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8" r:id="rId1"/>
  </p:sldMasterIdLst>
  <p:notesMasterIdLst>
    <p:notesMasterId r:id="rId32"/>
  </p:notesMasterIdLst>
  <p:handoutMasterIdLst>
    <p:handoutMasterId r:id="rId33"/>
  </p:handoutMasterIdLst>
  <p:sldIdLst>
    <p:sldId id="301" r:id="rId2"/>
    <p:sldId id="357" r:id="rId3"/>
    <p:sldId id="360" r:id="rId4"/>
    <p:sldId id="383" r:id="rId5"/>
    <p:sldId id="338" r:id="rId6"/>
    <p:sldId id="382" r:id="rId7"/>
    <p:sldId id="358" r:id="rId8"/>
    <p:sldId id="363" r:id="rId9"/>
    <p:sldId id="384" r:id="rId10"/>
    <p:sldId id="342" r:id="rId11"/>
    <p:sldId id="385" r:id="rId12"/>
    <p:sldId id="361" r:id="rId13"/>
    <p:sldId id="373" r:id="rId14"/>
    <p:sldId id="376" r:id="rId15"/>
    <p:sldId id="362" r:id="rId16"/>
    <p:sldId id="379" r:id="rId17"/>
    <p:sldId id="388" r:id="rId18"/>
    <p:sldId id="389" r:id="rId19"/>
    <p:sldId id="372" r:id="rId20"/>
    <p:sldId id="386" r:id="rId21"/>
    <p:sldId id="364" r:id="rId22"/>
    <p:sldId id="378" r:id="rId23"/>
    <p:sldId id="374" r:id="rId24"/>
    <p:sldId id="377" r:id="rId25"/>
    <p:sldId id="380" r:id="rId26"/>
    <p:sldId id="366" r:id="rId27"/>
    <p:sldId id="381" r:id="rId28"/>
    <p:sldId id="365" r:id="rId29"/>
    <p:sldId id="390" r:id="rId30"/>
    <p:sldId id="356" r:id="rId31"/>
  </p:sldIdLst>
  <p:sldSz cx="9144000" cy="6858000" type="screen4x3"/>
  <p:notesSz cx="6864350" cy="9998075"/>
  <p:embeddedFontLst>
    <p:embeddedFont>
      <p:font typeface="Goudy Stout" panose="0202090407030B020401" pitchFamily="18" charset="77"/>
      <p:regular r:id="rId34"/>
    </p:embeddedFont>
    <p:embeddedFont>
      <p:font typeface="Jokerman" pitchFamily="82" charset="77"/>
      <p:regular r:id="rId35"/>
    </p:embeddedFont>
  </p:embeddedFontLst>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48">
          <p15:clr>
            <a:srgbClr val="A4A3A4"/>
          </p15:clr>
        </p15:guide>
        <p15:guide id="2" pos="216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57" autoAdjust="0"/>
    <p:restoredTop sz="66117" autoAdjust="0"/>
  </p:normalViewPr>
  <p:slideViewPr>
    <p:cSldViewPr>
      <p:cViewPr varScale="1">
        <p:scale>
          <a:sx n="77" d="100"/>
          <a:sy n="77" d="100"/>
        </p:scale>
        <p:origin x="2256" y="19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2148" y="-102"/>
      </p:cViewPr>
      <p:guideLst>
        <p:guide orient="horz" pos="3148"/>
        <p:guide pos="216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AFBDECA1-5D4A-06F9-E54E-80A696EFDE17}"/>
              </a:ext>
            </a:extLst>
          </p:cNvPr>
          <p:cNvSpPr>
            <a:spLocks noGrp="1" noChangeArrowheads="1"/>
          </p:cNvSpPr>
          <p:nvPr>
            <p:ph type="hdr" sz="quarter"/>
          </p:nvPr>
        </p:nvSpPr>
        <p:spPr bwMode="auto">
          <a:xfrm>
            <a:off x="0" y="0"/>
            <a:ext cx="2974975" cy="500063"/>
          </a:xfrm>
          <a:prstGeom prst="rect">
            <a:avLst/>
          </a:prstGeom>
          <a:noFill/>
          <a:ln w="9525">
            <a:noFill/>
            <a:miter lim="800000"/>
            <a:headEnd/>
            <a:tailEnd/>
          </a:ln>
          <a:effectLst/>
        </p:spPr>
        <p:txBody>
          <a:bodyPr vert="horz" wrap="square" lIns="92184" tIns="46092" rIns="92184" bIns="46092"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134147" name="Rectangle 3">
            <a:extLst>
              <a:ext uri="{FF2B5EF4-FFF2-40B4-BE49-F238E27FC236}">
                <a16:creationId xmlns:a16="http://schemas.microsoft.com/office/drawing/2014/main" id="{1DD65AAC-1504-EC49-102A-FB204CA4B248}"/>
              </a:ext>
            </a:extLst>
          </p:cNvPr>
          <p:cNvSpPr>
            <a:spLocks noGrp="1" noChangeArrowheads="1"/>
          </p:cNvSpPr>
          <p:nvPr>
            <p:ph type="dt" sz="quarter" idx="1"/>
          </p:nvPr>
        </p:nvSpPr>
        <p:spPr bwMode="auto">
          <a:xfrm>
            <a:off x="3887788" y="0"/>
            <a:ext cx="2974975" cy="500063"/>
          </a:xfrm>
          <a:prstGeom prst="rect">
            <a:avLst/>
          </a:prstGeom>
          <a:noFill/>
          <a:ln w="9525">
            <a:noFill/>
            <a:miter lim="800000"/>
            <a:headEnd/>
            <a:tailEnd/>
          </a:ln>
          <a:effectLst/>
        </p:spPr>
        <p:txBody>
          <a:bodyPr vert="horz" wrap="square" lIns="92184" tIns="46092" rIns="92184" bIns="46092"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134148" name="Rectangle 4">
            <a:extLst>
              <a:ext uri="{FF2B5EF4-FFF2-40B4-BE49-F238E27FC236}">
                <a16:creationId xmlns:a16="http://schemas.microsoft.com/office/drawing/2014/main" id="{569B1EC9-5440-DD86-8D5D-FD5E12979916}"/>
              </a:ext>
            </a:extLst>
          </p:cNvPr>
          <p:cNvSpPr>
            <a:spLocks noGrp="1" noChangeArrowheads="1"/>
          </p:cNvSpPr>
          <p:nvPr>
            <p:ph type="ftr" sz="quarter" idx="2"/>
          </p:nvPr>
        </p:nvSpPr>
        <p:spPr bwMode="auto">
          <a:xfrm>
            <a:off x="0" y="9496425"/>
            <a:ext cx="2974975" cy="500063"/>
          </a:xfrm>
          <a:prstGeom prst="rect">
            <a:avLst/>
          </a:prstGeom>
          <a:noFill/>
          <a:ln w="9525">
            <a:noFill/>
            <a:miter lim="800000"/>
            <a:headEnd/>
            <a:tailEnd/>
          </a:ln>
          <a:effectLst/>
        </p:spPr>
        <p:txBody>
          <a:bodyPr vert="horz" wrap="square" lIns="92184" tIns="46092" rIns="92184" bIns="46092"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134149" name="Rectangle 5">
            <a:extLst>
              <a:ext uri="{FF2B5EF4-FFF2-40B4-BE49-F238E27FC236}">
                <a16:creationId xmlns:a16="http://schemas.microsoft.com/office/drawing/2014/main" id="{3F845DA1-6322-E7B0-9F7E-2DBB82FE867D}"/>
              </a:ext>
            </a:extLst>
          </p:cNvPr>
          <p:cNvSpPr>
            <a:spLocks noGrp="1" noChangeArrowheads="1"/>
          </p:cNvSpPr>
          <p:nvPr>
            <p:ph type="sldNum" sz="quarter" idx="3"/>
          </p:nvPr>
        </p:nvSpPr>
        <p:spPr bwMode="auto">
          <a:xfrm>
            <a:off x="3887788" y="9496425"/>
            <a:ext cx="2974975" cy="500063"/>
          </a:xfrm>
          <a:prstGeom prst="rect">
            <a:avLst/>
          </a:prstGeom>
          <a:noFill/>
          <a:ln w="9525">
            <a:noFill/>
            <a:miter lim="800000"/>
            <a:headEnd/>
            <a:tailEnd/>
          </a:ln>
          <a:effectLst/>
        </p:spPr>
        <p:txBody>
          <a:bodyPr vert="horz" wrap="square" lIns="92184" tIns="46092" rIns="92184" bIns="46092" numCol="1" anchor="b" anchorCtr="0" compatLnSpc="1">
            <a:prstTxWarp prst="textNoShape">
              <a:avLst/>
            </a:prstTxWarp>
          </a:bodyPr>
          <a:lstStyle>
            <a:lvl1pPr algn="r" eaLnBrk="1" hangingPunct="1">
              <a:defRPr sz="1200"/>
            </a:lvl1pPr>
          </a:lstStyle>
          <a:p>
            <a:pPr>
              <a:defRPr/>
            </a:pPr>
            <a:fld id="{FD4579B0-34D3-6541-9FE1-837BD4DCD832}"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EF5FD56-6C6D-00F4-24EB-D566ECC120BC}"/>
              </a:ext>
            </a:extLst>
          </p:cNvPr>
          <p:cNvSpPr>
            <a:spLocks noGrp="1" noChangeArrowheads="1"/>
          </p:cNvSpPr>
          <p:nvPr>
            <p:ph type="hdr" sz="quarter"/>
          </p:nvPr>
        </p:nvSpPr>
        <p:spPr bwMode="auto">
          <a:xfrm>
            <a:off x="0" y="0"/>
            <a:ext cx="2974975" cy="500063"/>
          </a:xfrm>
          <a:prstGeom prst="rect">
            <a:avLst/>
          </a:prstGeom>
          <a:noFill/>
          <a:ln w="9525">
            <a:noFill/>
            <a:miter lim="800000"/>
            <a:headEnd/>
            <a:tailEnd/>
          </a:ln>
          <a:effectLst/>
        </p:spPr>
        <p:txBody>
          <a:bodyPr vert="horz" wrap="square" lIns="92184" tIns="46092" rIns="92184" bIns="46092"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63491" name="Rectangle 3">
            <a:extLst>
              <a:ext uri="{FF2B5EF4-FFF2-40B4-BE49-F238E27FC236}">
                <a16:creationId xmlns:a16="http://schemas.microsoft.com/office/drawing/2014/main" id="{28EBE51D-B9AE-9219-53BF-1924E91DA45D}"/>
              </a:ext>
            </a:extLst>
          </p:cNvPr>
          <p:cNvSpPr>
            <a:spLocks noGrp="1" noChangeArrowheads="1"/>
          </p:cNvSpPr>
          <p:nvPr>
            <p:ph type="dt" idx="1"/>
          </p:nvPr>
        </p:nvSpPr>
        <p:spPr bwMode="auto">
          <a:xfrm>
            <a:off x="3887788" y="0"/>
            <a:ext cx="2974975" cy="500063"/>
          </a:xfrm>
          <a:prstGeom prst="rect">
            <a:avLst/>
          </a:prstGeom>
          <a:noFill/>
          <a:ln w="9525">
            <a:noFill/>
            <a:miter lim="800000"/>
            <a:headEnd/>
            <a:tailEnd/>
          </a:ln>
          <a:effectLst/>
        </p:spPr>
        <p:txBody>
          <a:bodyPr vert="horz" wrap="square" lIns="92184" tIns="46092" rIns="92184" bIns="46092"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2052" name="Rectangle 4">
            <a:extLst>
              <a:ext uri="{FF2B5EF4-FFF2-40B4-BE49-F238E27FC236}">
                <a16:creationId xmlns:a16="http://schemas.microsoft.com/office/drawing/2014/main" id="{941E4ACF-359D-7D20-4021-57B1CF52E5F4}"/>
              </a:ext>
            </a:extLst>
          </p:cNvPr>
          <p:cNvSpPr>
            <a:spLocks noGrp="1" noRot="1" noChangeAspect="1" noChangeArrowheads="1" noTextEdit="1"/>
          </p:cNvSpPr>
          <p:nvPr>
            <p:ph type="sldImg" idx="2"/>
          </p:nvPr>
        </p:nvSpPr>
        <p:spPr bwMode="auto">
          <a:xfrm>
            <a:off x="931863" y="749300"/>
            <a:ext cx="5000625" cy="3749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a:extLst>
              <a:ext uri="{FF2B5EF4-FFF2-40B4-BE49-F238E27FC236}">
                <a16:creationId xmlns:a16="http://schemas.microsoft.com/office/drawing/2014/main" id="{0BE96F0D-3BCC-A74E-8729-CBF5E3DF4C20}"/>
              </a:ext>
            </a:extLst>
          </p:cNvPr>
          <p:cNvSpPr>
            <a:spLocks noGrp="1" noChangeArrowheads="1"/>
          </p:cNvSpPr>
          <p:nvPr>
            <p:ph type="body" sz="quarter" idx="3"/>
          </p:nvPr>
        </p:nvSpPr>
        <p:spPr bwMode="auto">
          <a:xfrm>
            <a:off x="685800" y="4748213"/>
            <a:ext cx="5492750" cy="4500562"/>
          </a:xfrm>
          <a:prstGeom prst="rect">
            <a:avLst/>
          </a:prstGeom>
          <a:noFill/>
          <a:ln w="9525">
            <a:noFill/>
            <a:miter lim="800000"/>
            <a:headEnd/>
            <a:tailEnd/>
          </a:ln>
          <a:effectLst/>
        </p:spPr>
        <p:txBody>
          <a:bodyPr vert="horz" wrap="square" lIns="92184" tIns="46092" rIns="92184" bIns="46092"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3494" name="Rectangle 6">
            <a:extLst>
              <a:ext uri="{FF2B5EF4-FFF2-40B4-BE49-F238E27FC236}">
                <a16:creationId xmlns:a16="http://schemas.microsoft.com/office/drawing/2014/main" id="{D503BC12-852C-EE4D-7CCB-E38C8F093E6F}"/>
              </a:ext>
            </a:extLst>
          </p:cNvPr>
          <p:cNvSpPr>
            <a:spLocks noGrp="1" noChangeArrowheads="1"/>
          </p:cNvSpPr>
          <p:nvPr>
            <p:ph type="ftr" sz="quarter" idx="4"/>
          </p:nvPr>
        </p:nvSpPr>
        <p:spPr bwMode="auto">
          <a:xfrm>
            <a:off x="0" y="9496425"/>
            <a:ext cx="2974975" cy="500063"/>
          </a:xfrm>
          <a:prstGeom prst="rect">
            <a:avLst/>
          </a:prstGeom>
          <a:noFill/>
          <a:ln w="9525">
            <a:noFill/>
            <a:miter lim="800000"/>
            <a:headEnd/>
            <a:tailEnd/>
          </a:ln>
          <a:effectLst/>
        </p:spPr>
        <p:txBody>
          <a:bodyPr vert="horz" wrap="square" lIns="92184" tIns="46092" rIns="92184" bIns="46092"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63495" name="Rectangle 7">
            <a:extLst>
              <a:ext uri="{FF2B5EF4-FFF2-40B4-BE49-F238E27FC236}">
                <a16:creationId xmlns:a16="http://schemas.microsoft.com/office/drawing/2014/main" id="{5B672146-77E8-05FE-6C1C-EA5798AEF207}"/>
              </a:ext>
            </a:extLst>
          </p:cNvPr>
          <p:cNvSpPr>
            <a:spLocks noGrp="1" noChangeArrowheads="1"/>
          </p:cNvSpPr>
          <p:nvPr>
            <p:ph type="sldNum" sz="quarter" idx="5"/>
          </p:nvPr>
        </p:nvSpPr>
        <p:spPr bwMode="auto">
          <a:xfrm>
            <a:off x="3887788" y="9496425"/>
            <a:ext cx="2974975" cy="500063"/>
          </a:xfrm>
          <a:prstGeom prst="rect">
            <a:avLst/>
          </a:prstGeom>
          <a:noFill/>
          <a:ln w="9525">
            <a:noFill/>
            <a:miter lim="800000"/>
            <a:headEnd/>
            <a:tailEnd/>
          </a:ln>
          <a:effectLst/>
        </p:spPr>
        <p:txBody>
          <a:bodyPr vert="horz" wrap="square" lIns="92184" tIns="46092" rIns="92184" bIns="46092" numCol="1" anchor="b" anchorCtr="0" compatLnSpc="1">
            <a:prstTxWarp prst="textNoShape">
              <a:avLst/>
            </a:prstTxWarp>
          </a:bodyPr>
          <a:lstStyle>
            <a:lvl1pPr algn="r" eaLnBrk="1" hangingPunct="1">
              <a:defRPr sz="1200"/>
            </a:lvl1pPr>
          </a:lstStyle>
          <a:p>
            <a:pPr>
              <a:defRPr/>
            </a:pPr>
            <a:fld id="{5EEC4F87-70A9-E746-882C-8D507AEA50D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en.wikipedia.org/wiki/New_York_City" TargetMode="External"/><Relationship Id="rId13" Type="http://schemas.openxmlformats.org/officeDocument/2006/relationships/hyperlink" Target="https://en.wikipedia.org/wiki/Enrico_Caruso" TargetMode="External"/><Relationship Id="rId3" Type="http://schemas.openxmlformats.org/officeDocument/2006/relationships/hyperlink" Target="https://en.wikipedia.org/wiki/Socialite" TargetMode="External"/><Relationship Id="rId7" Type="http://schemas.openxmlformats.org/officeDocument/2006/relationships/hyperlink" Target="https://en.wikipedia.org/wiki/Cult_following" TargetMode="External"/><Relationship Id="rId12" Type="http://schemas.openxmlformats.org/officeDocument/2006/relationships/hyperlink" Target="https://en.wikipedia.org/wiki/Thomas_Beecham"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en.wikipedia.org/wiki/Camp_(style)" TargetMode="External"/><Relationship Id="rId11" Type="http://schemas.openxmlformats.org/officeDocument/2006/relationships/hyperlink" Target="https://en.wikipedia.org/wiki/Lily_Pons" TargetMode="External"/><Relationship Id="rId5" Type="http://schemas.openxmlformats.org/officeDocument/2006/relationships/hyperlink" Target="https://en.wikipedia.org/wiki/The_Book_of_Heroic_Failures" TargetMode="External"/><Relationship Id="rId10" Type="http://schemas.openxmlformats.org/officeDocument/2006/relationships/hyperlink" Target="https://en.wikipedia.org/wiki/Gian_Carlo_Menotti" TargetMode="External"/><Relationship Id="rId4" Type="http://schemas.openxmlformats.org/officeDocument/2006/relationships/hyperlink" Target="https://en.wikipedia.org/wiki/Coloratura_soprano" TargetMode="External"/><Relationship Id="rId9" Type="http://schemas.openxmlformats.org/officeDocument/2006/relationships/hyperlink" Target="https://en.wikipedia.org/wiki/Cole_Porter"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849A159C-0FDE-D57A-B6ED-3B066711A9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4D8B64-FE56-2A47-883C-E71136D4D879}" type="slidenum">
              <a:rPr lang="en-GB" altLang="en-US" smtClean="0"/>
              <a:pPr>
                <a:spcBef>
                  <a:spcPct val="0"/>
                </a:spcBef>
              </a:pPr>
              <a:t>1</a:t>
            </a:fld>
            <a:endParaRPr lang="en-GB" altLang="en-US"/>
          </a:p>
        </p:txBody>
      </p:sp>
      <p:sp>
        <p:nvSpPr>
          <p:cNvPr id="5123" name="Rectangle 2">
            <a:extLst>
              <a:ext uri="{FF2B5EF4-FFF2-40B4-BE49-F238E27FC236}">
                <a16:creationId xmlns:a16="http://schemas.microsoft.com/office/drawing/2014/main" id="{5759356D-B183-9534-AF86-4E0C66DE50DB}"/>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47D187EF-03E0-3F82-7C78-52F6CB9FC0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02A1A952-A57D-7B50-F3B5-F170EB3763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0E1A0B-EF59-D34B-BF1F-8244A10006AD}" type="slidenum">
              <a:rPr lang="en-GB" altLang="en-US" smtClean="0"/>
              <a:pPr>
                <a:spcBef>
                  <a:spcPct val="0"/>
                </a:spcBef>
              </a:pPr>
              <a:t>2</a:t>
            </a:fld>
            <a:endParaRPr lang="en-GB" altLang="en-US"/>
          </a:p>
        </p:txBody>
      </p:sp>
      <p:sp>
        <p:nvSpPr>
          <p:cNvPr id="7171" name="Rectangle 2">
            <a:extLst>
              <a:ext uri="{FF2B5EF4-FFF2-40B4-BE49-F238E27FC236}">
                <a16:creationId xmlns:a16="http://schemas.microsoft.com/office/drawing/2014/main" id="{E5EBC988-A17D-92B8-7D08-DE7C8F9C16D1}"/>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A52A6DE7-B631-5770-E688-B65ED8E27C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Every music teacher has stories about their students.</a:t>
            </a:r>
          </a:p>
          <a:p>
            <a:pPr eaLnBrk="1" hangingPunct="1"/>
            <a:r>
              <a:rPr lang="en-US" altLang="en-US">
                <a:latin typeface="Arial" panose="020B0604020202020204" pitchFamily="34" charset="0"/>
              </a:rPr>
              <a:t>The music is Ku-ku, best known as Laurel and Hardy’s “signature motif”. We’ll hear more from them later 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086D405E-1F13-9B33-D3E6-A56F6C8F0C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A3913A-2B17-E745-8731-3AD92A05D1B9}" type="slidenum">
              <a:rPr lang="en-GB" altLang="en-US" smtClean="0"/>
              <a:pPr>
                <a:spcBef>
                  <a:spcPct val="0"/>
                </a:spcBef>
              </a:pPr>
              <a:t>3</a:t>
            </a:fld>
            <a:endParaRPr lang="en-GB" altLang="en-US"/>
          </a:p>
        </p:txBody>
      </p:sp>
      <p:sp>
        <p:nvSpPr>
          <p:cNvPr id="9219" name="Rectangle 2">
            <a:extLst>
              <a:ext uri="{FF2B5EF4-FFF2-40B4-BE49-F238E27FC236}">
                <a16:creationId xmlns:a16="http://schemas.microsoft.com/office/drawing/2014/main" id="{4E535BE4-339B-3E38-833F-871C826CD7A0}"/>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ED30C8AA-F490-1742-45E6-AFBF60A24824}"/>
              </a:ext>
            </a:extLst>
          </p:cNvPr>
          <p:cNvSpPr>
            <a:spLocks noGrp="1" noChangeArrowheads="1"/>
          </p:cNvSpPr>
          <p:nvPr>
            <p:ph type="body" idx="1"/>
          </p:nvPr>
        </p:nvSpPr>
        <p:spPr>
          <a:ln/>
        </p:spPr>
        <p:txBody>
          <a:bodyPr/>
          <a:lstStyle/>
          <a:p>
            <a:pPr marL="460918" indent="-460918" eaLnBrk="1" hangingPunct="1">
              <a:lnSpc>
                <a:spcPct val="150000"/>
              </a:lnSpc>
              <a:buFont typeface="Arial" panose="020B0604020202020204" pitchFamily="34" charset="0"/>
              <a:buChar char="•"/>
              <a:defRPr/>
            </a:pPr>
            <a:r>
              <a:rPr lang="en-US" altLang="en-US" dirty="0"/>
              <a:t>Like humour itself, it is highly subjective and that is what you’re going to get today. I hope today’s talk is designed to be as thought-provoking as it is amusing</a:t>
            </a:r>
          </a:p>
          <a:p>
            <a:pPr marL="460918" indent="-460918" eaLnBrk="1" hangingPunct="1">
              <a:lnSpc>
                <a:spcPct val="150000"/>
              </a:lnSpc>
              <a:buFont typeface="Arial" panose="020B0604020202020204" pitchFamily="34" charset="0"/>
              <a:buChar char="•"/>
              <a:defRPr/>
            </a:pPr>
            <a:r>
              <a:rPr lang="en-US" altLang="en-US" dirty="0"/>
              <a:t>I aim to cover a range of “humorous music”, from the quirky, intellectual wit that tickles the mind to the full-blown laugh-out-loud physical humour</a:t>
            </a:r>
          </a:p>
          <a:p>
            <a:pPr marL="460918" indent="-460918" eaLnBrk="1" hangingPunct="1">
              <a:lnSpc>
                <a:spcPct val="150000"/>
              </a:lnSpc>
              <a:buFont typeface="Arial" panose="020B0604020202020204" pitchFamily="34" charset="0"/>
              <a:buChar char="•"/>
              <a:defRPr/>
            </a:pPr>
            <a:r>
              <a:rPr lang="en-US" altLang="en-US" dirty="0"/>
              <a:t>Origins of musical humour – how did it start and how did it change?</a:t>
            </a:r>
          </a:p>
          <a:p>
            <a:pPr marL="460918" indent="-460918" eaLnBrk="1" hangingPunct="1">
              <a:lnSpc>
                <a:spcPct val="150000"/>
              </a:lnSpc>
              <a:buFont typeface="Arial" panose="020B0604020202020204" pitchFamily="34" charset="0"/>
              <a:buChar char="•"/>
              <a:defRPr/>
            </a:pPr>
            <a:r>
              <a:rPr lang="en-US" altLang="en-US" dirty="0"/>
              <a:t>Musical humour can be loosely around the sub-categories of:</a:t>
            </a:r>
          </a:p>
          <a:p>
            <a:pPr marL="1382754" lvl="2" indent="-460918" eaLnBrk="1" hangingPunct="1">
              <a:lnSpc>
                <a:spcPct val="150000"/>
              </a:lnSpc>
              <a:buFont typeface="Courier New" panose="02070309020205020404" pitchFamily="49" charset="0"/>
              <a:buChar char="o"/>
              <a:defRPr/>
            </a:pPr>
            <a:r>
              <a:rPr lang="en-US" altLang="en-US" dirty="0"/>
              <a:t>Humour “about” music, often by musicians themselves and expressed as jokes, stories or anecdotes with little or no musical knowledge required to appreciate them e.g. what is the difference between a musician and a pizza? A pizza can feed a family of four</a:t>
            </a:r>
          </a:p>
          <a:p>
            <a:pPr marL="1382754" lvl="2" indent="-460918" eaLnBrk="1" hangingPunct="1">
              <a:lnSpc>
                <a:spcPct val="150000"/>
              </a:lnSpc>
              <a:buFont typeface="Courier New" panose="02070309020205020404" pitchFamily="49" charset="0"/>
              <a:buChar char="o"/>
              <a:defRPr/>
            </a:pPr>
            <a:r>
              <a:rPr lang="en-US" altLang="en-US" dirty="0"/>
              <a:t>Humour “in” music i.e. musically-situated Humour that can’t easily be translated into another medium</a:t>
            </a:r>
          </a:p>
          <a:p>
            <a:pPr marL="1382754" lvl="2" indent="-460918" eaLnBrk="1" hangingPunct="1">
              <a:lnSpc>
                <a:spcPct val="150000"/>
              </a:lnSpc>
              <a:buFont typeface="Courier New" panose="02070309020205020404" pitchFamily="49" charset="0"/>
              <a:buChar char="o"/>
              <a:defRPr/>
            </a:pPr>
            <a:r>
              <a:rPr lang="en-US" altLang="en-US" dirty="0"/>
              <a:t>Humour “through” music i.e. using music as a comic tool</a:t>
            </a:r>
          </a:p>
          <a:p>
            <a:pPr marL="1382754" lvl="2" indent="-460918" eaLnBrk="1" hangingPunct="1">
              <a:lnSpc>
                <a:spcPct val="150000"/>
              </a:lnSpc>
              <a:buFont typeface="Courier New" panose="02070309020205020404" pitchFamily="49" charset="0"/>
              <a:buChar char="o"/>
              <a:defRPr/>
            </a:pPr>
            <a:r>
              <a:rPr lang="en-US" altLang="en-US" dirty="0"/>
              <a:t>And the curiosities…</a:t>
            </a:r>
            <a:endParaRPr lang="en-US" altLang="en-US" sz="1600" b="1" dirty="0"/>
          </a:p>
          <a:p>
            <a:pPr marL="460918" indent="-460918" eaLnBrk="1" hangingPunct="1">
              <a:lnSpc>
                <a:spcPct val="150000"/>
              </a:lnSpc>
              <a:buFont typeface="Arial" panose="020B0604020202020204" pitchFamily="34" charset="0"/>
              <a:buChar char="•"/>
              <a:defRPr/>
            </a:pPr>
            <a:endParaRPr lang="en-US" altLang="en-US" dirty="0"/>
          </a:p>
          <a:p>
            <a:pPr eaLnBrk="1" hangingPunct="1">
              <a:defRPr/>
            </a:pPr>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E74CC3FB-DDF6-6949-6D1A-5EAD17CC9C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EB0503-2F60-6449-B51A-0F1601E6CE7F}" type="slidenum">
              <a:rPr lang="en-GB" altLang="en-US" smtClean="0"/>
              <a:pPr>
                <a:spcBef>
                  <a:spcPct val="0"/>
                </a:spcBef>
              </a:pPr>
              <a:t>4</a:t>
            </a:fld>
            <a:endParaRPr lang="en-GB" altLang="en-US"/>
          </a:p>
        </p:txBody>
      </p:sp>
      <p:sp>
        <p:nvSpPr>
          <p:cNvPr id="11267" name="Rectangle 2">
            <a:extLst>
              <a:ext uri="{FF2B5EF4-FFF2-40B4-BE49-F238E27FC236}">
                <a16:creationId xmlns:a16="http://schemas.microsoft.com/office/drawing/2014/main" id="{8EDC9ED7-6198-1A31-46C6-46EDAFBBEB7A}"/>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A48C31A5-16E2-5417-9EE2-0109C191C167}"/>
              </a:ext>
            </a:extLst>
          </p:cNvPr>
          <p:cNvSpPr>
            <a:spLocks noGrp="1" noChangeArrowheads="1"/>
          </p:cNvSpPr>
          <p:nvPr>
            <p:ph type="body" idx="1"/>
          </p:nvPr>
        </p:nvSpPr>
        <p:spPr>
          <a:ln/>
        </p:spPr>
        <p:txBody>
          <a:bodyPr/>
          <a:lstStyle/>
          <a:p>
            <a:pPr eaLnBrk="1" hangingPunct="1">
              <a:lnSpc>
                <a:spcPct val="150000"/>
              </a:lnSpc>
              <a:buFont typeface="Arial" panose="020B0604020202020204" pitchFamily="34" charset="0"/>
              <a:buNone/>
              <a:defRPr/>
            </a:pPr>
            <a:r>
              <a:rPr lang="en-US" altLang="en-US" dirty="0"/>
              <a:t>Originally not intended as humorous at all, in fact the opposite. But now we simply associate this with clowns.</a:t>
            </a:r>
            <a:endParaRPr lang="en-US" altLang="en-US" sz="1600" b="1" dirty="0"/>
          </a:p>
          <a:p>
            <a:pPr marL="460918" indent="-460918" eaLnBrk="1" hangingPunct="1">
              <a:lnSpc>
                <a:spcPct val="150000"/>
              </a:lnSpc>
              <a:buFont typeface="Arial" panose="020B0604020202020204" pitchFamily="34" charset="0"/>
              <a:buChar char="•"/>
              <a:defRPr/>
            </a:pPr>
            <a:endParaRPr lang="en-US" altLang="en-US" dirty="0"/>
          </a:p>
          <a:p>
            <a:pPr eaLnBrk="1" hangingPunct="1">
              <a:defRPr/>
            </a:pPr>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62B9499-711C-91FC-C50F-D1E6ABD106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99FC9F-7AC9-0945-9D00-D62DC2DF536E}" type="slidenum">
              <a:rPr lang="en-GB" altLang="en-US" smtClean="0"/>
              <a:pPr>
                <a:spcBef>
                  <a:spcPct val="0"/>
                </a:spcBef>
              </a:pPr>
              <a:t>5</a:t>
            </a:fld>
            <a:endParaRPr lang="en-GB" altLang="en-US"/>
          </a:p>
        </p:txBody>
      </p:sp>
      <p:sp>
        <p:nvSpPr>
          <p:cNvPr id="13315" name="Rectangle 2">
            <a:extLst>
              <a:ext uri="{FF2B5EF4-FFF2-40B4-BE49-F238E27FC236}">
                <a16:creationId xmlns:a16="http://schemas.microsoft.com/office/drawing/2014/main" id="{DE4F5989-C578-1A62-406A-13E655021BC7}"/>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BCF88D33-9E06-4CDB-1777-C138F41A7C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BB60CD8D-C698-A7B6-710D-4AE6665253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7CCC7E-8D9F-3C41-9969-7F7079909684}" type="slidenum">
              <a:rPr lang="en-GB" altLang="en-US" smtClean="0"/>
              <a:pPr>
                <a:spcBef>
                  <a:spcPct val="0"/>
                </a:spcBef>
              </a:pPr>
              <a:t>6</a:t>
            </a:fld>
            <a:endParaRPr lang="en-GB" altLang="en-US"/>
          </a:p>
        </p:txBody>
      </p:sp>
      <p:sp>
        <p:nvSpPr>
          <p:cNvPr id="15363" name="Rectangle 2">
            <a:extLst>
              <a:ext uri="{FF2B5EF4-FFF2-40B4-BE49-F238E27FC236}">
                <a16:creationId xmlns:a16="http://schemas.microsoft.com/office/drawing/2014/main" id="{6D63A531-6B76-6DEC-BBA6-A375F2804272}"/>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89BD4D9D-3195-7C08-060B-A7ACCFE76D5E}"/>
              </a:ext>
            </a:extLst>
          </p:cNvPr>
          <p:cNvSpPr>
            <a:spLocks noGrp="1" noChangeArrowheads="1"/>
          </p:cNvSpPr>
          <p:nvPr>
            <p:ph type="body" idx="1"/>
          </p:nvPr>
        </p:nvSpPr>
        <p:spPr>
          <a:ln/>
        </p:spPr>
        <p:txBody>
          <a:bodyPr/>
          <a:lstStyle/>
          <a:p>
            <a:pPr marL="288074" indent="-288074">
              <a:lnSpc>
                <a:spcPct val="200000"/>
              </a:lnSpc>
              <a:buFont typeface="Courier New" panose="02070309020205020404" pitchFamily="49" charset="0"/>
              <a:buChar char="o"/>
              <a:defRPr/>
            </a:pPr>
            <a:r>
              <a:rPr lang="en-NZ" dirty="0"/>
              <a:t>Opera stories – Tosca (x2) </a:t>
            </a:r>
          </a:p>
          <a:p>
            <a:pPr marL="748992" lvl="1" indent="-288074">
              <a:lnSpc>
                <a:spcPct val="200000"/>
              </a:lnSpc>
              <a:buFont typeface="Courier New" panose="02070309020205020404" pitchFamily="49" charset="0"/>
              <a:buChar char="o"/>
              <a:defRPr/>
            </a:pPr>
            <a:r>
              <a:rPr lang="en-NZ" dirty="0"/>
              <a:t>the foreign chorus following Tosca over the parapet</a:t>
            </a:r>
          </a:p>
          <a:p>
            <a:pPr marL="748992" lvl="1" indent="-288074">
              <a:lnSpc>
                <a:spcPct val="200000"/>
              </a:lnSpc>
              <a:buFont typeface="Courier New" panose="02070309020205020404" pitchFamily="49" charset="0"/>
              <a:buChar char="o"/>
              <a:defRPr/>
            </a:pPr>
            <a:r>
              <a:rPr lang="en-NZ" dirty="0"/>
              <a:t>The strategically placed trampoline under where Tosca was to land</a:t>
            </a:r>
          </a:p>
          <a:p>
            <a:pPr marL="288074" indent="-288074">
              <a:lnSpc>
                <a:spcPct val="200000"/>
              </a:lnSpc>
              <a:buFont typeface="Courier New" panose="02070309020205020404" pitchFamily="49" charset="0"/>
              <a:buChar char="o"/>
              <a:defRPr/>
            </a:pPr>
            <a:endParaRPr lang="en-NZ" dirty="0"/>
          </a:p>
          <a:p>
            <a:pPr marL="288074" indent="-288074">
              <a:lnSpc>
                <a:spcPct val="200000"/>
              </a:lnSpc>
              <a:buFont typeface="Courier New" panose="02070309020205020404" pitchFamily="49" charset="0"/>
              <a:buChar char="o"/>
              <a:defRPr/>
            </a:pPr>
            <a:r>
              <a:rPr lang="en-NZ" dirty="0"/>
              <a:t>Hierarchies – drummers, singers and viola players</a:t>
            </a:r>
          </a:p>
          <a:p>
            <a:pPr marL="748992" lvl="1" indent="-288074">
              <a:lnSpc>
                <a:spcPct val="200000"/>
              </a:lnSpc>
              <a:buFont typeface="Courier New" panose="02070309020205020404" pitchFamily="49" charset="0"/>
              <a:buChar char="o"/>
              <a:defRPr/>
            </a:pPr>
            <a:r>
              <a:rPr lang="en-NZ" dirty="0"/>
              <a:t>A drummer went for a job and the boss asked him how many school certificate subjects he had and the drummer said he had 40. “You’re kidding!” exclaimed the boss. The drummer replied, “Well, you started it!” (the premise being that drummers are thick)</a:t>
            </a:r>
          </a:p>
          <a:p>
            <a:pPr marL="748992" lvl="1" indent="-288074">
              <a:lnSpc>
                <a:spcPct val="200000"/>
              </a:lnSpc>
              <a:buFont typeface="Courier New" panose="02070309020205020404" pitchFamily="49" charset="0"/>
              <a:buChar char="o"/>
              <a:defRPr/>
            </a:pPr>
            <a:r>
              <a:rPr lang="en-NZ" dirty="0"/>
              <a:t>Why was the tenor standing outside of his own front door? Because he couldn’t find the right key and he didn’t know when to come in anyway (the premise being that tenors are out of tune and can’t count)</a:t>
            </a:r>
          </a:p>
          <a:p>
            <a:pPr marL="748992" lvl="1" indent="-288074">
              <a:lnSpc>
                <a:spcPct val="200000"/>
              </a:lnSpc>
              <a:buFont typeface="Courier New" panose="02070309020205020404" pitchFamily="49" charset="0"/>
              <a:buChar char="o"/>
              <a:defRPr/>
            </a:pPr>
            <a:r>
              <a:rPr lang="en-NZ" dirty="0"/>
              <a:t>What is the difference between a violin and a viola? A viola takes longer to burn.</a:t>
            </a:r>
          </a:p>
          <a:p>
            <a:pPr>
              <a:lnSpc>
                <a:spcPct val="200000"/>
              </a:lnSpc>
              <a:buFont typeface="Courier New" panose="02070309020205020404" pitchFamily="49" charset="0"/>
              <a:buNone/>
              <a:defRPr/>
            </a:pPr>
            <a:endParaRPr lang="en-NZ" dirty="0"/>
          </a:p>
          <a:p>
            <a:pPr marL="288074" indent="-288074">
              <a:lnSpc>
                <a:spcPct val="200000"/>
              </a:lnSpc>
              <a:buFont typeface="Courier New" panose="02070309020205020404" pitchFamily="49" charset="0"/>
              <a:buChar char="o"/>
              <a:defRPr/>
            </a:pPr>
            <a:r>
              <a:rPr lang="en-NZ" dirty="0"/>
              <a:t>Musicians on musicians </a:t>
            </a:r>
          </a:p>
          <a:p>
            <a:pPr marL="748992" lvl="1" indent="-288074">
              <a:lnSpc>
                <a:spcPct val="200000"/>
              </a:lnSpc>
              <a:buFont typeface="Courier New" panose="02070309020205020404" pitchFamily="49" charset="0"/>
              <a:buChar char="o"/>
              <a:defRPr/>
            </a:pPr>
            <a:r>
              <a:rPr lang="en-NZ" dirty="0"/>
              <a:t>Sir Thomas Beecham was infamous for his politically incorrect and often scathing attacks on fellow musicians. He once told a female cellist that she had between her legs an instrument that gave pleasure to millions and all she was doing was sitting there scratching it – in front of the orchestra! He also described the harpsichord as sounding like skeletons copulating on a tin roof. He would not survive today!</a:t>
            </a:r>
          </a:p>
          <a:p>
            <a:pPr marL="748992" lvl="1" indent="-288074">
              <a:lnSpc>
                <a:spcPct val="200000"/>
              </a:lnSpc>
              <a:buFont typeface="Courier New" panose="02070309020205020404" pitchFamily="49" charset="0"/>
              <a:buChar char="o"/>
              <a:defRPr/>
            </a:pPr>
            <a:r>
              <a:rPr lang="en-NZ" dirty="0"/>
              <a:t>Beethoven said of Rossini’s music, “It is not as bad a sit sounds.”</a:t>
            </a:r>
          </a:p>
          <a:p>
            <a:pPr eaLnBrk="1" hangingPunct="1">
              <a:defRPr/>
            </a:pPr>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7AED318B-CC56-9C36-6EC7-8EE677DB85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9BD9F-D44B-5B4E-A449-4C2D73E7A152}" type="slidenum">
              <a:rPr lang="en-GB" altLang="en-US" smtClean="0"/>
              <a:pPr>
                <a:spcBef>
                  <a:spcPct val="0"/>
                </a:spcBef>
              </a:pPr>
              <a:t>7</a:t>
            </a:fld>
            <a:endParaRPr lang="en-GB" altLang="en-US"/>
          </a:p>
        </p:txBody>
      </p:sp>
      <p:sp>
        <p:nvSpPr>
          <p:cNvPr id="17411" name="Rectangle 2">
            <a:extLst>
              <a:ext uri="{FF2B5EF4-FFF2-40B4-BE49-F238E27FC236}">
                <a16:creationId xmlns:a16="http://schemas.microsoft.com/office/drawing/2014/main" id="{3FC2E853-9D50-78F4-CBDC-A8074FDFB879}"/>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26D19C57-C968-4CA4-EB65-25AA661B86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Ridiculous story lines, mistaken identity, infidelity, people hiding in cupboards, popular stories of the day e.g. (left to right):</a:t>
            </a:r>
          </a:p>
          <a:p>
            <a:pPr eaLnBrk="1" hangingPunct="1"/>
            <a:r>
              <a:rPr lang="en-US" altLang="en-US">
                <a:latin typeface="Arial" panose="020B0604020202020204" pitchFamily="34" charset="0"/>
              </a:rPr>
              <a:t>	Barber of Seville (Rossini)</a:t>
            </a:r>
          </a:p>
          <a:p>
            <a:pPr eaLnBrk="1" hangingPunct="1"/>
            <a:r>
              <a:rPr lang="en-US" altLang="en-US">
                <a:latin typeface="Arial" panose="020B0604020202020204" pitchFamily="34" charset="0"/>
              </a:rPr>
              <a:t>	Marriage of Figaro (Mozart)</a:t>
            </a:r>
          </a:p>
          <a:p>
            <a:pPr eaLnBrk="1" hangingPunct="1"/>
            <a:r>
              <a:rPr lang="en-US" altLang="en-US">
                <a:latin typeface="Arial" panose="020B0604020202020204" pitchFamily="34" charset="0"/>
              </a:rPr>
              <a:t>Mozart – story about him playing billiards, being drunk and up all hours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But don’t forget that, in the history of music, we are generally referring to Western music from the last 500-600 years given we know very little actual music from before that period as it wasn’t written down nor recorded. The early examples of Western music that have survived were manuscripts (Gregorian chant, neumes, plainsong scrolls) etc. written for the Church. So, not many laughs there given that “</a:t>
            </a:r>
            <a:r>
              <a:rPr lang="en-US" altLang="en-US" i="1">
                <a:latin typeface="Arial" panose="020B0604020202020204" pitchFamily="34" charset="0"/>
              </a:rPr>
              <a:t>a capella</a:t>
            </a:r>
            <a:r>
              <a:rPr lang="en-US" altLang="en-US">
                <a:latin typeface="Arial" panose="020B0604020202020204" pitchFamily="34" charset="0"/>
              </a:rPr>
              <a:t>” means “in the chapel” i.e. purely vocal music, no instruments other than the portative organ being allowed because instruments were seen as secular and therefore the instruments of the Devil.</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Play opening to 6’22”</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A13EAF9C-134A-D0A8-72E9-5F4CEE895546}"/>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AC791B5E-AD5E-FB3A-54C3-61DFA03EEA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While we’re on the subject of opera, this from a Michael Parkinson interview. Ustinov is a polyglot who speaks many languages fluently but he also has the amazing talent for imitating a language without actually using any of the vocabulary! As for Moore, he was an organ scholar at Oxford University but gravitated towards comedy through the Footlights that spawned so many of the great British comedians in the latter part of the C20th.</a:t>
            </a:r>
          </a:p>
        </p:txBody>
      </p:sp>
      <p:sp>
        <p:nvSpPr>
          <p:cNvPr id="19460" name="Slide Number Placeholder 3">
            <a:extLst>
              <a:ext uri="{FF2B5EF4-FFF2-40B4-BE49-F238E27FC236}">
                <a16:creationId xmlns:a16="http://schemas.microsoft.com/office/drawing/2014/main" id="{B18D93E6-CCB0-CBDE-4CE6-14A7A82B96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6125" indent="-285750">
              <a:defRPr>
                <a:solidFill>
                  <a:schemeClr val="tx1"/>
                </a:solidFill>
                <a:latin typeface="Arial" panose="020B0604020202020204" pitchFamily="34" charset="0"/>
              </a:defRPr>
            </a:lvl2pPr>
            <a:lvl3pPr marL="1149350" indent="-228600">
              <a:defRPr>
                <a:solidFill>
                  <a:schemeClr val="tx1"/>
                </a:solidFill>
                <a:latin typeface="Arial" panose="020B0604020202020204" pitchFamily="34" charset="0"/>
              </a:defRPr>
            </a:lvl3pPr>
            <a:lvl4pPr marL="1611313" indent="-228600">
              <a:defRPr>
                <a:solidFill>
                  <a:schemeClr val="tx1"/>
                </a:solidFill>
                <a:latin typeface="Arial" panose="020B0604020202020204" pitchFamily="34" charset="0"/>
              </a:defRPr>
            </a:lvl4pPr>
            <a:lvl5pPr marL="2071688" indent="-228600">
              <a:defRPr>
                <a:solidFill>
                  <a:schemeClr val="tx1"/>
                </a:solidFill>
                <a:latin typeface="Arial" panose="020B0604020202020204" pitchFamily="34" charset="0"/>
              </a:defRPr>
            </a:lvl5pPr>
            <a:lvl6pPr marL="2528888" indent="-228600" eaLnBrk="0" fontAlgn="base" hangingPunct="0">
              <a:spcBef>
                <a:spcPct val="0"/>
              </a:spcBef>
              <a:spcAft>
                <a:spcPct val="0"/>
              </a:spcAft>
              <a:defRPr>
                <a:solidFill>
                  <a:schemeClr val="tx1"/>
                </a:solidFill>
                <a:latin typeface="Arial" panose="020B0604020202020204" pitchFamily="34" charset="0"/>
              </a:defRPr>
            </a:lvl6pPr>
            <a:lvl7pPr marL="2986088" indent="-228600" eaLnBrk="0" fontAlgn="base" hangingPunct="0">
              <a:spcBef>
                <a:spcPct val="0"/>
              </a:spcBef>
              <a:spcAft>
                <a:spcPct val="0"/>
              </a:spcAft>
              <a:defRPr>
                <a:solidFill>
                  <a:schemeClr val="tx1"/>
                </a:solidFill>
                <a:latin typeface="Arial" panose="020B0604020202020204" pitchFamily="34" charset="0"/>
              </a:defRPr>
            </a:lvl7pPr>
            <a:lvl8pPr marL="3443288" indent="-228600" eaLnBrk="0" fontAlgn="base" hangingPunct="0">
              <a:spcBef>
                <a:spcPct val="0"/>
              </a:spcBef>
              <a:spcAft>
                <a:spcPct val="0"/>
              </a:spcAft>
              <a:defRPr>
                <a:solidFill>
                  <a:schemeClr val="tx1"/>
                </a:solidFill>
                <a:latin typeface="Arial" panose="020B0604020202020204" pitchFamily="34" charset="0"/>
              </a:defRPr>
            </a:lvl8pPr>
            <a:lvl9pPr marL="3900488" indent="-228600" eaLnBrk="0" fontAlgn="base" hangingPunct="0">
              <a:spcBef>
                <a:spcPct val="0"/>
              </a:spcBef>
              <a:spcAft>
                <a:spcPct val="0"/>
              </a:spcAft>
              <a:defRPr>
                <a:solidFill>
                  <a:schemeClr val="tx1"/>
                </a:solidFill>
                <a:latin typeface="Arial" panose="020B0604020202020204" pitchFamily="34" charset="0"/>
              </a:defRPr>
            </a:lvl9pPr>
          </a:lstStyle>
          <a:p>
            <a:fld id="{4CA876F1-552C-B245-ABA5-97410A5A6D03}" type="slidenum">
              <a:rPr lang="en-GB" altLang="en-US" smtClean="0"/>
              <a:pPr/>
              <a:t>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F09751B1-9DF6-1A45-A886-DC879CD1C5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7132AA-6C9D-0845-A54A-0E3D4D5FE158}" type="slidenum">
              <a:rPr lang="en-GB" altLang="en-US" smtClean="0"/>
              <a:pPr>
                <a:spcBef>
                  <a:spcPct val="0"/>
                </a:spcBef>
              </a:pPr>
              <a:t>9</a:t>
            </a:fld>
            <a:endParaRPr lang="en-GB" altLang="en-US"/>
          </a:p>
        </p:txBody>
      </p:sp>
      <p:sp>
        <p:nvSpPr>
          <p:cNvPr id="21507" name="Rectangle 2">
            <a:extLst>
              <a:ext uri="{FF2B5EF4-FFF2-40B4-BE49-F238E27FC236}">
                <a16:creationId xmlns:a16="http://schemas.microsoft.com/office/drawing/2014/main" id="{52CCF756-29CD-A54D-FF1F-08E5229EB591}"/>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3627D05B-D32D-37A4-26E4-AB05531CE8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is a bit academic but stay with it as Richard Atkinson takes us through a very clever piece of musical humour based in challenging the stylistic conventions of the day. This type of thing has way less of an effect in the C21st than it did back in the 1780s. Back then it would have been regarded as less of a joke, probably quite vulgar, in the way it challenges the way music was being presented. We all know that, ultimately, that did not work out so well for the composer, although Hollywood’s portrayal had the usual raft of inaccuracies and dramatic embellishments.</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Play opening to 6’22”</a:t>
            </a:r>
          </a:p>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C6F2780B-0032-3121-ACFC-66EBDC8E5D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0CBB08-6347-FA40-B119-B29CA39678A9}" type="slidenum">
              <a:rPr lang="en-GB" altLang="en-US" smtClean="0"/>
              <a:pPr>
                <a:spcBef>
                  <a:spcPct val="0"/>
                </a:spcBef>
              </a:pPr>
              <a:t>10</a:t>
            </a:fld>
            <a:endParaRPr lang="en-GB" altLang="en-US"/>
          </a:p>
        </p:txBody>
      </p:sp>
      <p:sp>
        <p:nvSpPr>
          <p:cNvPr id="23555" name="Rectangle 2">
            <a:extLst>
              <a:ext uri="{FF2B5EF4-FFF2-40B4-BE49-F238E27FC236}">
                <a16:creationId xmlns:a16="http://schemas.microsoft.com/office/drawing/2014/main" id="{945CEA50-36AC-DDC5-CAD8-738BA972B14E}"/>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026C6CAB-2D81-5BF8-6765-608733273C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is Dvorak’s </a:t>
            </a:r>
            <a:r>
              <a:rPr lang="en-US" altLang="en-US" i="1">
                <a:latin typeface="Arial" panose="020B0604020202020204" pitchFamily="34" charset="0"/>
              </a:rPr>
              <a:t>Humoresque</a:t>
            </a:r>
            <a:r>
              <a:rPr lang="en-US" altLang="en-US">
                <a:latin typeface="Arial" panose="020B0604020202020204" pitchFamily="34" charset="0"/>
              </a:rPr>
              <a:t>, so a humorous piece. It needs to be viewed in terms of the conventions of the concert hall, not the tavern. Observant musicians amongst you will note that the YouTube title gave this as Humoresque in G flat major (and Perlman plays it in that key, a hard one for string players) , whereas the music on my slide is in G major, an infinitely more manageable key!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7593AE60-7A26-C93D-EFA9-59D93E2D7F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E49F11-ECDF-F442-A5FC-1DD86D126C1C}" type="slidenum">
              <a:rPr lang="en-GB" altLang="en-US" smtClean="0"/>
              <a:pPr>
                <a:spcBef>
                  <a:spcPct val="0"/>
                </a:spcBef>
              </a:pPr>
              <a:t>11</a:t>
            </a:fld>
            <a:endParaRPr lang="en-GB" altLang="en-US"/>
          </a:p>
        </p:txBody>
      </p:sp>
      <p:sp>
        <p:nvSpPr>
          <p:cNvPr id="25603" name="Rectangle 2">
            <a:extLst>
              <a:ext uri="{FF2B5EF4-FFF2-40B4-BE49-F238E27FC236}">
                <a16:creationId xmlns:a16="http://schemas.microsoft.com/office/drawing/2014/main" id="{F1F57CF8-C453-75BC-6A6D-C524855C4A1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1036E43-8F8B-EE3E-7AC0-70290C464B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bassoon is often made of, as in the joke, “Why did the chicken cross the road?” Answer: To avoid the bassoon recital – but  here it is the star of the show!</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C0631511-1423-EE9D-57FC-A36EB4D0F2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F2CF69-7E6C-864A-8508-F6869CD1305A}" type="slidenum">
              <a:rPr lang="en-GB" altLang="en-US" smtClean="0"/>
              <a:pPr>
                <a:spcBef>
                  <a:spcPct val="0"/>
                </a:spcBef>
              </a:pPr>
              <a:t>12</a:t>
            </a:fld>
            <a:endParaRPr lang="en-GB" altLang="en-US"/>
          </a:p>
        </p:txBody>
      </p:sp>
      <p:sp>
        <p:nvSpPr>
          <p:cNvPr id="27651" name="Rectangle 2">
            <a:extLst>
              <a:ext uri="{FF2B5EF4-FFF2-40B4-BE49-F238E27FC236}">
                <a16:creationId xmlns:a16="http://schemas.microsoft.com/office/drawing/2014/main" id="{61B7B413-1FEB-368A-D9D3-2613B658C339}"/>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B2154D75-55FB-C2E5-1CDA-9F640A0A22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It wasn’t designed to be funny, according to Haydn. Was it to quieten down his audience? Remember that concerts could be rowdy affairs with people eating, talking and even dancing in the minuet movements.</a:t>
            </a:r>
          </a:p>
          <a:p>
            <a:pPr eaLnBrk="1" hangingPunct="1"/>
            <a:r>
              <a:rPr lang="en-US" altLang="en-US">
                <a:latin typeface="Arial" panose="020B0604020202020204" pitchFamily="34" charset="0"/>
              </a:rPr>
              <a:t>Was it to, indeed, “surprise” them?</a:t>
            </a:r>
          </a:p>
          <a:p>
            <a:pPr eaLnBrk="1" hangingPunct="1"/>
            <a:r>
              <a:rPr lang="en-US" altLang="en-US">
                <a:latin typeface="Arial" panose="020B0604020202020204" pitchFamily="34" charset="0"/>
              </a:rPr>
              <a:t>No, Haydn maintained that he wanted to “surprise” the public with something new and innovative. It is quite hard not to imagine that the surprise element was part of it, though – he would not be the only composer to lie about how or why he wrote a piece of music. For instance, Kiwi composer Gareth Farr maintains that some of his programme notes are designed to give the audience something to read during the interval. Hm, not so sure….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3AF05775-6FB6-CEF7-7C46-E80383BAB2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899B25-B0F2-D24C-A4DA-418F4E4B6786}" type="slidenum">
              <a:rPr lang="en-GB" altLang="en-US" smtClean="0"/>
              <a:pPr>
                <a:spcBef>
                  <a:spcPct val="0"/>
                </a:spcBef>
              </a:pPr>
              <a:t>13</a:t>
            </a:fld>
            <a:endParaRPr lang="en-GB" altLang="en-US"/>
          </a:p>
        </p:txBody>
      </p:sp>
      <p:sp>
        <p:nvSpPr>
          <p:cNvPr id="29699" name="Rectangle 2">
            <a:extLst>
              <a:ext uri="{FF2B5EF4-FFF2-40B4-BE49-F238E27FC236}">
                <a16:creationId xmlns:a16="http://schemas.microsoft.com/office/drawing/2014/main" id="{C99245BD-5BE7-719A-D6A1-63195628827E}"/>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622E7FCA-059B-DB4E-A2B3-D438B4707D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Similarly, the scherzo should be viewed in context. The minuet was a social dance and became the third movement of the symphony and chamber music, perhaps to lift the mood of the reflective and sometimes sad slow movement preceding it. Gradually it sped up to become the scherzo, or “joke”. Still in a metric 3-beats to a bar it gradually sped up during the Romantic period sothat conductors would beat it in 1)</a:t>
            </a:r>
          </a:p>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A187043-CBEE-1718-C5BE-B9FEAB8D4F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8E26A7-91E4-DE41-B241-8C11154C3F35}" type="slidenum">
              <a:rPr lang="en-GB" altLang="en-US" smtClean="0"/>
              <a:pPr>
                <a:spcBef>
                  <a:spcPct val="0"/>
                </a:spcBef>
              </a:pPr>
              <a:t>14</a:t>
            </a:fld>
            <a:endParaRPr lang="en-GB" altLang="en-US"/>
          </a:p>
        </p:txBody>
      </p:sp>
      <p:sp>
        <p:nvSpPr>
          <p:cNvPr id="31747" name="Rectangle 2">
            <a:extLst>
              <a:ext uri="{FF2B5EF4-FFF2-40B4-BE49-F238E27FC236}">
                <a16:creationId xmlns:a16="http://schemas.microsoft.com/office/drawing/2014/main" id="{781621C7-14C3-1B1F-2CBC-1DAEF74BB34A}"/>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A3872B3B-4160-ED6B-5A29-761604BA23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great Victor Borge. Definitely a moment in time with an audience very much clued up on the classical music genre which Borg mercilessly lampoons. In reality, he could play very, very well, and I don’t think this would work if he couldn’t. Same with his modern-day counterpart Bill Bailey.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40EE895C-1235-76DF-15D3-D4D3B8E3C348}"/>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94BD9068-8B40-00E4-FB87-D48F3045F0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Like Borge, Atkinson takes the pomposity of the performance and shows us its ridiculous side.</a:t>
            </a:r>
          </a:p>
        </p:txBody>
      </p:sp>
      <p:sp>
        <p:nvSpPr>
          <p:cNvPr id="33796" name="Slide Number Placeholder 3">
            <a:extLst>
              <a:ext uri="{FF2B5EF4-FFF2-40B4-BE49-F238E27FC236}">
                <a16:creationId xmlns:a16="http://schemas.microsoft.com/office/drawing/2014/main" id="{102DB1F0-7567-2B0C-74A8-E3BB666D69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5631A700-1709-D248-84A4-5A7F4F1E02C6}" type="slidenum">
              <a:rPr lang="en-GB" altLang="en-US" smtClean="0"/>
              <a:pPr/>
              <a:t>15</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EC5D9C85-B71A-A9F2-7E2D-7196AB26504D}"/>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566D657C-958F-4D07-A20E-BC913B2384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Another good pianist – this is a really difficult thing to do. Talk about the different clefs and now, two different keys!</a:t>
            </a:r>
          </a:p>
        </p:txBody>
      </p:sp>
      <p:sp>
        <p:nvSpPr>
          <p:cNvPr id="35844" name="Slide Number Placeholder 3">
            <a:extLst>
              <a:ext uri="{FF2B5EF4-FFF2-40B4-BE49-F238E27FC236}">
                <a16:creationId xmlns:a16="http://schemas.microsoft.com/office/drawing/2014/main" id="{B3BF8109-245A-82E5-D222-8B2E9679AB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C0C5807C-030A-B743-A5F2-4341AA93B1BD}" type="slidenum">
              <a:rPr lang="en-GB" altLang="en-US" smtClean="0"/>
              <a:pPr/>
              <a:t>16</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8113E1F5-68C4-22B6-8447-F9E2D763F6DB}"/>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71149710-115E-BE59-AE59-5822A0D137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But of course, if there is brilliance there is also the other end of the spectrum – ineptitude and Florence foster Jenkins made her name being precisely that. A socialite who even performed for President Rutherford B. Hayes, she truly was awful and didn’t seem to notice, at least not at the start!  She was an American </a:t>
            </a:r>
            <a:r>
              <a:rPr lang="en-NZ" altLang="en-US">
                <a:latin typeface="Arial" panose="020B0604020202020204" pitchFamily="34" charset="0"/>
                <a:hlinkClick r:id="rId3" tooltip="Socialite"/>
              </a:rPr>
              <a:t>socialite</a:t>
            </a:r>
            <a:r>
              <a:rPr lang="en-NZ" altLang="en-US">
                <a:latin typeface="Arial" panose="020B0604020202020204" pitchFamily="34" charset="0"/>
              </a:rPr>
              <a:t> and amateur </a:t>
            </a:r>
            <a:r>
              <a:rPr lang="en-NZ" altLang="en-US">
                <a:latin typeface="Arial" panose="020B0604020202020204" pitchFamily="34" charset="0"/>
                <a:hlinkClick r:id="rId4" tooltip="Coloratura soprano"/>
              </a:rPr>
              <a:t>coloratura soprano</a:t>
            </a:r>
            <a:r>
              <a:rPr lang="en-NZ" altLang="en-US">
                <a:latin typeface="Arial" panose="020B0604020202020204" pitchFamily="34" charset="0"/>
              </a:rPr>
              <a:t> who became known and mocked for her flamboyant performance costumes and notably poor singing ability. Stephen Pile, in his book </a:t>
            </a:r>
            <a:r>
              <a:rPr lang="en-NZ" altLang="en-US" i="1">
                <a:latin typeface="Arial" panose="020B0604020202020204" pitchFamily="34" charset="0"/>
                <a:hlinkClick r:id="rId5" tooltip="The Book of Heroic Failures"/>
              </a:rPr>
              <a:t>The Book of Heroic Failures</a:t>
            </a:r>
            <a:r>
              <a:rPr lang="en-NZ" altLang="en-US">
                <a:latin typeface="Arial" panose="020B0604020202020204" pitchFamily="34" charset="0"/>
              </a:rPr>
              <a:t> ranked her (and I quote) "the world's worst opera singer ... No one, before or since, has succeeded in liberating themselves quite so completely from the shackles of musical notation."</a:t>
            </a:r>
          </a:p>
          <a:p>
            <a:r>
              <a:rPr lang="en-NZ" altLang="en-US">
                <a:latin typeface="Arial" panose="020B0604020202020204" pitchFamily="34" charset="0"/>
              </a:rPr>
              <a:t>Despite – or perhaps because of – her technical incompetence, she became a prominent musical </a:t>
            </a:r>
            <a:r>
              <a:rPr lang="en-NZ" altLang="en-US">
                <a:latin typeface="Arial" panose="020B0604020202020204" pitchFamily="34" charset="0"/>
                <a:hlinkClick r:id="rId6" tooltip="Camp (style)"/>
              </a:rPr>
              <a:t>camp</a:t>
            </a:r>
            <a:r>
              <a:rPr lang="en-NZ" altLang="en-US">
                <a:latin typeface="Arial" panose="020B0604020202020204" pitchFamily="34" charset="0"/>
              </a:rPr>
              <a:t> </a:t>
            </a:r>
            <a:r>
              <a:rPr lang="en-NZ" altLang="en-US">
                <a:latin typeface="Arial" panose="020B0604020202020204" pitchFamily="34" charset="0"/>
                <a:hlinkClick r:id="rId7" tooltip="Cult following"/>
              </a:rPr>
              <a:t>cult figure</a:t>
            </a:r>
            <a:r>
              <a:rPr lang="en-NZ" altLang="en-US">
                <a:latin typeface="Arial" panose="020B0604020202020204" pitchFamily="34" charset="0"/>
              </a:rPr>
              <a:t> in </a:t>
            </a:r>
            <a:r>
              <a:rPr lang="en-NZ" altLang="en-US">
                <a:latin typeface="Arial" panose="020B0604020202020204" pitchFamily="34" charset="0"/>
                <a:hlinkClick r:id="rId8" tooltip="New York City"/>
              </a:rPr>
              <a:t>New York City</a:t>
            </a:r>
            <a:r>
              <a:rPr lang="en-NZ" altLang="en-US">
                <a:latin typeface="Arial" panose="020B0604020202020204" pitchFamily="34" charset="0"/>
              </a:rPr>
              <a:t> during the 1920s, 1930s, and 1940s. </a:t>
            </a:r>
            <a:r>
              <a:rPr lang="en-NZ" altLang="en-US">
                <a:latin typeface="Arial" panose="020B0604020202020204" pitchFamily="34" charset="0"/>
                <a:hlinkClick r:id="rId9" tooltip="Cole Porter"/>
              </a:rPr>
              <a:t>Cole Porter</a:t>
            </a:r>
            <a:r>
              <a:rPr lang="en-NZ" altLang="en-US">
                <a:latin typeface="Arial" panose="020B0604020202020204" pitchFamily="34" charset="0"/>
              </a:rPr>
              <a:t>, </a:t>
            </a:r>
            <a:r>
              <a:rPr lang="en-NZ" altLang="en-US">
                <a:latin typeface="Arial" panose="020B0604020202020204" pitchFamily="34" charset="0"/>
                <a:hlinkClick r:id="rId10" tooltip="Gian Carlo Menotti"/>
              </a:rPr>
              <a:t>Gian Carlo Menotti</a:t>
            </a:r>
            <a:r>
              <a:rPr lang="en-NZ" altLang="en-US">
                <a:latin typeface="Arial" panose="020B0604020202020204" pitchFamily="34" charset="0"/>
              </a:rPr>
              <a:t>, </a:t>
            </a:r>
            <a:r>
              <a:rPr lang="en-NZ" altLang="en-US">
                <a:latin typeface="Arial" panose="020B0604020202020204" pitchFamily="34" charset="0"/>
                <a:hlinkClick r:id="rId11" tooltip="Lily Pons"/>
              </a:rPr>
              <a:t>Lily Pons</a:t>
            </a:r>
            <a:r>
              <a:rPr lang="en-NZ" altLang="en-US">
                <a:latin typeface="Arial" panose="020B0604020202020204" pitchFamily="34" charset="0"/>
              </a:rPr>
              <a:t>, Sir </a:t>
            </a:r>
            <a:r>
              <a:rPr lang="en-NZ" altLang="en-US">
                <a:latin typeface="Arial" panose="020B0604020202020204" pitchFamily="34" charset="0"/>
                <a:hlinkClick r:id="rId12" tooltip="Thomas Beecham"/>
              </a:rPr>
              <a:t>Thomas Beecham</a:t>
            </a:r>
            <a:r>
              <a:rPr lang="en-NZ" altLang="en-US">
                <a:latin typeface="Arial" panose="020B0604020202020204" pitchFamily="34" charset="0"/>
              </a:rPr>
              <a:t>, and other celebrities were among her fans. </a:t>
            </a:r>
            <a:r>
              <a:rPr lang="en-NZ" altLang="en-US">
                <a:latin typeface="Arial" panose="020B0604020202020204" pitchFamily="34" charset="0"/>
                <a:hlinkClick r:id="rId13" tooltip="Enrico Caruso"/>
              </a:rPr>
              <a:t>Enrico Caruso</a:t>
            </a:r>
            <a:r>
              <a:rPr lang="en-NZ" altLang="en-US">
                <a:latin typeface="Arial" panose="020B0604020202020204" pitchFamily="34" charset="0"/>
              </a:rPr>
              <a:t> reportedly "regarded her with affection and respect”.</a:t>
            </a:r>
          </a:p>
          <a:p>
            <a:r>
              <a:rPr lang="en-NZ" altLang="en-US">
                <a:latin typeface="Arial" panose="020B0604020202020204" pitchFamily="34" charset="0"/>
              </a:rPr>
              <a:t>Here she is taking on Mozart’s </a:t>
            </a:r>
            <a:r>
              <a:rPr lang="en-NZ" altLang="en-US" i="1">
                <a:latin typeface="Arial" panose="020B0604020202020204" pitchFamily="34" charset="0"/>
              </a:rPr>
              <a:t>Queen of the Night</a:t>
            </a:r>
            <a:r>
              <a:rPr lang="en-NZ" altLang="en-US">
                <a:latin typeface="Arial" panose="020B0604020202020204" pitchFamily="34" charset="0"/>
              </a:rPr>
              <a:t>, one of the trickiest arias in the repertoire, soaring up to a top C (but she doesn’t!)</a:t>
            </a:r>
          </a:p>
          <a:p>
            <a:endParaRPr lang="en-NZ" altLang="en-US">
              <a:latin typeface="Arial" panose="020B0604020202020204" pitchFamily="34" charset="0"/>
            </a:endParaRPr>
          </a:p>
        </p:txBody>
      </p:sp>
      <p:sp>
        <p:nvSpPr>
          <p:cNvPr id="37892" name="Slide Number Placeholder 3">
            <a:extLst>
              <a:ext uri="{FF2B5EF4-FFF2-40B4-BE49-F238E27FC236}">
                <a16:creationId xmlns:a16="http://schemas.microsoft.com/office/drawing/2014/main" id="{6048B85C-F9A8-5CFB-A1EA-913440955C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8DF3F63A-E7FB-414D-8076-0A3C655EEC6C}" type="slidenum">
              <a:rPr lang="en-GB" altLang="en-US" smtClean="0"/>
              <a:pPr/>
              <a:t>17</a:t>
            </a:fld>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118EABF-4113-F013-CC3C-99D1A3279CC5}"/>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C190FADE-702C-9CFF-6146-3C23E8F746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dirty="0">
                <a:latin typeface="Arial" panose="020B0604020202020204" pitchFamily="34" charset="0"/>
              </a:rPr>
              <a:t>And who can forget The Shaggs’ classic hit “It’s Halloween” – oh, I wish I could! Out of time, out of tune, out of just about everything musical!</a:t>
            </a:r>
          </a:p>
        </p:txBody>
      </p:sp>
      <p:sp>
        <p:nvSpPr>
          <p:cNvPr id="39940" name="Slide Number Placeholder 3">
            <a:extLst>
              <a:ext uri="{FF2B5EF4-FFF2-40B4-BE49-F238E27FC236}">
                <a16:creationId xmlns:a16="http://schemas.microsoft.com/office/drawing/2014/main" id="{FEB84545-D964-9C01-8132-CC708E8BD1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62DB3891-57C9-3543-969D-4A7F31FE3309}" type="slidenum">
              <a:rPr lang="en-GB" altLang="en-US" smtClean="0"/>
              <a:pPr/>
              <a:t>18</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152ABE5-8069-8AA9-C7D3-249F1B0AA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E3D7EB-08D2-D743-AC4D-12A2B604951F}" type="slidenum">
              <a:rPr lang="en-GB" altLang="en-US" smtClean="0"/>
              <a:pPr>
                <a:spcBef>
                  <a:spcPct val="0"/>
                </a:spcBef>
              </a:pPr>
              <a:t>19</a:t>
            </a:fld>
            <a:endParaRPr lang="en-GB" altLang="en-US"/>
          </a:p>
        </p:txBody>
      </p:sp>
      <p:sp>
        <p:nvSpPr>
          <p:cNvPr id="41987" name="Rectangle 2">
            <a:extLst>
              <a:ext uri="{FF2B5EF4-FFF2-40B4-BE49-F238E27FC236}">
                <a16:creationId xmlns:a16="http://schemas.microsoft.com/office/drawing/2014/main" id="{D0865E04-F3B1-DE36-EA34-E533E0523F20}"/>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DE6AEB78-7C86-7264-68E0-AB4ED8F14F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A type of humour so distinctly “Continental” (Europe)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5C26F32C-6889-9F18-7393-938C1EE129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AF481F-93FF-2B45-A9B7-D78D8E72B713}" type="slidenum">
              <a:rPr lang="en-GB" altLang="en-US" smtClean="0"/>
              <a:pPr>
                <a:spcBef>
                  <a:spcPct val="0"/>
                </a:spcBef>
              </a:pPr>
              <a:t>20</a:t>
            </a:fld>
            <a:endParaRPr lang="en-GB" altLang="en-US"/>
          </a:p>
        </p:txBody>
      </p:sp>
      <p:sp>
        <p:nvSpPr>
          <p:cNvPr id="44035" name="Rectangle 2">
            <a:extLst>
              <a:ext uri="{FF2B5EF4-FFF2-40B4-BE49-F238E27FC236}">
                <a16:creationId xmlns:a16="http://schemas.microsoft.com/office/drawing/2014/main" id="{9FC3E371-C152-F6A2-0AE2-9CA09AFB1AFE}"/>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9BCB1994-864D-921E-C1DD-3F9D8E33BA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enjoy this purely for the odd sounds coming from the banjo player’s seeming “wrong notes” in her solo but if you know about atonal music, the wreckage it caused in the early part of the C20th, and the loathing that many still have for it today, it becomes even more amusing, especially when coupled with its most unlikely counterpart, Country music…..</a:t>
            </a:r>
          </a:p>
          <a:p>
            <a:pPr eaLnBrk="1" hangingPunct="1"/>
            <a:r>
              <a:rPr lang="en-US" altLang="en-US" dirty="0">
                <a:latin typeface="Arial" panose="020B0604020202020204" pitchFamily="34" charset="0"/>
              </a:rPr>
              <a:t>I have not played this to a musician who has not been reduced to tears of laughter. Listen out for the names of atonal music’s most famous exponents – Schoenberg, Webern, and Berg. Incidentally, Webern was shot and killed on 15 September1945 by an American soldier just shortly after the cessation of WWII. The remorse of having killed – albeit mistakenly, although Webern was enjoying a  cigar at the time (they say smoking will kill you!) – one of Europe’s greatest composers resulted in the GI committing suicide some time later.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7ED94195-850A-E5E8-845D-E9C45661DFB6}"/>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C157886E-1B18-6D8E-954F-F7CA3731C9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And now the turn of the novelty items, often with a nod to the performers who drew on their Music hall or Vaudeville backgrounds.</a:t>
            </a:r>
          </a:p>
        </p:txBody>
      </p:sp>
      <p:sp>
        <p:nvSpPr>
          <p:cNvPr id="46084" name="Slide Number Placeholder 3">
            <a:extLst>
              <a:ext uri="{FF2B5EF4-FFF2-40B4-BE49-F238E27FC236}">
                <a16:creationId xmlns:a16="http://schemas.microsoft.com/office/drawing/2014/main" id="{B094F21A-AAA3-9D5D-8479-DB47817D36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5BAA0A13-5D9E-2540-8BCB-5E59CF072FB7}" type="slidenum">
              <a:rPr lang="en-GB" altLang="en-US" smtClean="0"/>
              <a:pPr/>
              <a:t>21</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496D3A0-AA97-8CCE-5D61-27488DF82559}"/>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8DA34D4D-D743-4872-09B4-FDD44BFDE2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latin typeface="Arial" panose="020B0604020202020204" pitchFamily="34" charset="0"/>
            </a:endParaRPr>
          </a:p>
        </p:txBody>
      </p:sp>
      <p:sp>
        <p:nvSpPr>
          <p:cNvPr id="48132" name="Slide Number Placeholder 3">
            <a:extLst>
              <a:ext uri="{FF2B5EF4-FFF2-40B4-BE49-F238E27FC236}">
                <a16:creationId xmlns:a16="http://schemas.microsoft.com/office/drawing/2014/main" id="{CDC4DF4C-FE8F-004A-3C1D-4ED47CC8EA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436C1489-30A7-0F4B-8420-BC4481216A03}" type="slidenum">
              <a:rPr lang="en-GB" altLang="en-US" smtClean="0"/>
              <a:pPr/>
              <a:t>22</a:t>
            </a:fld>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6F6F4563-03C5-50AD-0EB0-4E0E578E68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52034D-0352-934C-8CB8-0B76BC09EFE9}" type="slidenum">
              <a:rPr lang="en-GB" altLang="en-US" smtClean="0"/>
              <a:pPr>
                <a:spcBef>
                  <a:spcPct val="0"/>
                </a:spcBef>
              </a:pPr>
              <a:t>23</a:t>
            </a:fld>
            <a:endParaRPr lang="en-GB" altLang="en-US"/>
          </a:p>
        </p:txBody>
      </p:sp>
      <p:sp>
        <p:nvSpPr>
          <p:cNvPr id="50179" name="Rectangle 2">
            <a:extLst>
              <a:ext uri="{FF2B5EF4-FFF2-40B4-BE49-F238E27FC236}">
                <a16:creationId xmlns:a16="http://schemas.microsoft.com/office/drawing/2014/main" id="{0AC5C49D-C272-1522-47A3-B3585659DA47}"/>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78B912F-D9A3-5C04-9FCD-0F7F1DA0ED7A}"/>
              </a:ext>
            </a:extLst>
          </p:cNvPr>
          <p:cNvSpPr>
            <a:spLocks noGrp="1" noChangeArrowheads="1"/>
          </p:cNvSpPr>
          <p:nvPr>
            <p:ph type="body" idx="1"/>
          </p:nvPr>
        </p:nvSpPr>
        <p:spPr>
          <a:ln/>
        </p:spPr>
        <p:txBody>
          <a:bodyPr/>
          <a:lstStyle/>
          <a:p>
            <a:pPr marL="460918" indent="-460918" eaLnBrk="1" hangingPunct="1">
              <a:lnSpc>
                <a:spcPct val="150000"/>
              </a:lnSpc>
              <a:buFont typeface="Arial" panose="020B0604020202020204" pitchFamily="34" charset="0"/>
              <a:buChar char="•"/>
              <a:defRPr/>
            </a:pPr>
            <a:r>
              <a:rPr lang="en-US" altLang="en-US" dirty="0"/>
              <a:t>Musical Joke #1</a:t>
            </a:r>
          </a:p>
          <a:p>
            <a:pPr eaLnBrk="1" hangingPunct="1">
              <a:defRPr/>
            </a:pPr>
            <a:endParaRPr lang="en-US" altLang="en-US" dirty="0">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CC86B341-7FD0-7FE5-F77E-53D1ADEF39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6125" indent="-285750">
              <a:spcBef>
                <a:spcPct val="30000"/>
              </a:spcBef>
              <a:defRPr sz="1200">
                <a:solidFill>
                  <a:schemeClr val="tx1"/>
                </a:solidFill>
                <a:latin typeface="Arial" panose="020B0604020202020204" pitchFamily="34" charset="0"/>
              </a:defRPr>
            </a:lvl2pPr>
            <a:lvl3pPr marL="1149350" indent="-228600">
              <a:spcBef>
                <a:spcPct val="30000"/>
              </a:spcBef>
              <a:defRPr sz="1200">
                <a:solidFill>
                  <a:schemeClr val="tx1"/>
                </a:solidFill>
                <a:latin typeface="Arial" panose="020B0604020202020204" pitchFamily="34" charset="0"/>
              </a:defRPr>
            </a:lvl3pPr>
            <a:lvl4pPr marL="1611313" indent="-228600">
              <a:spcBef>
                <a:spcPct val="30000"/>
              </a:spcBef>
              <a:defRPr sz="1200">
                <a:solidFill>
                  <a:schemeClr val="tx1"/>
                </a:solidFill>
                <a:latin typeface="Arial" panose="020B0604020202020204" pitchFamily="34" charset="0"/>
              </a:defRPr>
            </a:lvl4pPr>
            <a:lvl5pPr marL="2071688" indent="-228600">
              <a:spcBef>
                <a:spcPct val="30000"/>
              </a:spcBef>
              <a:defRPr sz="1200">
                <a:solidFill>
                  <a:schemeClr val="tx1"/>
                </a:solidFill>
                <a:latin typeface="Arial" panose="020B0604020202020204" pitchFamily="34" charset="0"/>
              </a:defRPr>
            </a:lvl5pPr>
            <a:lvl6pPr marL="2528888" indent="-228600" eaLnBrk="0" fontAlgn="base" hangingPunct="0">
              <a:spcBef>
                <a:spcPct val="30000"/>
              </a:spcBef>
              <a:spcAft>
                <a:spcPct val="0"/>
              </a:spcAft>
              <a:defRPr sz="1200">
                <a:solidFill>
                  <a:schemeClr val="tx1"/>
                </a:solidFill>
                <a:latin typeface="Arial" panose="020B0604020202020204" pitchFamily="34" charset="0"/>
              </a:defRPr>
            </a:lvl6pPr>
            <a:lvl7pPr marL="2986088" indent="-228600" eaLnBrk="0" fontAlgn="base" hangingPunct="0">
              <a:spcBef>
                <a:spcPct val="30000"/>
              </a:spcBef>
              <a:spcAft>
                <a:spcPct val="0"/>
              </a:spcAft>
              <a:defRPr sz="1200">
                <a:solidFill>
                  <a:schemeClr val="tx1"/>
                </a:solidFill>
                <a:latin typeface="Arial" panose="020B0604020202020204" pitchFamily="34" charset="0"/>
              </a:defRPr>
            </a:lvl7pPr>
            <a:lvl8pPr marL="3443288" indent="-228600" eaLnBrk="0" fontAlgn="base" hangingPunct="0">
              <a:spcBef>
                <a:spcPct val="30000"/>
              </a:spcBef>
              <a:spcAft>
                <a:spcPct val="0"/>
              </a:spcAft>
              <a:defRPr sz="1200">
                <a:solidFill>
                  <a:schemeClr val="tx1"/>
                </a:solidFill>
                <a:latin typeface="Arial" panose="020B0604020202020204" pitchFamily="34" charset="0"/>
              </a:defRPr>
            </a:lvl8pPr>
            <a:lvl9pPr marL="3900488"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DEAA19-5826-4D4E-9034-53A1C5BD8335}" type="slidenum">
              <a:rPr lang="en-GB" altLang="en-US" smtClean="0"/>
              <a:pPr>
                <a:spcBef>
                  <a:spcPct val="0"/>
                </a:spcBef>
              </a:pPr>
              <a:t>24</a:t>
            </a:fld>
            <a:endParaRPr lang="en-GB" altLang="en-US"/>
          </a:p>
        </p:txBody>
      </p:sp>
      <p:sp>
        <p:nvSpPr>
          <p:cNvPr id="52227" name="Rectangle 2">
            <a:extLst>
              <a:ext uri="{FF2B5EF4-FFF2-40B4-BE49-F238E27FC236}">
                <a16:creationId xmlns:a16="http://schemas.microsoft.com/office/drawing/2014/main" id="{4CBE462B-3D9C-125D-A347-00D69FB3D796}"/>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F2546D28-F292-87AC-7422-F682FFDEA8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D69A3C33-D691-30AF-78AC-67F466671629}"/>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E891CC2B-9444-CE63-5BCD-CB4D6C28E8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Of course, humour works especially well when the words also add another level. So, a reminder of a gentle humour from a bygone age.</a:t>
            </a:r>
          </a:p>
        </p:txBody>
      </p:sp>
      <p:sp>
        <p:nvSpPr>
          <p:cNvPr id="54276" name="Slide Number Placeholder 3">
            <a:extLst>
              <a:ext uri="{FF2B5EF4-FFF2-40B4-BE49-F238E27FC236}">
                <a16:creationId xmlns:a16="http://schemas.microsoft.com/office/drawing/2014/main" id="{A892148E-29CF-8C42-4C29-2992E8BA07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E697CD28-D8FD-9B42-8A4E-AF439D568964}" type="slidenum">
              <a:rPr lang="en-GB" altLang="en-US" smtClean="0"/>
              <a:pPr/>
              <a:t>25</a:t>
            </a:fld>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81DB9F0F-5BB9-DA87-7AD9-244DB2294231}"/>
              </a:ext>
            </a:extLst>
          </p:cNvPr>
          <p:cNvSpPr>
            <a:spLocks noGrp="1" noRot="1" noChangeAspect="1" noChangeArrowheads="1" noTextEdit="1"/>
          </p:cNvSpPr>
          <p:nvPr>
            <p:ph type="sldImg"/>
          </p:nvPr>
        </p:nvSpPr>
        <p:spPr>
          <a:ln/>
        </p:spPr>
      </p:sp>
      <p:sp>
        <p:nvSpPr>
          <p:cNvPr id="56323" name="Notes Placeholder 2">
            <a:extLst>
              <a:ext uri="{FF2B5EF4-FFF2-40B4-BE49-F238E27FC236}">
                <a16:creationId xmlns:a16="http://schemas.microsoft.com/office/drawing/2014/main" id="{3F7393C5-036C-6BE3-F74C-900FA002AD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Classic Stan and Ollie. Ollie has a lovely voice and can harmonise. Notable for Stan’s voice changing to bass and soprano.</a:t>
            </a:r>
          </a:p>
          <a:p>
            <a:r>
              <a:rPr lang="en-NZ" altLang="en-US">
                <a:latin typeface="Arial" panose="020B0604020202020204" pitchFamily="34" charset="0"/>
              </a:rPr>
              <a:t>Talk about the different retakes in French, German, Spanish and Italian and what they had to do for the Spanish version.</a:t>
            </a:r>
          </a:p>
          <a:p>
            <a:r>
              <a:rPr lang="en-NZ" altLang="en-US">
                <a:latin typeface="Arial" panose="020B0604020202020204" pitchFamily="34" charset="0"/>
              </a:rPr>
              <a:t>Alos talk about James Finlayson patenting “Dooooooah!” which predates Homer Simpson by some 50 years!</a:t>
            </a:r>
          </a:p>
        </p:txBody>
      </p:sp>
      <p:sp>
        <p:nvSpPr>
          <p:cNvPr id="56324" name="Slide Number Placeholder 3">
            <a:extLst>
              <a:ext uri="{FF2B5EF4-FFF2-40B4-BE49-F238E27FC236}">
                <a16:creationId xmlns:a16="http://schemas.microsoft.com/office/drawing/2014/main" id="{B2F7D8EF-0345-ADFB-921D-E937F23783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F12E5FAE-F031-BD4B-83C3-1378F376F627}" type="slidenum">
              <a:rPr lang="en-GB" altLang="en-US" smtClean="0"/>
              <a:pPr/>
              <a:t>26</a:t>
            </a:fld>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33F0F9DA-8CC6-DC19-B957-57948AA9FA7E}"/>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75828482-7203-9981-F84A-EC3596E821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latin typeface="Arial" panose="020B0604020202020204" pitchFamily="34" charset="0"/>
            </a:endParaRPr>
          </a:p>
        </p:txBody>
      </p:sp>
      <p:sp>
        <p:nvSpPr>
          <p:cNvPr id="58372" name="Slide Number Placeholder 3">
            <a:extLst>
              <a:ext uri="{FF2B5EF4-FFF2-40B4-BE49-F238E27FC236}">
                <a16:creationId xmlns:a16="http://schemas.microsoft.com/office/drawing/2014/main" id="{CD03F0B5-56B7-A3FB-4B31-BDEC1CD8BB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88D67D31-9772-DD40-A93D-9DBA9B000EE4}" type="slidenum">
              <a:rPr lang="en-GB" altLang="en-US" smtClean="0"/>
              <a:pPr/>
              <a:t>27</a:t>
            </a:fld>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F0CE50E-BA62-EF41-D229-A5B39432401D}"/>
              </a:ext>
            </a:extLst>
          </p:cNvPr>
          <p:cNvSpPr>
            <a:spLocks noGrp="1" noRot="1" noChangeAspect="1" noChangeArrowheads="1" noTextEdit="1"/>
          </p:cNvSpPr>
          <p:nvPr>
            <p:ph type="sldImg"/>
          </p:nvPr>
        </p:nvSpPr>
        <p:spPr>
          <a:ln/>
        </p:spPr>
      </p:sp>
      <p:sp>
        <p:nvSpPr>
          <p:cNvPr id="60419" name="Notes Placeholder 2">
            <a:extLst>
              <a:ext uri="{FF2B5EF4-FFF2-40B4-BE49-F238E27FC236}">
                <a16:creationId xmlns:a16="http://schemas.microsoft.com/office/drawing/2014/main" id="{70E8ED74-96DD-1EA9-85FC-F04E99FCF1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Notice the blank slide.</a:t>
            </a:r>
          </a:p>
          <a:p>
            <a:r>
              <a:rPr lang="en-NZ" altLang="en-US">
                <a:latin typeface="Arial" panose="020B0604020202020204" pitchFamily="34" charset="0"/>
              </a:rPr>
              <a:t>Tell the story of finding a CD recording of this in a second-hand CD store in San Francisco. It was a boxed set of all John Cage’s “greatest hits”. Imagine getting that home and not knowing what it was, so you come back to the shop to complain that the CD suddenly stops playing…..</a:t>
            </a:r>
          </a:p>
        </p:txBody>
      </p:sp>
      <p:sp>
        <p:nvSpPr>
          <p:cNvPr id="60420" name="Slide Number Placeholder 3">
            <a:extLst>
              <a:ext uri="{FF2B5EF4-FFF2-40B4-BE49-F238E27FC236}">
                <a16:creationId xmlns:a16="http://schemas.microsoft.com/office/drawing/2014/main" id="{912619A0-C1D6-13E5-B481-536E18F35B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8AB56F79-1528-0748-9844-8BD86FDFF3E2}" type="slidenum">
              <a:rPr lang="en-GB" altLang="en-US" smtClean="0"/>
              <a:pPr/>
              <a:t>28</a:t>
            </a:fld>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37AE9512-623F-8CB4-1E9A-931D4D40B799}"/>
              </a:ext>
            </a:extLst>
          </p:cNvPr>
          <p:cNvSpPr>
            <a:spLocks noGrp="1" noRot="1" noChangeAspect="1" noChangeArrowheads="1" noTextEdit="1"/>
          </p:cNvSpPr>
          <p:nvPr>
            <p:ph type="sldImg"/>
          </p:nvPr>
        </p:nvSpPr>
        <p:spPr>
          <a:ln/>
        </p:spPr>
      </p:sp>
      <p:sp>
        <p:nvSpPr>
          <p:cNvPr id="62467" name="Notes Placeholder 2">
            <a:extLst>
              <a:ext uri="{FF2B5EF4-FFF2-40B4-BE49-F238E27FC236}">
                <a16:creationId xmlns:a16="http://schemas.microsoft.com/office/drawing/2014/main" id="{A6248BFD-E581-ED76-0141-9A45785AA9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NZ" altLang="en-US">
                <a:latin typeface="Arial" panose="020B0604020202020204" pitchFamily="34" charset="0"/>
              </a:rPr>
              <a:t>Pascal Comelade makes his music using children’s toys.</a:t>
            </a:r>
          </a:p>
          <a:p>
            <a:r>
              <a:rPr lang="en-NZ" altLang="en-US">
                <a:latin typeface="Arial" panose="020B0604020202020204" pitchFamily="34" charset="0"/>
              </a:rPr>
              <a:t>I’ll end my talk here with this regression to childhood.</a:t>
            </a:r>
          </a:p>
        </p:txBody>
      </p:sp>
      <p:sp>
        <p:nvSpPr>
          <p:cNvPr id="62468" name="Slide Number Placeholder 3">
            <a:extLst>
              <a:ext uri="{FF2B5EF4-FFF2-40B4-BE49-F238E27FC236}">
                <a16:creationId xmlns:a16="http://schemas.microsoft.com/office/drawing/2014/main" id="{4DDA0A47-EF9B-C86E-D1E0-5CAB550881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1C79AD90-B621-CB40-B9E4-8BDD004C117C}" type="slidenum">
              <a:rPr lang="en-GB" altLang="en-US" smtClean="0"/>
              <a:pPr/>
              <a:t>29</a:t>
            </a:fld>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D10BB8BA-5B0E-D636-AFA8-3C194B764680}"/>
              </a:ext>
            </a:extLst>
          </p:cNvPr>
          <p:cNvSpPr>
            <a:spLocks noGrp="1" noRot="1" noChangeAspect="1" noChangeArrowheads="1" noTextEdit="1"/>
          </p:cNvSpPr>
          <p:nvPr>
            <p:ph type="sldImg"/>
          </p:nvPr>
        </p:nvSpPr>
        <p:spPr>
          <a:ln/>
        </p:spPr>
      </p:sp>
      <p:sp>
        <p:nvSpPr>
          <p:cNvPr id="64515" name="Notes Placeholder 2">
            <a:extLst>
              <a:ext uri="{FF2B5EF4-FFF2-40B4-BE49-F238E27FC236}">
                <a16:creationId xmlns:a16="http://schemas.microsoft.com/office/drawing/2014/main" id="{A3470935-5F65-9670-1E0E-986391CB84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latin typeface="Arial" panose="020B0604020202020204" pitchFamily="34" charset="0"/>
            </a:endParaRPr>
          </a:p>
        </p:txBody>
      </p:sp>
      <p:sp>
        <p:nvSpPr>
          <p:cNvPr id="64516" name="Slide Number Placeholder 3">
            <a:extLst>
              <a:ext uri="{FF2B5EF4-FFF2-40B4-BE49-F238E27FC236}">
                <a16:creationId xmlns:a16="http://schemas.microsoft.com/office/drawing/2014/main" id="{4D13EE3D-61F9-3A68-88CE-B863E78AD1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5FDAA8CA-0A29-1B4C-9E11-673F62E3C097}" type="slidenum">
              <a:rPr lang="en-GB" altLang="en-US" smtClean="0"/>
              <a:pPr/>
              <a:t>30</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NZ"/>
          </a:p>
        </p:txBody>
      </p:sp>
      <p:sp>
        <p:nvSpPr>
          <p:cNvPr id="4" name="Rectangle 4">
            <a:extLst>
              <a:ext uri="{FF2B5EF4-FFF2-40B4-BE49-F238E27FC236}">
                <a16:creationId xmlns:a16="http://schemas.microsoft.com/office/drawing/2014/main" id="{EAA27F77-B384-4F92-9B10-70E79365E93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3326C35-6924-A991-E338-97509E86F62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3ABEEB2F-F1D9-0B1B-E4A0-DDD3CBD69937}"/>
              </a:ext>
            </a:extLst>
          </p:cNvPr>
          <p:cNvSpPr>
            <a:spLocks noGrp="1" noChangeArrowheads="1"/>
          </p:cNvSpPr>
          <p:nvPr>
            <p:ph type="sldNum" sz="quarter" idx="12"/>
          </p:nvPr>
        </p:nvSpPr>
        <p:spPr>
          <a:ln/>
        </p:spPr>
        <p:txBody>
          <a:bodyPr/>
          <a:lstStyle>
            <a:lvl1pPr>
              <a:defRPr/>
            </a:lvl1pPr>
          </a:lstStyle>
          <a:p>
            <a:pPr>
              <a:defRPr/>
            </a:pPr>
            <a:fld id="{619A74DF-3656-A647-AEE6-07A1C5D9C3A6}" type="slidenum">
              <a:rPr lang="en-GB" altLang="en-US"/>
              <a:pPr>
                <a:defRPr/>
              </a:pPr>
              <a:t>‹#›</a:t>
            </a:fld>
            <a:endParaRPr lang="en-GB" altLang="en-US"/>
          </a:p>
        </p:txBody>
      </p:sp>
    </p:spTree>
    <p:extLst>
      <p:ext uri="{BB962C8B-B14F-4D97-AF65-F5344CB8AC3E}">
        <p14:creationId xmlns:p14="http://schemas.microsoft.com/office/powerpoint/2010/main" val="91965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a:extLst>
              <a:ext uri="{FF2B5EF4-FFF2-40B4-BE49-F238E27FC236}">
                <a16:creationId xmlns:a16="http://schemas.microsoft.com/office/drawing/2014/main" id="{74C91BC5-7492-B2D7-4F7B-622E4509511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1D348A5-7C8C-8473-1884-CA51944BF37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08C02529-8029-BAD9-DFA0-6725EBDEB89E}"/>
              </a:ext>
            </a:extLst>
          </p:cNvPr>
          <p:cNvSpPr>
            <a:spLocks noGrp="1" noChangeArrowheads="1"/>
          </p:cNvSpPr>
          <p:nvPr>
            <p:ph type="sldNum" sz="quarter" idx="12"/>
          </p:nvPr>
        </p:nvSpPr>
        <p:spPr>
          <a:ln/>
        </p:spPr>
        <p:txBody>
          <a:bodyPr/>
          <a:lstStyle>
            <a:lvl1pPr>
              <a:defRPr/>
            </a:lvl1pPr>
          </a:lstStyle>
          <a:p>
            <a:pPr>
              <a:defRPr/>
            </a:pPr>
            <a:fld id="{3E315CE4-27DA-384A-B447-BCFC74B0B2FC}" type="slidenum">
              <a:rPr lang="en-GB" altLang="en-US"/>
              <a:pPr>
                <a:defRPr/>
              </a:pPr>
              <a:t>‹#›</a:t>
            </a:fld>
            <a:endParaRPr lang="en-GB" altLang="en-US"/>
          </a:p>
        </p:txBody>
      </p:sp>
    </p:spTree>
    <p:extLst>
      <p:ext uri="{BB962C8B-B14F-4D97-AF65-F5344CB8AC3E}">
        <p14:creationId xmlns:p14="http://schemas.microsoft.com/office/powerpoint/2010/main" val="849164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NZ"/>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528F005-446B-D31B-B6B1-1D54690C24A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58974778-14E0-C915-D13C-8390E158378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951C075F-1284-9F03-452A-6ED5F378DFAB}"/>
              </a:ext>
            </a:extLst>
          </p:cNvPr>
          <p:cNvSpPr>
            <a:spLocks noGrp="1" noChangeArrowheads="1"/>
          </p:cNvSpPr>
          <p:nvPr>
            <p:ph type="sldNum" sz="quarter" idx="12"/>
          </p:nvPr>
        </p:nvSpPr>
        <p:spPr>
          <a:ln/>
        </p:spPr>
        <p:txBody>
          <a:bodyPr/>
          <a:lstStyle>
            <a:lvl1pPr>
              <a:defRPr/>
            </a:lvl1pPr>
          </a:lstStyle>
          <a:p>
            <a:pPr>
              <a:defRPr/>
            </a:pPr>
            <a:fld id="{36DD8A2D-8B2A-0F42-870D-B177BB3A37C0}" type="slidenum">
              <a:rPr lang="en-GB" altLang="en-US"/>
              <a:pPr>
                <a:defRPr/>
              </a:pPr>
              <a:t>‹#›</a:t>
            </a:fld>
            <a:endParaRPr lang="en-GB" altLang="en-US"/>
          </a:p>
        </p:txBody>
      </p:sp>
    </p:spTree>
    <p:extLst>
      <p:ext uri="{BB962C8B-B14F-4D97-AF65-F5344CB8AC3E}">
        <p14:creationId xmlns:p14="http://schemas.microsoft.com/office/powerpoint/2010/main" val="4280857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Rectangle 4">
            <a:extLst>
              <a:ext uri="{FF2B5EF4-FFF2-40B4-BE49-F238E27FC236}">
                <a16:creationId xmlns:a16="http://schemas.microsoft.com/office/drawing/2014/main" id="{593E9357-8B1A-A545-D8C5-E66517017A0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CA5EFDD-5D27-AF6F-8631-90E792D9139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BBFD393B-B95E-9E1F-5913-CE19E2413EFF}"/>
              </a:ext>
            </a:extLst>
          </p:cNvPr>
          <p:cNvSpPr>
            <a:spLocks noGrp="1" noChangeArrowheads="1"/>
          </p:cNvSpPr>
          <p:nvPr>
            <p:ph type="sldNum" sz="quarter" idx="12"/>
          </p:nvPr>
        </p:nvSpPr>
        <p:spPr>
          <a:ln/>
        </p:spPr>
        <p:txBody>
          <a:bodyPr/>
          <a:lstStyle>
            <a:lvl1pPr>
              <a:defRPr/>
            </a:lvl1pPr>
          </a:lstStyle>
          <a:p>
            <a:pPr>
              <a:defRPr/>
            </a:pPr>
            <a:fld id="{1767A82F-616A-7A45-9FFB-39AE1E6ACF94}" type="slidenum">
              <a:rPr lang="en-GB" altLang="en-US"/>
              <a:pPr>
                <a:defRPr/>
              </a:pPr>
              <a:t>‹#›</a:t>
            </a:fld>
            <a:endParaRPr lang="en-GB" altLang="en-US"/>
          </a:p>
        </p:txBody>
      </p:sp>
    </p:spTree>
    <p:extLst>
      <p:ext uri="{BB962C8B-B14F-4D97-AF65-F5344CB8AC3E}">
        <p14:creationId xmlns:p14="http://schemas.microsoft.com/office/powerpoint/2010/main" val="3222592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NZ"/>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Rectangle 4">
            <a:extLst>
              <a:ext uri="{FF2B5EF4-FFF2-40B4-BE49-F238E27FC236}">
                <a16:creationId xmlns:a16="http://schemas.microsoft.com/office/drawing/2014/main" id="{D61A8D71-A943-20A5-1947-B5AC1DDFB550}"/>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E0444A8E-E142-178C-6CB9-4A66B7EFF21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F0E6C839-A05B-799C-4C26-CE43BA6FE028}"/>
              </a:ext>
            </a:extLst>
          </p:cNvPr>
          <p:cNvSpPr>
            <a:spLocks noGrp="1" noChangeArrowheads="1"/>
          </p:cNvSpPr>
          <p:nvPr>
            <p:ph type="sldNum" sz="quarter" idx="12"/>
          </p:nvPr>
        </p:nvSpPr>
        <p:spPr>
          <a:ln/>
        </p:spPr>
        <p:txBody>
          <a:bodyPr/>
          <a:lstStyle>
            <a:lvl1pPr>
              <a:defRPr/>
            </a:lvl1pPr>
          </a:lstStyle>
          <a:p>
            <a:pPr>
              <a:defRPr/>
            </a:pPr>
            <a:fld id="{84676837-B020-8A48-B42A-5B543A3CF477}" type="slidenum">
              <a:rPr lang="en-GB" altLang="en-US"/>
              <a:pPr>
                <a:defRPr/>
              </a:pPr>
              <a:t>‹#›</a:t>
            </a:fld>
            <a:endParaRPr lang="en-GB" altLang="en-US"/>
          </a:p>
        </p:txBody>
      </p:sp>
    </p:spTree>
    <p:extLst>
      <p:ext uri="{BB962C8B-B14F-4D97-AF65-F5344CB8AC3E}">
        <p14:creationId xmlns:p14="http://schemas.microsoft.com/office/powerpoint/2010/main" val="56354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Rectangle 4">
            <a:extLst>
              <a:ext uri="{FF2B5EF4-FFF2-40B4-BE49-F238E27FC236}">
                <a16:creationId xmlns:a16="http://schemas.microsoft.com/office/drawing/2014/main" id="{58558248-1646-BA4F-92F9-2A20079E0ED7}"/>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711ED333-E975-4928-4973-5584C89FB80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B0324DA3-5E9D-2614-75ED-8D68D211DC5C}"/>
              </a:ext>
            </a:extLst>
          </p:cNvPr>
          <p:cNvSpPr>
            <a:spLocks noGrp="1" noChangeArrowheads="1"/>
          </p:cNvSpPr>
          <p:nvPr>
            <p:ph type="sldNum" sz="quarter" idx="12"/>
          </p:nvPr>
        </p:nvSpPr>
        <p:spPr>
          <a:ln/>
        </p:spPr>
        <p:txBody>
          <a:bodyPr/>
          <a:lstStyle>
            <a:lvl1pPr>
              <a:defRPr/>
            </a:lvl1pPr>
          </a:lstStyle>
          <a:p>
            <a:pPr>
              <a:defRPr/>
            </a:pPr>
            <a:fld id="{F0DCCB8A-3F43-C04B-B2E7-95B0366C04BE}" type="slidenum">
              <a:rPr lang="en-GB" altLang="en-US"/>
              <a:pPr>
                <a:defRPr/>
              </a:pPr>
              <a:t>‹#›</a:t>
            </a:fld>
            <a:endParaRPr lang="en-GB" altLang="en-US"/>
          </a:p>
        </p:txBody>
      </p:sp>
    </p:spTree>
    <p:extLst>
      <p:ext uri="{BB962C8B-B14F-4D97-AF65-F5344CB8AC3E}">
        <p14:creationId xmlns:p14="http://schemas.microsoft.com/office/powerpoint/2010/main" val="420477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93B470B-6F62-65B9-5432-72D00ED28B21}"/>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2DF8C09E-86DF-53E0-2585-C39E1BE711A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CF57DEF3-3256-AE5C-09B1-23E37DDCFF0A}"/>
              </a:ext>
            </a:extLst>
          </p:cNvPr>
          <p:cNvSpPr>
            <a:spLocks noGrp="1" noChangeArrowheads="1"/>
          </p:cNvSpPr>
          <p:nvPr>
            <p:ph type="sldNum" sz="quarter" idx="12"/>
          </p:nvPr>
        </p:nvSpPr>
        <p:spPr>
          <a:ln/>
        </p:spPr>
        <p:txBody>
          <a:bodyPr/>
          <a:lstStyle>
            <a:lvl1pPr>
              <a:defRPr/>
            </a:lvl1pPr>
          </a:lstStyle>
          <a:p>
            <a:pPr>
              <a:defRPr/>
            </a:pPr>
            <a:fld id="{02AE0DB8-3146-8C4F-B8C9-B4479D04A9F9}" type="slidenum">
              <a:rPr lang="en-GB" altLang="en-US"/>
              <a:pPr>
                <a:defRPr/>
              </a:pPr>
              <a:t>‹#›</a:t>
            </a:fld>
            <a:endParaRPr lang="en-GB" altLang="en-US"/>
          </a:p>
        </p:txBody>
      </p:sp>
    </p:spTree>
    <p:extLst>
      <p:ext uri="{BB962C8B-B14F-4D97-AF65-F5344CB8AC3E}">
        <p14:creationId xmlns:p14="http://schemas.microsoft.com/office/powerpoint/2010/main" val="1398415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65277B3-D29E-23C4-C0F8-625243C2158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A512EDF-64C7-EB6A-6989-3CB301E02CB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24DBF344-5167-F42C-EDFD-3911952A430D}"/>
              </a:ext>
            </a:extLst>
          </p:cNvPr>
          <p:cNvSpPr>
            <a:spLocks noGrp="1" noChangeArrowheads="1"/>
          </p:cNvSpPr>
          <p:nvPr>
            <p:ph type="sldNum" sz="quarter" idx="12"/>
          </p:nvPr>
        </p:nvSpPr>
        <p:spPr>
          <a:ln/>
        </p:spPr>
        <p:txBody>
          <a:bodyPr/>
          <a:lstStyle>
            <a:lvl1pPr>
              <a:defRPr/>
            </a:lvl1pPr>
          </a:lstStyle>
          <a:p>
            <a:pPr>
              <a:defRPr/>
            </a:pPr>
            <a:fld id="{0CA5959A-CF17-6149-BF65-A2A4848368CE}" type="slidenum">
              <a:rPr lang="en-GB" altLang="en-US"/>
              <a:pPr>
                <a:defRPr/>
              </a:pPr>
              <a:t>‹#›</a:t>
            </a:fld>
            <a:endParaRPr lang="en-GB" altLang="en-US"/>
          </a:p>
        </p:txBody>
      </p:sp>
    </p:spTree>
    <p:extLst>
      <p:ext uri="{BB962C8B-B14F-4D97-AF65-F5344CB8AC3E}">
        <p14:creationId xmlns:p14="http://schemas.microsoft.com/office/powerpoint/2010/main" val="877392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NZ"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FF7BDFD-9FFE-AC71-9A1B-EEB0BBEDB3B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553832F-A886-2E73-2906-8C819416921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B7727F3E-4C26-B072-A2F0-23D8542A4614}"/>
              </a:ext>
            </a:extLst>
          </p:cNvPr>
          <p:cNvSpPr>
            <a:spLocks noGrp="1" noChangeArrowheads="1"/>
          </p:cNvSpPr>
          <p:nvPr>
            <p:ph type="sldNum" sz="quarter" idx="12"/>
          </p:nvPr>
        </p:nvSpPr>
        <p:spPr>
          <a:ln/>
        </p:spPr>
        <p:txBody>
          <a:bodyPr/>
          <a:lstStyle>
            <a:lvl1pPr>
              <a:defRPr/>
            </a:lvl1pPr>
          </a:lstStyle>
          <a:p>
            <a:pPr>
              <a:defRPr/>
            </a:pPr>
            <a:fld id="{6CE3EFEB-17BB-BE4A-947F-D434C5A0CACB}" type="slidenum">
              <a:rPr lang="en-GB" altLang="en-US"/>
              <a:pPr>
                <a:defRPr/>
              </a:pPr>
              <a:t>‹#›</a:t>
            </a:fld>
            <a:endParaRPr lang="en-GB" altLang="en-US"/>
          </a:p>
        </p:txBody>
      </p:sp>
    </p:spTree>
    <p:extLst>
      <p:ext uri="{BB962C8B-B14F-4D97-AF65-F5344CB8AC3E}">
        <p14:creationId xmlns:p14="http://schemas.microsoft.com/office/powerpoint/2010/main" val="2332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a:extLst>
              <a:ext uri="{FF2B5EF4-FFF2-40B4-BE49-F238E27FC236}">
                <a16:creationId xmlns:a16="http://schemas.microsoft.com/office/drawing/2014/main" id="{4977A043-262E-523C-D090-AB88C1E4538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4186DA5-CC01-BC05-B9ED-862755C1465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499E7596-D714-F7EA-449A-CE0B08AA854E}"/>
              </a:ext>
            </a:extLst>
          </p:cNvPr>
          <p:cNvSpPr>
            <a:spLocks noGrp="1" noChangeArrowheads="1"/>
          </p:cNvSpPr>
          <p:nvPr>
            <p:ph type="sldNum" sz="quarter" idx="12"/>
          </p:nvPr>
        </p:nvSpPr>
        <p:spPr>
          <a:ln/>
        </p:spPr>
        <p:txBody>
          <a:bodyPr/>
          <a:lstStyle>
            <a:lvl1pPr>
              <a:defRPr/>
            </a:lvl1pPr>
          </a:lstStyle>
          <a:p>
            <a:pPr>
              <a:defRPr/>
            </a:pPr>
            <a:fld id="{E4AB39D0-681A-894C-A5E0-75CC258D7AF4}" type="slidenum">
              <a:rPr lang="en-GB" altLang="en-US"/>
              <a:pPr>
                <a:defRPr/>
              </a:pPr>
              <a:t>‹#›</a:t>
            </a:fld>
            <a:endParaRPr lang="en-GB" altLang="en-US"/>
          </a:p>
        </p:txBody>
      </p:sp>
    </p:spTree>
    <p:extLst>
      <p:ext uri="{BB962C8B-B14F-4D97-AF65-F5344CB8AC3E}">
        <p14:creationId xmlns:p14="http://schemas.microsoft.com/office/powerpoint/2010/main" val="2208824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Rectangle 4">
            <a:extLst>
              <a:ext uri="{FF2B5EF4-FFF2-40B4-BE49-F238E27FC236}">
                <a16:creationId xmlns:a16="http://schemas.microsoft.com/office/drawing/2014/main" id="{769AB4F2-C312-FF41-5E76-26B59CC28671}"/>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AB0079A-2917-2A47-FD0D-C6FA011CB6B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4B1FF16F-C03F-8CC2-5251-72D7FA75E2E1}"/>
              </a:ext>
            </a:extLst>
          </p:cNvPr>
          <p:cNvSpPr>
            <a:spLocks noGrp="1" noChangeArrowheads="1"/>
          </p:cNvSpPr>
          <p:nvPr>
            <p:ph type="sldNum" sz="quarter" idx="12"/>
          </p:nvPr>
        </p:nvSpPr>
        <p:spPr>
          <a:ln/>
        </p:spPr>
        <p:txBody>
          <a:bodyPr/>
          <a:lstStyle>
            <a:lvl1pPr>
              <a:defRPr/>
            </a:lvl1pPr>
          </a:lstStyle>
          <a:p>
            <a:pPr>
              <a:defRPr/>
            </a:pPr>
            <a:fld id="{C210E161-ACDC-3841-B068-EC821891E6BE}" type="slidenum">
              <a:rPr lang="en-GB" altLang="en-US"/>
              <a:pPr>
                <a:defRPr/>
              </a:pPr>
              <a:t>‹#›</a:t>
            </a:fld>
            <a:endParaRPr lang="en-GB" altLang="en-US"/>
          </a:p>
        </p:txBody>
      </p:sp>
    </p:spTree>
    <p:extLst>
      <p:ext uri="{BB962C8B-B14F-4D97-AF65-F5344CB8AC3E}">
        <p14:creationId xmlns:p14="http://schemas.microsoft.com/office/powerpoint/2010/main" val="325264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NZ"/>
          </a:p>
        </p:txBody>
      </p:sp>
      <p:sp>
        <p:nvSpPr>
          <p:cNvPr id="3" name="Text Placeholder 2"/>
          <p:cNvSpPr>
            <a:spLocks noGrp="1"/>
          </p:cNvSpPr>
          <p:nvPr>
            <p:ph type="body" sz="half" idx="1"/>
          </p:nvPr>
        </p:nvSpPr>
        <p:spPr>
          <a:xfrm>
            <a:off x="457200" y="1600201"/>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lipArt Placeholder 3"/>
          <p:cNvSpPr>
            <a:spLocks noGrp="1"/>
          </p:cNvSpPr>
          <p:nvPr>
            <p:ph type="clipArt" sz="half" idx="2"/>
          </p:nvPr>
        </p:nvSpPr>
        <p:spPr>
          <a:xfrm>
            <a:off x="4648200" y="1600201"/>
            <a:ext cx="4038600" cy="4525963"/>
          </a:xfrm>
        </p:spPr>
        <p:txBody>
          <a:bodyPr/>
          <a:lstStyle/>
          <a:p>
            <a:pPr lvl="0"/>
            <a:endParaRPr lang="en-NZ" noProof="0"/>
          </a:p>
        </p:txBody>
      </p:sp>
      <p:sp>
        <p:nvSpPr>
          <p:cNvPr id="5" name="Rectangle 4">
            <a:extLst>
              <a:ext uri="{FF2B5EF4-FFF2-40B4-BE49-F238E27FC236}">
                <a16:creationId xmlns:a16="http://schemas.microsoft.com/office/drawing/2014/main" id="{DAC3D175-1686-DECB-21AC-0D7D92F0EEEC}"/>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ADDEFD8B-1A0B-3278-7130-E2F41B4B6DB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5D11FC4-6B4C-7B67-7D67-C460ECBF3851}"/>
              </a:ext>
            </a:extLst>
          </p:cNvPr>
          <p:cNvSpPr>
            <a:spLocks noGrp="1" noChangeArrowheads="1"/>
          </p:cNvSpPr>
          <p:nvPr>
            <p:ph type="sldNum" sz="quarter" idx="12"/>
          </p:nvPr>
        </p:nvSpPr>
        <p:spPr>
          <a:ln/>
        </p:spPr>
        <p:txBody>
          <a:bodyPr/>
          <a:lstStyle>
            <a:lvl1pPr>
              <a:defRPr/>
            </a:lvl1pPr>
          </a:lstStyle>
          <a:p>
            <a:pPr>
              <a:defRPr/>
            </a:pPr>
            <a:fld id="{D47A5F72-B259-2345-9AE3-B24B40694FE1}" type="slidenum">
              <a:rPr lang="en-GB" altLang="en-US"/>
              <a:pPr>
                <a:defRPr/>
              </a:pPr>
              <a:t>‹#›</a:t>
            </a:fld>
            <a:endParaRPr lang="en-GB" altLang="en-US"/>
          </a:p>
        </p:txBody>
      </p:sp>
    </p:spTree>
    <p:extLst>
      <p:ext uri="{BB962C8B-B14F-4D97-AF65-F5344CB8AC3E}">
        <p14:creationId xmlns:p14="http://schemas.microsoft.com/office/powerpoint/2010/main" val="1564407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NZ"/>
          </a:p>
        </p:txBody>
      </p:sp>
      <p:sp>
        <p:nvSpPr>
          <p:cNvPr id="3" name="Text Placeholder 2"/>
          <p:cNvSpPr>
            <a:spLocks noGrp="1"/>
          </p:cNvSpPr>
          <p:nvPr>
            <p:ph type="body" sz="half" idx="1"/>
          </p:nvPr>
        </p:nvSpPr>
        <p:spPr>
          <a:xfrm>
            <a:off x="457200" y="1600201"/>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1"/>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Rectangle 4">
            <a:extLst>
              <a:ext uri="{FF2B5EF4-FFF2-40B4-BE49-F238E27FC236}">
                <a16:creationId xmlns:a16="http://schemas.microsoft.com/office/drawing/2014/main" id="{09E6D638-C86D-3818-378D-93B81E89A26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98FD8BBF-2D06-F017-79B0-8EDD1411F95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7E97BEEB-1741-890A-AB8C-124AF7E537CF}"/>
              </a:ext>
            </a:extLst>
          </p:cNvPr>
          <p:cNvSpPr>
            <a:spLocks noGrp="1" noChangeArrowheads="1"/>
          </p:cNvSpPr>
          <p:nvPr>
            <p:ph type="sldNum" sz="quarter" idx="12"/>
          </p:nvPr>
        </p:nvSpPr>
        <p:spPr>
          <a:ln/>
        </p:spPr>
        <p:txBody>
          <a:bodyPr/>
          <a:lstStyle>
            <a:lvl1pPr>
              <a:defRPr/>
            </a:lvl1pPr>
          </a:lstStyle>
          <a:p>
            <a:pPr>
              <a:defRPr/>
            </a:pPr>
            <a:fld id="{5AAE8253-2184-4C41-8C22-28A9741C4CED}" type="slidenum">
              <a:rPr lang="en-GB" altLang="en-US"/>
              <a:pPr>
                <a:defRPr/>
              </a:pPr>
              <a:t>‹#›</a:t>
            </a:fld>
            <a:endParaRPr lang="en-GB" altLang="en-US"/>
          </a:p>
        </p:txBody>
      </p:sp>
    </p:spTree>
    <p:extLst>
      <p:ext uri="{BB962C8B-B14F-4D97-AF65-F5344CB8AC3E}">
        <p14:creationId xmlns:p14="http://schemas.microsoft.com/office/powerpoint/2010/main" val="3823302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C75FB48-1F0A-2243-17B1-A4F4540D681A}"/>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9A9026AD-4015-7637-6FC6-50C3A17E7D8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81924" name="Rectangle 4">
            <a:extLst>
              <a:ext uri="{FF2B5EF4-FFF2-40B4-BE49-F238E27FC236}">
                <a16:creationId xmlns:a16="http://schemas.microsoft.com/office/drawing/2014/main" id="{EC2BB89F-4C1C-8631-80E9-290D58DDD3F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GB"/>
          </a:p>
        </p:txBody>
      </p:sp>
      <p:sp>
        <p:nvSpPr>
          <p:cNvPr id="81925" name="Rectangle 5">
            <a:extLst>
              <a:ext uri="{FF2B5EF4-FFF2-40B4-BE49-F238E27FC236}">
                <a16:creationId xmlns:a16="http://schemas.microsoft.com/office/drawing/2014/main" id="{AFA90A90-BCE2-1499-187B-BA0BE364E32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GB"/>
          </a:p>
        </p:txBody>
      </p:sp>
      <p:sp>
        <p:nvSpPr>
          <p:cNvPr id="81926" name="Rectangle 6">
            <a:extLst>
              <a:ext uri="{FF2B5EF4-FFF2-40B4-BE49-F238E27FC236}">
                <a16:creationId xmlns:a16="http://schemas.microsoft.com/office/drawing/2014/main" id="{02221C12-BD86-4CF6-6223-EF46969BF389}"/>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10E11DF-7B89-614E-B1AA-57E870E63052}"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kc4u8jwkqv4?feature=oembed"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ideo" Target="https://www.youtube.com/embed/R-JRE9K0zWU?feature=oembed" TargetMode="Externa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df3dr3cDOfo?feature=oembed" TargetMode="Externa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ideo" Target="https://www.youtube.com/embed/bRtNpTW9uFg?feature=oembed" TargetMode="External"/><Relationship Id="rId5" Type="http://schemas.openxmlformats.org/officeDocument/2006/relationships/image" Target="../media/image29.jpe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ideo" Target="https://www.youtube.com/embed/J1p5zOM96f0?feature=oembed" TargetMode="Externa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ideo" Target="https://www.youtube.com/embed/lLjwkamp3lI?feature=oembed" TargetMode="Externa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https://www.youtube.com/embed/tGO62MhTHiw?feature=oembed" TargetMode="External"/><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YhP6K44jOtk?feature=oembed" TargetMode="Externa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www.youtube.com/embed/7v5BCX6bkLQ?feature=oembed" TargetMode="Externa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embed/9nNGlaiVypU?feature=oembed" TargetMode="Externa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ideo" Target="https://www.youtube.com/embed/qtf2Q4yyuJ0?start=35&amp;feature=oembed" TargetMode="Externa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Yz3KBn0wp5A?feature=oembed" TargetMode="Externa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ideo" Target="https://www.youtube.com/embed/PlK-t9Ir40I?start=6&amp;feature=oembed" TargetMode="Externa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gzodB0Sp6ZI?feature=oembed" TargetMode="Externa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ideo" Target="https://www.youtube.com/embed/d4kEyig-jOU?feature=oembed" TargetMode="Externa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hyperlink" Target="https://www.youtube.com/watch?v=d4kEyig-jOU"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ideo" Target="https://www.youtube.com/embed/1XsWI9EEric?feature=oembed" TargetMode="Externa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7.jpeg"/><Relationship Id="rId3" Type="http://schemas.microsoft.com/office/2007/relationships/media" Target="file://file/Usersp$/pms114/Home/My%20Documents/5%20PMS%20Professional/U3A/2026%20U3A%20Timaru/2026%20U3A%20Timaru/Humour%20in%20Music%202026/04%20The%20Elements.mp3" TargetMode="External"/><Relationship Id="rId7" Type="http://schemas.openxmlformats.org/officeDocument/2006/relationships/image" Target="../media/image46.png"/><Relationship Id="rId2" Type="http://schemas.openxmlformats.org/officeDocument/2006/relationships/audio" Target="file://file/Usersp$/pms114/Home/My%20Documents/5%20PMS%20Professional/U3A/2026%20U3A%20Timaru/2026%20U3A%20Timaru/Humour%20in%20Music%202026/01%20Poisoning%20Pigeons%20In%20The%20Park.mp3" TargetMode="External"/><Relationship Id="rId1" Type="http://schemas.microsoft.com/office/2007/relationships/media" Target="file://file/Usersp$/pms114/Home/My%20Documents/5%20PMS%20Professional/U3A/2026%20U3A%20Timaru/2026%20U3A%20Timaru/Humour%20in%20Music%202026/01%20Poisoning%20Pigeons%20In%20The%20Park.mp3" TargetMode="Externa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audio" Target="file://file/Usersp$/pms114/Home/My%20Documents/5%20PMS%20Professional/U3A/2026%20U3A%20Timaru/2026%20U3A%20Timaru/Humour%20in%20Music%202026/04%20The%20Elements.mp3" TargetMode="External"/><Relationship Id="rId9"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ideo" Target="https://www.youtube.com/embed/4zpDF3Py7r8?feature=oembed" TargetMode="Externa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ideo" Target="https://www.youtube.com/embed/ZAfjgTc-t0U?feature=oembed" TargetMode="Externa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ideo" Target="https://www.youtube.com/embed/jRGaoxBTA_0?feature=oembed" TargetMode="External"/><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ideo" Target="https://www.youtube.com/embed/r4VhXLsb9Fs?feature=oembed" TargetMode="Externa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a:extLst>
              <a:ext uri="{FF2B5EF4-FFF2-40B4-BE49-F238E27FC236}">
                <a16:creationId xmlns:a16="http://schemas.microsoft.com/office/drawing/2014/main" id="{CC19B772-8D86-794E-4B9B-29164AFCD053}"/>
              </a:ext>
            </a:extLst>
          </p:cNvPr>
          <p:cNvSpPr txBox="1">
            <a:spLocks noChangeArrowheads="1"/>
          </p:cNvSpPr>
          <p:nvPr/>
        </p:nvSpPr>
        <p:spPr>
          <a:xfrm>
            <a:off x="3059113" y="2997200"/>
            <a:ext cx="5761037" cy="1144588"/>
          </a:xfrm>
          <a:prstGeom prst="rect">
            <a:avLst/>
          </a:prstGeom>
        </p:spPr>
        <p:txBody>
          <a:bodyPr/>
          <a:lstStyle/>
          <a:p>
            <a:pPr indent="-342900" eaLnBrk="1" hangingPunct="1">
              <a:spcBef>
                <a:spcPct val="20000"/>
              </a:spcBef>
              <a:defRPr/>
            </a:pPr>
            <a:r>
              <a:rPr lang="en-NZ" sz="2400" b="1" kern="0" dirty="0">
                <a:latin typeface="+mn-lt"/>
              </a:rPr>
              <a:t>Associate Professor Patrick Shepherd  </a:t>
            </a:r>
          </a:p>
          <a:p>
            <a:pPr indent="-342900" eaLnBrk="1" hangingPunct="1">
              <a:spcBef>
                <a:spcPct val="20000"/>
              </a:spcBef>
              <a:defRPr/>
            </a:pPr>
            <a:r>
              <a:rPr lang="en-NZ" kern="0" dirty="0"/>
              <a:t>Faculty of Education</a:t>
            </a:r>
            <a:r>
              <a:rPr lang="en-GB" kern="0" dirty="0"/>
              <a:t>, </a:t>
            </a:r>
            <a:r>
              <a:rPr lang="en-NZ" kern="0" dirty="0">
                <a:latin typeface="+mn-lt"/>
              </a:rPr>
              <a:t>University of Canterbury</a:t>
            </a:r>
          </a:p>
          <a:p>
            <a:pPr eaLnBrk="1" hangingPunct="1">
              <a:lnSpc>
                <a:spcPct val="150000"/>
              </a:lnSpc>
              <a:defRPr/>
            </a:pPr>
            <a:r>
              <a:rPr lang="en-NZ" altLang="en-US" b="1" dirty="0"/>
              <a:t>U3A Timaru </a:t>
            </a:r>
            <a:r>
              <a:rPr lang="en-NZ" altLang="en-US" dirty="0"/>
              <a:t>10 August 2026</a:t>
            </a:r>
            <a:endParaRPr lang="en-NZ" altLang="en-US" sz="2000" dirty="0"/>
          </a:p>
          <a:p>
            <a:pPr indent="-342900" eaLnBrk="1" hangingPunct="1">
              <a:spcBef>
                <a:spcPct val="20000"/>
              </a:spcBef>
              <a:defRPr/>
            </a:pPr>
            <a:endParaRPr lang="en-NZ" kern="0" dirty="0">
              <a:latin typeface="+mn-lt"/>
            </a:endParaRPr>
          </a:p>
        </p:txBody>
      </p:sp>
      <p:sp>
        <p:nvSpPr>
          <p:cNvPr id="4099" name="Rectangle 2">
            <a:extLst>
              <a:ext uri="{FF2B5EF4-FFF2-40B4-BE49-F238E27FC236}">
                <a16:creationId xmlns:a16="http://schemas.microsoft.com/office/drawing/2014/main" id="{6A46C149-6A3D-7D85-AC0E-530CF0C4D53B}"/>
              </a:ext>
            </a:extLst>
          </p:cNvPr>
          <p:cNvSpPr>
            <a:spLocks noChangeArrowheads="1"/>
          </p:cNvSpPr>
          <p:nvPr/>
        </p:nvSpPr>
        <p:spPr bwMode="auto">
          <a:xfrm>
            <a:off x="5291138" y="1722438"/>
            <a:ext cx="3744912" cy="195262"/>
          </a:xfrm>
          <a:prstGeom prst="rect">
            <a:avLst/>
          </a:prstGeom>
          <a:solidFill>
            <a:schemeClr val="bg1"/>
          </a:solidFill>
          <a:ln w="9525" algn="ctr">
            <a:solidFill>
              <a:schemeClr val="bg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NZ" altLang="en-US" sz="1800"/>
          </a:p>
        </p:txBody>
      </p:sp>
      <p:pic>
        <p:nvPicPr>
          <p:cNvPr id="4100" name="Picture 10" descr="Does humor belong in music? What is your opinion? Could you offer humorous  examples?">
            <a:extLst>
              <a:ext uri="{FF2B5EF4-FFF2-40B4-BE49-F238E27FC236}">
                <a16:creationId xmlns:a16="http://schemas.microsoft.com/office/drawing/2014/main" id="{EFE71A75-EEB5-D701-E7B1-017879B02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063" y="212725"/>
            <a:ext cx="42957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7">
            <a:extLst>
              <a:ext uri="{FF2B5EF4-FFF2-40B4-BE49-F238E27FC236}">
                <a16:creationId xmlns:a16="http://schemas.microsoft.com/office/drawing/2014/main" id="{2FDE8D11-8331-FA7C-0CD3-0F0349F976E0}"/>
              </a:ext>
            </a:extLst>
          </p:cNvPr>
          <p:cNvSpPr txBox="1">
            <a:spLocks noChangeArrowheads="1"/>
          </p:cNvSpPr>
          <p:nvPr/>
        </p:nvSpPr>
        <p:spPr bwMode="auto">
          <a:xfrm>
            <a:off x="3348038" y="333375"/>
            <a:ext cx="37465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NZ" altLang="en-US" sz="5400" b="1">
                <a:solidFill>
                  <a:schemeClr val="bg1"/>
                </a:solidFill>
                <a:latin typeface="Jokerman" panose="04090605060006020702" pitchFamily="82" charset="77"/>
              </a:rPr>
              <a:t>in Music</a:t>
            </a:r>
          </a:p>
        </p:txBody>
      </p:sp>
      <p:sp>
        <p:nvSpPr>
          <p:cNvPr id="4102" name="Rectangle 1">
            <a:extLst>
              <a:ext uri="{FF2B5EF4-FFF2-40B4-BE49-F238E27FC236}">
                <a16:creationId xmlns:a16="http://schemas.microsoft.com/office/drawing/2014/main" id="{8A291806-10DB-DF7A-D085-BA828AD5340F}"/>
              </a:ext>
            </a:extLst>
          </p:cNvPr>
          <p:cNvSpPr>
            <a:spLocks noChangeArrowheads="1"/>
          </p:cNvSpPr>
          <p:nvPr/>
        </p:nvSpPr>
        <p:spPr bwMode="auto">
          <a:xfrm>
            <a:off x="466725" y="188913"/>
            <a:ext cx="8208963" cy="144462"/>
          </a:xfrm>
          <a:prstGeom prst="rect">
            <a:avLst/>
          </a:prstGeom>
          <a:solidFill>
            <a:schemeClr val="bg1"/>
          </a:solidFill>
          <a:ln w="9525" algn="ctr">
            <a:solidFill>
              <a:schemeClr val="bg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NZ" altLang="en-US" sz="1800"/>
          </a:p>
        </p:txBody>
      </p:sp>
      <p:pic>
        <p:nvPicPr>
          <p:cNvPr id="4103" name="Picture 12" descr="The Penguin Hoffnung by Gerard Hoffnung">
            <a:extLst>
              <a:ext uri="{FF2B5EF4-FFF2-40B4-BE49-F238E27FC236}">
                <a16:creationId xmlns:a16="http://schemas.microsoft.com/office/drawing/2014/main" id="{3FD14919-107A-4B1B-1390-3D0D5B1CDF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725" y="4300538"/>
            <a:ext cx="4433888"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1" descr="Funny Vintage Tuba Player, Music, Women Having Fun Stock Photo - Image of  retro, instrument: 146873294">
            <a:extLst>
              <a:ext uri="{FF2B5EF4-FFF2-40B4-BE49-F238E27FC236}">
                <a16:creationId xmlns:a16="http://schemas.microsoft.com/office/drawing/2014/main" id="{D026918E-6144-43D9-DB13-8189550366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775" y="3298825"/>
            <a:ext cx="2392363"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8" descr="Sense of Humour in Islam - ProductiveMuslim.com">
            <a:extLst>
              <a:ext uri="{FF2B5EF4-FFF2-40B4-BE49-F238E27FC236}">
                <a16:creationId xmlns:a16="http://schemas.microsoft.com/office/drawing/2014/main" id="{08872293-EFB9-248D-0912-FD2A321D3D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163" y="560388"/>
            <a:ext cx="4038600"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TextBox 1">
            <a:extLst>
              <a:ext uri="{FF2B5EF4-FFF2-40B4-BE49-F238E27FC236}">
                <a16:creationId xmlns:a16="http://schemas.microsoft.com/office/drawing/2014/main" id="{5BE7695A-7B77-27B8-128C-C576D2265438}"/>
              </a:ext>
            </a:extLst>
          </p:cNvPr>
          <p:cNvSpPr txBox="1">
            <a:spLocks noChangeArrowheads="1"/>
          </p:cNvSpPr>
          <p:nvPr/>
        </p:nvSpPr>
        <p:spPr bwMode="auto">
          <a:xfrm>
            <a:off x="466725" y="2257425"/>
            <a:ext cx="2174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latin typeface="Goudy Stout" panose="0202090407030B020401" pitchFamily="18" charset="77"/>
              </a:rPr>
              <a:t>in Music</a:t>
            </a:r>
          </a:p>
        </p:txBody>
      </p:sp>
      <p:pic>
        <p:nvPicPr>
          <p:cNvPr id="4107" name="Picture 15" descr="Kermit the Frog on Twitter: &quot;If you ask me, just about anything sounds  better when it's played on a banjo. Next time I order a pizza I'll test  this theory by plinking">
            <a:extLst>
              <a:ext uri="{FF2B5EF4-FFF2-40B4-BE49-F238E27FC236}">
                <a16:creationId xmlns:a16="http://schemas.microsoft.com/office/drawing/2014/main" id="{1066FA26-F04D-9607-3772-5BF5308A32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3688" y="4167188"/>
            <a:ext cx="1809750"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5B7535D-4B9E-11A8-79BD-20C4DCE29E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1009650"/>
            <a:ext cx="4968875" cy="479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1">
            <a:extLst>
              <a:ext uri="{FF2B5EF4-FFF2-40B4-BE49-F238E27FC236}">
                <a16:creationId xmlns:a16="http://schemas.microsoft.com/office/drawing/2014/main" id="{3ADD8876-54A6-7F3D-B8AC-EF4FD0F97371}"/>
              </a:ext>
            </a:extLst>
          </p:cNvPr>
          <p:cNvSpPr txBox="1">
            <a:spLocks noChangeArrowheads="1"/>
          </p:cNvSpPr>
          <p:nvPr/>
        </p:nvSpPr>
        <p:spPr bwMode="auto">
          <a:xfrm>
            <a:off x="539750" y="260350"/>
            <a:ext cx="5045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t>Just to get the party going and to set the tone…</a:t>
            </a:r>
          </a:p>
        </p:txBody>
      </p:sp>
      <p:pic>
        <p:nvPicPr>
          <p:cNvPr id="4" name="01 Hatley _ Ku-Ku_On To The Show.mp3">
            <a:hlinkClick r:id="" action="ppaction://media"/>
            <a:extLst>
              <a:ext uri="{FF2B5EF4-FFF2-40B4-BE49-F238E27FC236}">
                <a16:creationId xmlns:a16="http://schemas.microsoft.com/office/drawing/2014/main" id="{22678164-90CC-FA73-961F-835D22F541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36296" y="49926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5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0BF535-F5AD-72B9-B346-024D4549942A}"/>
              </a:ext>
            </a:extLst>
          </p:cNvPr>
          <p:cNvSpPr/>
          <p:nvPr/>
        </p:nvSpPr>
        <p:spPr>
          <a:xfrm>
            <a:off x="250825" y="188913"/>
            <a:ext cx="8785225" cy="6656387"/>
          </a:xfrm>
          <a:prstGeom prst="rect">
            <a:avLst/>
          </a:prstGeom>
        </p:spPr>
        <p:txBody>
          <a:bodyPr>
            <a:spAutoFit/>
          </a:bodyPr>
          <a:lstStyle/>
          <a:p>
            <a:pPr algn="ctr" eaLnBrk="1" hangingPunct="1">
              <a:defRPr/>
            </a:pPr>
            <a:r>
              <a:rPr lang="en-US" altLang="en-US" sz="3200" b="1" dirty="0"/>
              <a:t>What is “humour in music”? </a:t>
            </a:r>
          </a:p>
          <a:p>
            <a:pPr algn="ctr" eaLnBrk="1" hangingPunct="1">
              <a:defRPr/>
            </a:pPr>
            <a:endParaRPr lang="en-US" altLang="en-US" sz="1200" b="1" dirty="0"/>
          </a:p>
          <a:p>
            <a:pPr marL="457200" indent="-457200" eaLnBrk="1" hangingPunct="1">
              <a:lnSpc>
                <a:spcPct val="150000"/>
              </a:lnSpc>
              <a:buFont typeface="Arial" panose="020B0604020202020204" pitchFamily="34" charset="0"/>
              <a:buChar char="•"/>
              <a:defRPr/>
            </a:pPr>
            <a:r>
              <a:rPr lang="en-US" altLang="en-US" dirty="0"/>
              <a:t>Like humour itself, it is highly subjective, but what is “humour in music”?</a:t>
            </a:r>
          </a:p>
          <a:p>
            <a:pPr marL="457200" indent="-457200" eaLnBrk="1" hangingPunct="1">
              <a:lnSpc>
                <a:spcPct val="150000"/>
              </a:lnSpc>
              <a:buFont typeface="Arial" panose="020B0604020202020204" pitchFamily="34" charset="0"/>
              <a:buChar char="•"/>
              <a:defRPr/>
            </a:pPr>
            <a:r>
              <a:rPr lang="en-US" altLang="en-US" dirty="0"/>
              <a:t>There is a range, from the quirky, thought-provoking wit that tickles the mind to full-blown laugh-out-loud physical humour</a:t>
            </a:r>
          </a:p>
          <a:p>
            <a:pPr marL="457200" indent="-457200" eaLnBrk="1" hangingPunct="1">
              <a:lnSpc>
                <a:spcPct val="150000"/>
              </a:lnSpc>
              <a:buFont typeface="Arial" panose="020B0604020202020204" pitchFamily="34" charset="0"/>
              <a:buChar char="•"/>
              <a:defRPr/>
            </a:pPr>
            <a:r>
              <a:rPr lang="en-US" altLang="en-US" dirty="0"/>
              <a:t>Origins of musical humour – how did it start and how did it change?</a:t>
            </a:r>
          </a:p>
          <a:p>
            <a:pPr marL="457200" indent="-457200" eaLnBrk="1" hangingPunct="1">
              <a:lnSpc>
                <a:spcPct val="150000"/>
              </a:lnSpc>
              <a:buFont typeface="Arial" panose="020B0604020202020204" pitchFamily="34" charset="0"/>
              <a:buChar char="•"/>
              <a:defRPr/>
            </a:pPr>
            <a:r>
              <a:rPr lang="en-US" altLang="en-US" dirty="0"/>
              <a:t>Musical humour can be loosely around the sub-categories of:</a:t>
            </a:r>
          </a:p>
          <a:p>
            <a:pPr marL="1371600" lvl="2" indent="-457200" eaLnBrk="1" hangingPunct="1">
              <a:lnSpc>
                <a:spcPct val="150000"/>
              </a:lnSpc>
              <a:buFont typeface="Courier New" panose="02070309020205020404" pitchFamily="49" charset="0"/>
              <a:buChar char="o"/>
              <a:defRPr/>
            </a:pPr>
            <a:r>
              <a:rPr lang="en-US" altLang="en-US" dirty="0"/>
              <a:t>Humour “about” music, often by musicians themselves and expressed as jokes, cartoons or anecdotes with little or no musical knowledge required to appreciate them</a:t>
            </a:r>
          </a:p>
          <a:p>
            <a:pPr marL="1371600" lvl="2" indent="-457200" eaLnBrk="1" hangingPunct="1">
              <a:lnSpc>
                <a:spcPct val="150000"/>
              </a:lnSpc>
              <a:buFont typeface="Courier New" panose="02070309020205020404" pitchFamily="49" charset="0"/>
              <a:buChar char="o"/>
              <a:defRPr/>
            </a:pPr>
            <a:r>
              <a:rPr lang="en-US" altLang="en-US" dirty="0"/>
              <a:t>Humour “in” music i.e. musically-situated </a:t>
            </a:r>
            <a:r>
              <a:rPr lang="en-US" altLang="en-US" dirty="0" err="1"/>
              <a:t>humour</a:t>
            </a:r>
            <a:r>
              <a:rPr lang="en-US" altLang="en-US" dirty="0"/>
              <a:t> that can’t easily be translated into another medium, often “intellectual” </a:t>
            </a:r>
            <a:r>
              <a:rPr lang="en-US" altLang="en-US" dirty="0" err="1"/>
              <a:t>humour</a:t>
            </a:r>
            <a:endParaRPr lang="en-US" altLang="en-US" dirty="0"/>
          </a:p>
          <a:p>
            <a:pPr marL="1371600" lvl="2" indent="-457200" eaLnBrk="1" hangingPunct="1">
              <a:lnSpc>
                <a:spcPct val="150000"/>
              </a:lnSpc>
              <a:buFont typeface="Courier New" panose="02070309020205020404" pitchFamily="49" charset="0"/>
              <a:buChar char="o"/>
              <a:defRPr/>
            </a:pPr>
            <a:r>
              <a:rPr lang="en-US" altLang="en-US" dirty="0"/>
              <a:t>Humour “through” music i.e. using music as a comic tool</a:t>
            </a:r>
          </a:p>
          <a:p>
            <a:pPr marL="1371600" lvl="2" indent="-457200" eaLnBrk="1" hangingPunct="1">
              <a:lnSpc>
                <a:spcPct val="150000"/>
              </a:lnSpc>
              <a:buFont typeface="Courier New" panose="02070309020205020404" pitchFamily="49" charset="0"/>
              <a:buChar char="o"/>
              <a:defRPr/>
            </a:pPr>
            <a:r>
              <a:rPr lang="en-US" altLang="en-US" dirty="0"/>
              <a:t>Intentional and unintended </a:t>
            </a:r>
            <a:r>
              <a:rPr lang="en-US" altLang="en-US" dirty="0" err="1"/>
              <a:t>humour</a:t>
            </a:r>
            <a:endParaRPr lang="en-US" altLang="en-US" dirty="0"/>
          </a:p>
          <a:p>
            <a:pPr marL="1371600" lvl="2" indent="-457200" eaLnBrk="1" hangingPunct="1">
              <a:lnSpc>
                <a:spcPct val="150000"/>
              </a:lnSpc>
              <a:buFont typeface="Courier New" panose="02070309020205020404" pitchFamily="49" charset="0"/>
              <a:buChar char="o"/>
              <a:defRPr/>
            </a:pPr>
            <a:r>
              <a:rPr lang="en-US" altLang="en-US" dirty="0"/>
              <a:t>“Novelty” items and curiosities</a:t>
            </a:r>
          </a:p>
          <a:p>
            <a:pPr marL="1371600" lvl="2" indent="-457200" eaLnBrk="1" hangingPunct="1">
              <a:lnSpc>
                <a:spcPct val="150000"/>
              </a:lnSpc>
              <a:buFont typeface="Courier New" panose="02070309020205020404" pitchFamily="49" charset="0"/>
              <a:buChar char="o"/>
              <a:defRPr/>
            </a:pPr>
            <a:r>
              <a:rPr lang="en-US" altLang="en-US" dirty="0"/>
              <a:t>…and some outliers…</a:t>
            </a:r>
            <a:endParaRPr lang="en-US" altLang="en-US" sz="2400" b="1" dirty="0"/>
          </a:p>
        </p:txBody>
      </p:sp>
      <p:pic>
        <p:nvPicPr>
          <p:cNvPr id="8195" name="Picture 2" descr="Gerard Hoffnung: Exhibition at the British Cartoon Centre, London Dec4th -  Feb 18th 2001">
            <a:extLst>
              <a:ext uri="{FF2B5EF4-FFF2-40B4-BE49-F238E27FC236}">
                <a16:creationId xmlns:a16="http://schemas.microsoft.com/office/drawing/2014/main" id="{56D2E4B6-B968-0AA5-41F4-7989D5A90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5113" y="4724400"/>
            <a:ext cx="935037"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Entrance of the Gladiators - Julius Fučík (The BEST Version)">
            <a:hlinkClick r:id="" action="ppaction://media"/>
            <a:extLst>
              <a:ext uri="{FF2B5EF4-FFF2-40B4-BE49-F238E27FC236}">
                <a16:creationId xmlns:a16="http://schemas.microsoft.com/office/drawing/2014/main" id="{A7AAF788-FE40-1CC3-0FF8-5A65BDF26CFE}"/>
              </a:ext>
            </a:extLst>
          </p:cNvPr>
          <p:cNvPicPr>
            <a:picLocks noRot="1" noChangeAspect="1"/>
          </p:cNvPicPr>
          <p:nvPr>
            <a:videoFile r:link="rId1"/>
          </p:nvPr>
        </p:nvPicPr>
        <p:blipFill>
          <a:blip r:embed="rId4"/>
          <a:stretch>
            <a:fillRect/>
          </a:stretch>
        </p:blipFill>
        <p:spPr>
          <a:xfrm>
            <a:off x="0" y="846138"/>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E8AE8EC2-C361-F8ED-2D98-6D4D92D6F0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981075"/>
            <a:ext cx="375602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1">
            <a:extLst>
              <a:ext uri="{FF2B5EF4-FFF2-40B4-BE49-F238E27FC236}">
                <a16:creationId xmlns:a16="http://schemas.microsoft.com/office/drawing/2014/main" id="{1EEF5439-DB64-AEE5-DAB5-ABCBBBB450D2}"/>
              </a:ext>
            </a:extLst>
          </p:cNvPr>
          <p:cNvSpPr txBox="1">
            <a:spLocks noChangeArrowheads="1"/>
          </p:cNvSpPr>
          <p:nvPr/>
        </p:nvSpPr>
        <p:spPr bwMode="auto">
          <a:xfrm>
            <a:off x="0" y="4445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3600" b="1"/>
              <a:t>Cartoons</a:t>
            </a:r>
          </a:p>
        </p:txBody>
      </p:sp>
      <p:pic>
        <p:nvPicPr>
          <p:cNvPr id="12292" name="Picture 3">
            <a:extLst>
              <a:ext uri="{FF2B5EF4-FFF2-40B4-BE49-F238E27FC236}">
                <a16:creationId xmlns:a16="http://schemas.microsoft.com/office/drawing/2014/main" id="{C646E76B-8B43-4C1E-3E20-C9EE62E771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35475" y="2565400"/>
            <a:ext cx="2008188"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4" descr="58 Music Funnies ideas | music humor, music jokes, music memes">
            <a:extLst>
              <a:ext uri="{FF2B5EF4-FFF2-40B4-BE49-F238E27FC236}">
                <a16:creationId xmlns:a16="http://schemas.microsoft.com/office/drawing/2014/main" id="{9E7FB26A-CB92-6185-9092-7E0CD0FC33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0" y="3084513"/>
            <a:ext cx="2254250" cy="284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8" descr="Gerard Hoffnung - Lambiek Comiclopedia">
            <a:extLst>
              <a:ext uri="{FF2B5EF4-FFF2-40B4-BE49-F238E27FC236}">
                <a16:creationId xmlns:a16="http://schemas.microsoft.com/office/drawing/2014/main" id="{C815DC8F-75D8-F99F-482F-C5E7BCA8A2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4638" y="690563"/>
            <a:ext cx="324485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0" descr="hoffnung | words and music">
            <a:extLst>
              <a:ext uri="{FF2B5EF4-FFF2-40B4-BE49-F238E27FC236}">
                <a16:creationId xmlns:a16="http://schemas.microsoft.com/office/drawing/2014/main" id="{9532914B-7693-4479-1D4D-EC31CBBF97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1525" y="4859338"/>
            <a:ext cx="1655763"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7" descr="music humour | Explore Tumblr Posts and Blogs | Tumgir">
            <a:extLst>
              <a:ext uri="{FF2B5EF4-FFF2-40B4-BE49-F238E27FC236}">
                <a16:creationId xmlns:a16="http://schemas.microsoft.com/office/drawing/2014/main" id="{A3B94684-A372-B4EB-6B2A-24F043E48C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29488" y="1301750"/>
            <a:ext cx="1592262"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7615B98D-265F-4B46-E4C8-4A7E2175576F}"/>
              </a:ext>
            </a:extLst>
          </p:cNvPr>
          <p:cNvSpPr txBox="1">
            <a:spLocks noChangeArrowheads="1"/>
          </p:cNvSpPr>
          <p:nvPr/>
        </p:nvSpPr>
        <p:spPr bwMode="auto">
          <a:xfrm>
            <a:off x="0" y="188913"/>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b="1"/>
              <a:t>Anecdotes</a:t>
            </a:r>
          </a:p>
        </p:txBody>
      </p:sp>
      <p:sp>
        <p:nvSpPr>
          <p:cNvPr id="14339" name="TextBox 1">
            <a:extLst>
              <a:ext uri="{FF2B5EF4-FFF2-40B4-BE49-F238E27FC236}">
                <a16:creationId xmlns:a16="http://schemas.microsoft.com/office/drawing/2014/main" id="{97395865-3556-A730-6C16-5F11403FE1AD}"/>
              </a:ext>
            </a:extLst>
          </p:cNvPr>
          <p:cNvSpPr txBox="1">
            <a:spLocks noChangeArrowheads="1"/>
          </p:cNvSpPr>
          <p:nvPr/>
        </p:nvSpPr>
        <p:spPr bwMode="auto">
          <a:xfrm>
            <a:off x="749300" y="846138"/>
            <a:ext cx="5400675"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200000"/>
              </a:lnSpc>
              <a:spcBef>
                <a:spcPct val="0"/>
              </a:spcBef>
              <a:buFont typeface="Courier New" panose="02070309020205020404" pitchFamily="49" charset="0"/>
              <a:buChar char="o"/>
            </a:pPr>
            <a:r>
              <a:rPr lang="en-NZ" altLang="en-US" sz="1800"/>
              <a:t>Opera stories</a:t>
            </a:r>
          </a:p>
          <a:p>
            <a:pPr>
              <a:lnSpc>
                <a:spcPct val="200000"/>
              </a:lnSpc>
              <a:spcBef>
                <a:spcPct val="0"/>
              </a:spcBef>
              <a:buFont typeface="Courier New" panose="02070309020205020404" pitchFamily="49" charset="0"/>
              <a:buChar char="o"/>
            </a:pPr>
            <a:r>
              <a:rPr lang="en-NZ" altLang="en-US" sz="1800"/>
              <a:t>Hierarchies – drummers, singers, bassonists and viola players</a:t>
            </a:r>
          </a:p>
          <a:p>
            <a:pPr>
              <a:lnSpc>
                <a:spcPct val="200000"/>
              </a:lnSpc>
              <a:spcBef>
                <a:spcPct val="0"/>
              </a:spcBef>
              <a:buFont typeface="Courier New" panose="02070309020205020404" pitchFamily="49" charset="0"/>
              <a:buChar char="o"/>
            </a:pPr>
            <a:r>
              <a:rPr lang="en-NZ" altLang="en-US" sz="1800"/>
              <a:t>Musicians on musicians </a:t>
            </a:r>
          </a:p>
        </p:txBody>
      </p:sp>
      <p:pic>
        <p:nvPicPr>
          <p:cNvPr id="14340" name="Picture 2" descr="The opera singer By deleuran | Media &amp; Culture Cartoon | TOONPOOL">
            <a:extLst>
              <a:ext uri="{FF2B5EF4-FFF2-40B4-BE49-F238E27FC236}">
                <a16:creationId xmlns:a16="http://schemas.microsoft.com/office/drawing/2014/main" id="{33F6D3C5-AAE6-30A1-B841-BEF164FE3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213100"/>
            <a:ext cx="2981325"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descr="Thomas Beecham – Pristine Classical">
            <a:extLst>
              <a:ext uri="{FF2B5EF4-FFF2-40B4-BE49-F238E27FC236}">
                <a16:creationId xmlns:a16="http://schemas.microsoft.com/office/drawing/2014/main" id="{2232AEEF-1141-2793-1136-19321E0328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4950" y="2781300"/>
            <a:ext cx="2389188"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8" descr="Drummer Cartoon | Funny Gift for Drummer">
            <a:extLst>
              <a:ext uri="{FF2B5EF4-FFF2-40B4-BE49-F238E27FC236}">
                <a16:creationId xmlns:a16="http://schemas.microsoft.com/office/drawing/2014/main" id="{5B419B45-1A92-B155-6ED8-8645D64675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6875" y="4949825"/>
            <a:ext cx="2066925"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10" descr="Vector Cartoon Showing Operatic Tenor Singing Stock Vector (Royalty Free)  81164635 | Shutterstock">
            <a:extLst>
              <a:ext uri="{FF2B5EF4-FFF2-40B4-BE49-F238E27FC236}">
                <a16:creationId xmlns:a16="http://schemas.microsoft.com/office/drawing/2014/main" id="{82460D90-DAEC-C0A9-1E1D-50FBF895EE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3375" y="282575"/>
            <a:ext cx="22098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12" descr="The history of the viola joke | Focus | The Strad">
            <a:extLst>
              <a:ext uri="{FF2B5EF4-FFF2-40B4-BE49-F238E27FC236}">
                <a16:creationId xmlns:a16="http://schemas.microsoft.com/office/drawing/2014/main" id="{74409318-5DB5-EA54-16FE-5A097F15BF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21500" y="4467225"/>
            <a:ext cx="1527175"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6" descr="Desert Island Discs (3) – Rossini and Wagner – Quintessentialruminations">
            <a:extLst>
              <a:ext uri="{FF2B5EF4-FFF2-40B4-BE49-F238E27FC236}">
                <a16:creationId xmlns:a16="http://schemas.microsoft.com/office/drawing/2014/main" id="{69FBEBD4-5EC3-4341-97AF-48FD04492A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3063" y="2252663"/>
            <a:ext cx="192405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UMOR AND ICONICITY IN CLASSICAL MUSIC by Don">
            <a:extLst>
              <a:ext uri="{FF2B5EF4-FFF2-40B4-BE49-F238E27FC236}">
                <a16:creationId xmlns:a16="http://schemas.microsoft.com/office/drawing/2014/main" id="{739D7153-CCCA-0E36-BC81-BDD93FDDEB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88913"/>
            <a:ext cx="58039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Buy Amadeus (Director's Cut) - Microsoft Store en-NZ">
            <a:extLst>
              <a:ext uri="{FF2B5EF4-FFF2-40B4-BE49-F238E27FC236}">
                <a16:creationId xmlns:a16="http://schemas.microsoft.com/office/drawing/2014/main" id="{3AC34303-15F9-E1F0-4A1C-00CE8ED743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5013" y="3789363"/>
            <a:ext cx="17335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6" descr="The Marriage of Figaro - OperaSpace">
            <a:extLst>
              <a:ext uri="{FF2B5EF4-FFF2-40B4-BE49-F238E27FC236}">
                <a16:creationId xmlns:a16="http://schemas.microsoft.com/office/drawing/2014/main" id="{66F7F46A-4DDD-CEA9-AB45-AA28653FE1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3789363"/>
            <a:ext cx="3557587"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8" descr="The Barber of Seville - OperaSpace">
            <a:extLst>
              <a:ext uri="{FF2B5EF4-FFF2-40B4-BE49-F238E27FC236}">
                <a16:creationId xmlns:a16="http://schemas.microsoft.com/office/drawing/2014/main" id="{ACD0EB21-6683-DBE1-06DE-4E5FA54796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3789363"/>
            <a:ext cx="34671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
            <a:extLst>
              <a:ext uri="{FF2B5EF4-FFF2-40B4-BE49-F238E27FC236}">
                <a16:creationId xmlns:a16="http://schemas.microsoft.com/office/drawing/2014/main" id="{45B14D96-1161-830F-BE48-AF5E775FB113}"/>
              </a:ext>
            </a:extLst>
          </p:cNvPr>
          <p:cNvSpPr txBox="1">
            <a:spLocks noChangeArrowheads="1"/>
          </p:cNvSpPr>
          <p:nvPr/>
        </p:nvSpPr>
        <p:spPr bwMode="auto">
          <a:xfrm>
            <a:off x="469900" y="166688"/>
            <a:ext cx="5467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t>Dudley Moore &amp; Sir Peter Ustinov improvising opera</a:t>
            </a:r>
          </a:p>
        </p:txBody>
      </p:sp>
      <p:pic>
        <p:nvPicPr>
          <p:cNvPr id="2" name="Online Media 1" title="Peter Ustinov and Dudley Moore improvising opera">
            <a:hlinkClick r:id="" action="ppaction://media"/>
            <a:extLst>
              <a:ext uri="{FF2B5EF4-FFF2-40B4-BE49-F238E27FC236}">
                <a16:creationId xmlns:a16="http://schemas.microsoft.com/office/drawing/2014/main" id="{5BFD4C92-ED07-D81F-7A48-725F5E8BE01B}"/>
              </a:ext>
            </a:extLst>
          </p:cNvPr>
          <p:cNvPicPr>
            <a:picLocks noRot="1" noChangeAspect="1"/>
          </p:cNvPicPr>
          <p:nvPr>
            <a:videoFile r:link="rId1"/>
          </p:nvPr>
        </p:nvPicPr>
        <p:blipFill>
          <a:blip r:embed="rId4"/>
          <a:stretch>
            <a:fillRect/>
          </a:stretch>
        </p:blipFill>
        <p:spPr>
          <a:xfrm>
            <a:off x="0" y="981075"/>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errible Counterpoint in Mozart's &quot;A Musical Joke&quot; (&quot;Ein Musikalischer Spaß&quot;)">
            <a:hlinkClick r:id="" action="ppaction://media"/>
            <a:extLst>
              <a:ext uri="{FF2B5EF4-FFF2-40B4-BE49-F238E27FC236}">
                <a16:creationId xmlns:a16="http://schemas.microsoft.com/office/drawing/2014/main" id="{4A33AB5C-344C-B566-FEBB-70CFC45A1C9B}"/>
              </a:ext>
            </a:extLst>
          </p:cNvPr>
          <p:cNvPicPr>
            <a:picLocks noRot="1" noChangeAspect="1"/>
          </p:cNvPicPr>
          <p:nvPr>
            <a:videoFile r:link="rId1"/>
          </p:nvPr>
        </p:nvPicPr>
        <p:blipFill>
          <a:blip r:embed="rId4"/>
          <a:stretch>
            <a:fillRect/>
          </a:stretch>
        </p:blipFill>
        <p:spPr>
          <a:xfrm>
            <a:off x="0" y="846138"/>
            <a:ext cx="9144000" cy="5165725"/>
          </a:xfrm>
          <a:prstGeom prst="rect">
            <a:avLst/>
          </a:prstGeom>
        </p:spPr>
      </p:pic>
      <p:sp>
        <p:nvSpPr>
          <p:cNvPr id="20483" name="TextBox 1">
            <a:extLst>
              <a:ext uri="{FF2B5EF4-FFF2-40B4-BE49-F238E27FC236}">
                <a16:creationId xmlns:a16="http://schemas.microsoft.com/office/drawing/2014/main" id="{761B632D-6E08-5067-76D3-D8C89D0F3F41}"/>
              </a:ext>
            </a:extLst>
          </p:cNvPr>
          <p:cNvSpPr txBox="1">
            <a:spLocks noChangeArrowheads="1"/>
          </p:cNvSpPr>
          <p:nvPr/>
        </p:nvSpPr>
        <p:spPr bwMode="auto">
          <a:xfrm>
            <a:off x="107950" y="260350"/>
            <a:ext cx="8507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t>Before we leave Mozart behind, there is, of course, the aptly named “Musical joke”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8" descr="Humorous Music for Cello">
            <a:extLst>
              <a:ext uri="{FF2B5EF4-FFF2-40B4-BE49-F238E27FC236}">
                <a16:creationId xmlns:a16="http://schemas.microsoft.com/office/drawing/2014/main" id="{018D8E35-E8C2-7D62-C0C0-C3BC6DEB9C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8313" y="527050"/>
            <a:ext cx="3132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8">
            <a:extLst>
              <a:ext uri="{FF2B5EF4-FFF2-40B4-BE49-F238E27FC236}">
                <a16:creationId xmlns:a16="http://schemas.microsoft.com/office/drawing/2014/main" id="{7CBFB7A7-D867-2F3C-5C2F-F713340D4138}"/>
              </a:ext>
            </a:extLst>
          </p:cNvPr>
          <p:cNvSpPr txBox="1">
            <a:spLocks noChangeArrowheads="1"/>
          </p:cNvSpPr>
          <p:nvPr/>
        </p:nvSpPr>
        <p:spPr bwMode="auto">
          <a:xfrm>
            <a:off x="373063" y="387350"/>
            <a:ext cx="5472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Yes, but is it </a:t>
            </a:r>
            <a:r>
              <a:rPr lang="en-NZ" altLang="en-US" sz="1800" b="1" i="1"/>
              <a:t>funny</a:t>
            </a:r>
            <a:r>
              <a:rPr lang="en-NZ" altLang="en-US" sz="1800" b="1"/>
              <a:t>…?</a:t>
            </a:r>
          </a:p>
        </p:txBody>
      </p:sp>
      <p:pic>
        <p:nvPicPr>
          <p:cNvPr id="2" name="Online Media 1" title="Dvořák: Humoresque, Op. 101, No. 7 - Yo-Yo Ma, Itzhak Perlman, Seiji Ozawa, BSO">
            <a:hlinkClick r:id="" action="ppaction://media"/>
            <a:extLst>
              <a:ext uri="{FF2B5EF4-FFF2-40B4-BE49-F238E27FC236}">
                <a16:creationId xmlns:a16="http://schemas.microsoft.com/office/drawing/2014/main" id="{911CEBE0-7420-C7FE-EDB3-F4F8C930593E}"/>
              </a:ext>
            </a:extLst>
          </p:cNvPr>
          <p:cNvPicPr>
            <a:picLocks noRot="1" noChangeAspect="1"/>
          </p:cNvPicPr>
          <p:nvPr>
            <a:videoFile r:link="rId1"/>
          </p:nvPr>
        </p:nvPicPr>
        <p:blipFill>
          <a:blip r:embed="rId5"/>
          <a:stretch>
            <a:fillRect/>
          </a:stretch>
        </p:blipFill>
        <p:spPr>
          <a:xfrm>
            <a:off x="0" y="1412875"/>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8">
            <a:extLst>
              <a:ext uri="{FF2B5EF4-FFF2-40B4-BE49-F238E27FC236}">
                <a16:creationId xmlns:a16="http://schemas.microsoft.com/office/drawing/2014/main" id="{33862565-40AD-41E2-63AB-6BA1B8558465}"/>
              </a:ext>
            </a:extLst>
          </p:cNvPr>
          <p:cNvSpPr txBox="1">
            <a:spLocks noChangeArrowheads="1"/>
          </p:cNvSpPr>
          <p:nvPr/>
        </p:nvSpPr>
        <p:spPr bwMode="auto">
          <a:xfrm>
            <a:off x="373063" y="387350"/>
            <a:ext cx="5472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Talking of noticing things….</a:t>
            </a:r>
          </a:p>
        </p:txBody>
      </p:sp>
      <p:pic>
        <p:nvPicPr>
          <p:cNvPr id="5" name="Online Media 4" title="Bill Bailey - How Deep is Your Love - Remarkable Guide to the Orchestra">
            <a:hlinkClick r:id="" action="ppaction://media"/>
            <a:extLst>
              <a:ext uri="{FF2B5EF4-FFF2-40B4-BE49-F238E27FC236}">
                <a16:creationId xmlns:a16="http://schemas.microsoft.com/office/drawing/2014/main" id="{3B61BBD1-41B1-95D2-2E69-4DF60409BC61}"/>
              </a:ext>
            </a:extLst>
          </p:cNvPr>
          <p:cNvPicPr>
            <a:picLocks noRot="1" noChangeAspect="1"/>
          </p:cNvPicPr>
          <p:nvPr>
            <a:videoFile r:link="rId1"/>
          </p:nvPr>
        </p:nvPicPr>
        <p:blipFill>
          <a:blip r:embed="rId4"/>
          <a:stretch>
            <a:fillRect/>
          </a:stretch>
        </p:blipFill>
        <p:spPr>
          <a:xfrm>
            <a:off x="0" y="846138"/>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5">
            <a:extLst>
              <a:ext uri="{FF2B5EF4-FFF2-40B4-BE49-F238E27FC236}">
                <a16:creationId xmlns:a16="http://schemas.microsoft.com/office/drawing/2014/main" id="{0597FA9D-DFDF-F403-41B6-2707334CE0CF}"/>
              </a:ext>
            </a:extLst>
          </p:cNvPr>
          <p:cNvSpPr txBox="1">
            <a:spLocks noChangeArrowheads="1"/>
          </p:cNvSpPr>
          <p:nvPr/>
        </p:nvSpPr>
        <p:spPr bwMode="auto">
          <a:xfrm>
            <a:off x="373063" y="387350"/>
            <a:ext cx="8447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Not the audience participation bit (don’t worry, it isn’t you)… but was it funny at the time?</a:t>
            </a:r>
          </a:p>
        </p:txBody>
      </p:sp>
      <p:pic>
        <p:nvPicPr>
          <p:cNvPr id="2" name="Online Media 1" title="Haydn - &quot;Surprise&quot; Symphony No. 94 in G Major, 2nd Movement">
            <a:hlinkClick r:id="" action="ppaction://media"/>
            <a:extLst>
              <a:ext uri="{FF2B5EF4-FFF2-40B4-BE49-F238E27FC236}">
                <a16:creationId xmlns:a16="http://schemas.microsoft.com/office/drawing/2014/main" id="{33032284-7821-68FE-939E-D5D83EB70570}"/>
              </a:ext>
            </a:extLst>
          </p:cNvPr>
          <p:cNvPicPr>
            <a:picLocks noRot="1" noChangeAspect="1"/>
          </p:cNvPicPr>
          <p:nvPr>
            <a:videoFile r:link="rId1"/>
          </p:nvPr>
        </p:nvPicPr>
        <p:blipFill>
          <a:blip r:embed="rId4"/>
          <a:stretch>
            <a:fillRect/>
          </a:stretch>
        </p:blipFill>
        <p:spPr>
          <a:xfrm>
            <a:off x="431800" y="1557338"/>
            <a:ext cx="8280400" cy="46767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5">
            <a:extLst>
              <a:ext uri="{FF2B5EF4-FFF2-40B4-BE49-F238E27FC236}">
                <a16:creationId xmlns:a16="http://schemas.microsoft.com/office/drawing/2014/main" id="{E94DA747-017E-4F5B-A5E4-49A90A66ECDE}"/>
              </a:ext>
            </a:extLst>
          </p:cNvPr>
          <p:cNvSpPr txBox="1">
            <a:spLocks noChangeArrowheads="1"/>
          </p:cNvSpPr>
          <p:nvPr/>
        </p:nvSpPr>
        <p:spPr bwMode="auto">
          <a:xfrm>
            <a:off x="373063" y="387350"/>
            <a:ext cx="7773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Minuet to Scherzo – adding humour to the dance</a:t>
            </a:r>
          </a:p>
        </p:txBody>
      </p:sp>
      <p:pic>
        <p:nvPicPr>
          <p:cNvPr id="28675" name="Picture 4" descr="5 Things You (Probably) Didn't Know About Beethoven's 7th Symphony -  Orchestra of the Age of Enlightenment">
            <a:extLst>
              <a:ext uri="{FF2B5EF4-FFF2-40B4-BE49-F238E27FC236}">
                <a16:creationId xmlns:a16="http://schemas.microsoft.com/office/drawing/2014/main" id="{CE0BD7AB-5EB7-1E65-CC81-364F0F73C2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249238"/>
            <a:ext cx="1990725" cy="131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nline Media 1" title="Scherzo from Symphony No. 2 by Beethoven/arr. Hoffman">
            <a:hlinkClick r:id="" action="ppaction://media"/>
            <a:extLst>
              <a:ext uri="{FF2B5EF4-FFF2-40B4-BE49-F238E27FC236}">
                <a16:creationId xmlns:a16="http://schemas.microsoft.com/office/drawing/2014/main" id="{413CAF92-329E-691A-4ECB-3FFEDE75A2E5}"/>
              </a:ext>
            </a:extLst>
          </p:cNvPr>
          <p:cNvPicPr>
            <a:picLocks noRot="1" noChangeAspect="1"/>
          </p:cNvPicPr>
          <p:nvPr>
            <a:videoFile r:link="rId1"/>
          </p:nvPr>
        </p:nvPicPr>
        <p:blipFill>
          <a:blip r:embed="rId5"/>
          <a:stretch>
            <a:fillRect/>
          </a:stretch>
        </p:blipFill>
        <p:spPr>
          <a:xfrm>
            <a:off x="373063" y="1874838"/>
            <a:ext cx="8378825" cy="47339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a:extLst>
              <a:ext uri="{FF2B5EF4-FFF2-40B4-BE49-F238E27FC236}">
                <a16:creationId xmlns:a16="http://schemas.microsoft.com/office/drawing/2014/main" id="{2B9E5E1D-B2F7-AAF4-2C18-C2904CA93DFD}"/>
              </a:ext>
            </a:extLst>
          </p:cNvPr>
          <p:cNvSpPr txBox="1">
            <a:spLocks noChangeArrowheads="1"/>
          </p:cNvSpPr>
          <p:nvPr/>
        </p:nvSpPr>
        <p:spPr bwMode="auto">
          <a:xfrm>
            <a:off x="373063" y="260350"/>
            <a:ext cx="8520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Humour “in” music - </a:t>
            </a:r>
            <a:r>
              <a:rPr lang="en-NZ" altLang="en-US" sz="2000" b="1"/>
              <a:t>Victor Borge</a:t>
            </a:r>
            <a:endParaRPr lang="en-NZ" altLang="en-US" sz="2400" b="1"/>
          </a:p>
        </p:txBody>
      </p:sp>
      <p:pic>
        <p:nvPicPr>
          <p:cNvPr id="2" name="Online Media 1" title="Victor Borge - Piano Jokes">
            <a:hlinkClick r:id="" action="ppaction://media"/>
            <a:extLst>
              <a:ext uri="{FF2B5EF4-FFF2-40B4-BE49-F238E27FC236}">
                <a16:creationId xmlns:a16="http://schemas.microsoft.com/office/drawing/2014/main" id="{6843D5C4-6B37-60C7-5E79-1128A5DEC8A7}"/>
              </a:ext>
            </a:extLst>
          </p:cNvPr>
          <p:cNvPicPr>
            <a:picLocks noRot="1" noChangeAspect="1"/>
          </p:cNvPicPr>
          <p:nvPr>
            <a:videoFile r:link="rId1"/>
          </p:nvPr>
        </p:nvPicPr>
        <p:blipFill>
          <a:blip r:embed="rId4"/>
          <a:stretch>
            <a:fillRect/>
          </a:stretch>
        </p:blipFill>
        <p:spPr>
          <a:xfrm>
            <a:off x="598488" y="787400"/>
            <a:ext cx="7842250" cy="5881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
            <a:extLst>
              <a:ext uri="{FF2B5EF4-FFF2-40B4-BE49-F238E27FC236}">
                <a16:creationId xmlns:a16="http://schemas.microsoft.com/office/drawing/2014/main" id="{5447FE6D-DFE7-B599-4323-722800EAC034}"/>
              </a:ext>
            </a:extLst>
          </p:cNvPr>
          <p:cNvSpPr txBox="1">
            <a:spLocks noChangeArrowheads="1"/>
          </p:cNvSpPr>
          <p:nvPr/>
        </p:nvSpPr>
        <p:spPr bwMode="auto">
          <a:xfrm>
            <a:off x="395288" y="706438"/>
            <a:ext cx="198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Rowan Atkinson</a:t>
            </a:r>
          </a:p>
        </p:txBody>
      </p:sp>
      <p:pic>
        <p:nvPicPr>
          <p:cNvPr id="2" name="Online Media 1" title="YouTube        - Rowan Atkinson - 'The Piano Player'.mp4">
            <a:hlinkClick r:id="" action="ppaction://media"/>
            <a:extLst>
              <a:ext uri="{FF2B5EF4-FFF2-40B4-BE49-F238E27FC236}">
                <a16:creationId xmlns:a16="http://schemas.microsoft.com/office/drawing/2014/main" id="{1180046F-F9CB-F196-4427-BE64252F27C7}"/>
              </a:ext>
            </a:extLst>
          </p:cNvPr>
          <p:cNvPicPr>
            <a:picLocks noRot="1" noChangeAspect="1"/>
          </p:cNvPicPr>
          <p:nvPr>
            <a:videoFile r:link="rId1"/>
          </p:nvPr>
        </p:nvPicPr>
        <p:blipFill>
          <a:blip r:embed="rId4"/>
          <a:stretch>
            <a:fillRect/>
          </a:stretch>
        </p:blipFill>
        <p:spPr>
          <a:xfrm>
            <a:off x="1560513" y="1412875"/>
            <a:ext cx="6022975" cy="4518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
            <a:extLst>
              <a:ext uri="{FF2B5EF4-FFF2-40B4-BE49-F238E27FC236}">
                <a16:creationId xmlns:a16="http://schemas.microsoft.com/office/drawing/2014/main" id="{0048A342-4E76-28B7-CDE2-36FF604B03B1}"/>
              </a:ext>
            </a:extLst>
          </p:cNvPr>
          <p:cNvSpPr txBox="1">
            <a:spLocks noChangeArrowheads="1"/>
          </p:cNvSpPr>
          <p:nvPr/>
        </p:nvSpPr>
        <p:spPr bwMode="auto">
          <a:xfrm>
            <a:off x="611188" y="188913"/>
            <a:ext cx="1531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Les Dawson</a:t>
            </a:r>
          </a:p>
        </p:txBody>
      </p:sp>
      <p:pic>
        <p:nvPicPr>
          <p:cNvPr id="2" name="Online Media 1" title="Les Dawson, playing the piano">
            <a:hlinkClick r:id="" action="ppaction://media"/>
            <a:extLst>
              <a:ext uri="{FF2B5EF4-FFF2-40B4-BE49-F238E27FC236}">
                <a16:creationId xmlns:a16="http://schemas.microsoft.com/office/drawing/2014/main" id="{AA134B65-EC23-17DA-5C3B-6473B16C251C}"/>
              </a:ext>
            </a:extLst>
          </p:cNvPr>
          <p:cNvPicPr>
            <a:picLocks noRot="1" noChangeAspect="1"/>
          </p:cNvPicPr>
          <p:nvPr>
            <a:videoFile r:link="rId1"/>
          </p:nvPr>
        </p:nvPicPr>
        <p:blipFill>
          <a:blip r:embed="rId4"/>
          <a:stretch>
            <a:fillRect/>
          </a:stretch>
        </p:blipFill>
        <p:spPr>
          <a:xfrm>
            <a:off x="0" y="981075"/>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a:extLst>
              <a:ext uri="{FF2B5EF4-FFF2-40B4-BE49-F238E27FC236}">
                <a16:creationId xmlns:a16="http://schemas.microsoft.com/office/drawing/2014/main" id="{ED1EE752-134B-E5F1-7FD8-86BE9BBD36CF}"/>
              </a:ext>
            </a:extLst>
          </p:cNvPr>
          <p:cNvSpPr txBox="1">
            <a:spLocks noChangeArrowheads="1"/>
          </p:cNvSpPr>
          <p:nvPr/>
        </p:nvSpPr>
        <p:spPr bwMode="auto">
          <a:xfrm>
            <a:off x="611188" y="188913"/>
            <a:ext cx="2840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Florence Foster Jenkins</a:t>
            </a:r>
          </a:p>
        </p:txBody>
      </p:sp>
      <p:pic>
        <p:nvPicPr>
          <p:cNvPr id="3" name="Online Media 2" title="Florence Jenkins massacres Mozart">
            <a:hlinkClick r:id="" action="ppaction://media"/>
            <a:extLst>
              <a:ext uri="{FF2B5EF4-FFF2-40B4-BE49-F238E27FC236}">
                <a16:creationId xmlns:a16="http://schemas.microsoft.com/office/drawing/2014/main" id="{A4B5868A-064A-01C3-9763-16CEB6B5BA55}"/>
              </a:ext>
            </a:extLst>
          </p:cNvPr>
          <p:cNvPicPr>
            <a:picLocks noRot="1" noChangeAspect="1"/>
          </p:cNvPicPr>
          <p:nvPr>
            <a:videoFile r:link="rId1"/>
          </p:nvPr>
        </p:nvPicPr>
        <p:blipFill>
          <a:blip r:embed="rId4"/>
          <a:stretch>
            <a:fillRect/>
          </a:stretch>
        </p:blipFill>
        <p:spPr>
          <a:xfrm>
            <a:off x="757238" y="765175"/>
            <a:ext cx="7740650" cy="5805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3">
            <a:extLst>
              <a:ext uri="{FF2B5EF4-FFF2-40B4-BE49-F238E27FC236}">
                <a16:creationId xmlns:a16="http://schemas.microsoft.com/office/drawing/2014/main" id="{E104B86A-A5D2-CBC3-9ECA-24B7CA116609}"/>
              </a:ext>
            </a:extLst>
          </p:cNvPr>
          <p:cNvSpPr txBox="1">
            <a:spLocks noChangeArrowheads="1"/>
          </p:cNvSpPr>
          <p:nvPr/>
        </p:nvSpPr>
        <p:spPr bwMode="auto">
          <a:xfrm>
            <a:off x="611188" y="188913"/>
            <a:ext cx="1493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The Shaggs</a:t>
            </a:r>
          </a:p>
        </p:txBody>
      </p:sp>
      <p:pic>
        <p:nvPicPr>
          <p:cNvPr id="3" name="Online Media 2" title="It's Halloween">
            <a:hlinkClick r:id="" action="ppaction://media"/>
            <a:extLst>
              <a:ext uri="{FF2B5EF4-FFF2-40B4-BE49-F238E27FC236}">
                <a16:creationId xmlns:a16="http://schemas.microsoft.com/office/drawing/2014/main" id="{2E886E2F-8CDF-4352-7D2D-4C66A236634D}"/>
              </a:ext>
            </a:extLst>
          </p:cNvPr>
          <p:cNvPicPr>
            <a:picLocks noRot="1" noChangeAspect="1"/>
          </p:cNvPicPr>
          <p:nvPr>
            <a:videoFile r:link="rId1"/>
          </p:nvPr>
        </p:nvPicPr>
        <p:blipFill>
          <a:blip r:embed="rId4"/>
          <a:stretch>
            <a:fillRect/>
          </a:stretch>
        </p:blipFill>
        <p:spPr>
          <a:xfrm>
            <a:off x="269776" y="164897"/>
            <a:ext cx="8604448" cy="64533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3">
            <a:extLst>
              <a:ext uri="{FF2B5EF4-FFF2-40B4-BE49-F238E27FC236}">
                <a16:creationId xmlns:a16="http://schemas.microsoft.com/office/drawing/2014/main" id="{ABA65831-7A5B-9EDD-0550-F19B940851F6}"/>
              </a:ext>
            </a:extLst>
          </p:cNvPr>
          <p:cNvSpPr txBox="1">
            <a:spLocks noChangeArrowheads="1"/>
          </p:cNvSpPr>
          <p:nvPr/>
        </p:nvSpPr>
        <p:spPr bwMode="auto">
          <a:xfrm>
            <a:off x="373063" y="188913"/>
            <a:ext cx="84470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cs typeface="Arial" panose="020B0604020202020204" pitchFamily="34" charset="0"/>
              </a:rPr>
              <a:t>Novelty Items</a:t>
            </a:r>
          </a:p>
          <a:p>
            <a:pPr>
              <a:spcBef>
                <a:spcPct val="0"/>
              </a:spcBef>
              <a:buFontTx/>
              <a:buNone/>
            </a:pPr>
            <a:r>
              <a:rPr lang="en-NZ" altLang="en-US" sz="1800" b="1">
                <a:cs typeface="Arial" panose="020B0604020202020204" pitchFamily="34" charset="0"/>
              </a:rPr>
              <a:t>Michel Lauziere’s extraordinary talents with the “</a:t>
            </a:r>
            <a:r>
              <a:rPr lang="en-NZ" altLang="en-US" sz="1800" b="1" i="1">
                <a:cs typeface="Arial" panose="020B0604020202020204" pitchFamily="34" charset="0"/>
              </a:rPr>
              <a:t>Honking Symphony</a:t>
            </a:r>
            <a:r>
              <a:rPr lang="en-NZ" altLang="en-US" sz="1800" b="1">
                <a:cs typeface="Arial" panose="020B0604020202020204" pitchFamily="34" charset="0"/>
              </a:rPr>
              <a:t>” and the Klaxofon</a:t>
            </a:r>
          </a:p>
        </p:txBody>
      </p:sp>
      <p:pic>
        <p:nvPicPr>
          <p:cNvPr id="2" name="Online Media 1" title="Michel Lauziere - Horn - Master of the unusual - The world greatest Cabaret">
            <a:hlinkClick r:id="" action="ppaction://media"/>
            <a:extLst>
              <a:ext uri="{FF2B5EF4-FFF2-40B4-BE49-F238E27FC236}">
                <a16:creationId xmlns:a16="http://schemas.microsoft.com/office/drawing/2014/main" id="{0488902E-89AB-D6E8-C1A9-23FE6861BDE0}"/>
              </a:ext>
            </a:extLst>
          </p:cNvPr>
          <p:cNvPicPr>
            <a:picLocks noRot="1" noChangeAspect="1"/>
          </p:cNvPicPr>
          <p:nvPr>
            <a:videoFile r:link="rId1"/>
          </p:nvPr>
        </p:nvPicPr>
        <p:blipFill>
          <a:blip r:embed="rId4"/>
          <a:stretch>
            <a:fillRect/>
          </a:stretch>
        </p:blipFill>
        <p:spPr>
          <a:xfrm>
            <a:off x="1050131" y="1111250"/>
            <a:ext cx="7092950" cy="53197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3">
            <a:extLst>
              <a:ext uri="{FF2B5EF4-FFF2-40B4-BE49-F238E27FC236}">
                <a16:creationId xmlns:a16="http://schemas.microsoft.com/office/drawing/2014/main" id="{C366B38D-4356-6B93-091E-3F6DFDB725DE}"/>
              </a:ext>
            </a:extLst>
          </p:cNvPr>
          <p:cNvSpPr txBox="1">
            <a:spLocks noChangeArrowheads="1"/>
          </p:cNvSpPr>
          <p:nvPr/>
        </p:nvSpPr>
        <p:spPr bwMode="auto">
          <a:xfrm>
            <a:off x="373063" y="188913"/>
            <a:ext cx="84470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cs typeface="Arial" panose="020B0604020202020204" pitchFamily="34" charset="0"/>
              </a:rPr>
              <a:t>Atonal Country Music – a novelty indeed!</a:t>
            </a:r>
          </a:p>
        </p:txBody>
      </p:sp>
      <p:pic>
        <p:nvPicPr>
          <p:cNvPr id="5" name="Online Media 4" title="(Gimme Some of That) Ol' Atonal Music - Merle Hazard feat. Alison Brown">
            <a:hlinkClick r:id="" action="ppaction://media"/>
            <a:extLst>
              <a:ext uri="{FF2B5EF4-FFF2-40B4-BE49-F238E27FC236}">
                <a16:creationId xmlns:a16="http://schemas.microsoft.com/office/drawing/2014/main" id="{2D2296C2-1D6F-C2C2-05A1-EEE8DED36992}"/>
              </a:ext>
            </a:extLst>
          </p:cNvPr>
          <p:cNvPicPr>
            <a:picLocks noRot="1" noChangeAspect="1"/>
          </p:cNvPicPr>
          <p:nvPr>
            <a:videoFile r:link="rId1"/>
          </p:nvPr>
        </p:nvPicPr>
        <p:blipFill>
          <a:blip r:embed="rId4"/>
          <a:stretch>
            <a:fillRect/>
          </a:stretch>
        </p:blipFill>
        <p:spPr>
          <a:xfrm>
            <a:off x="0" y="846138"/>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a:extLst>
              <a:ext uri="{FF2B5EF4-FFF2-40B4-BE49-F238E27FC236}">
                <a16:creationId xmlns:a16="http://schemas.microsoft.com/office/drawing/2014/main" id="{EBCD488B-5048-1AF6-4C27-AFA8C1971399}"/>
              </a:ext>
            </a:extLst>
          </p:cNvPr>
          <p:cNvSpPr>
            <a:spLocks noChangeArrowheads="1"/>
          </p:cNvSpPr>
          <p:nvPr/>
        </p:nvSpPr>
        <p:spPr bwMode="auto">
          <a:xfrm>
            <a:off x="1042988" y="5003800"/>
            <a:ext cx="733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hlinkClick r:id="rId4"/>
              </a:rPr>
              <a:t>The Typewriter by Leroy Anderson - YouTube</a:t>
            </a:r>
            <a:endParaRPr lang="en-NZ" altLang="en-US" sz="1800"/>
          </a:p>
        </p:txBody>
      </p:sp>
      <p:sp>
        <p:nvSpPr>
          <p:cNvPr id="45059" name="TextBox 3">
            <a:extLst>
              <a:ext uri="{FF2B5EF4-FFF2-40B4-BE49-F238E27FC236}">
                <a16:creationId xmlns:a16="http://schemas.microsoft.com/office/drawing/2014/main" id="{D27D3921-5740-311D-D6D2-F2E32E2E8CBA}"/>
              </a:ext>
            </a:extLst>
          </p:cNvPr>
          <p:cNvSpPr txBox="1">
            <a:spLocks noChangeArrowheads="1"/>
          </p:cNvSpPr>
          <p:nvPr/>
        </p:nvSpPr>
        <p:spPr bwMode="auto">
          <a:xfrm>
            <a:off x="323850" y="311150"/>
            <a:ext cx="35401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Novelty Items</a:t>
            </a:r>
          </a:p>
          <a:p>
            <a:pPr>
              <a:spcBef>
                <a:spcPct val="0"/>
              </a:spcBef>
              <a:buFontTx/>
              <a:buNone/>
            </a:pPr>
            <a:endParaRPr lang="en-NZ" altLang="en-US" sz="1800"/>
          </a:p>
          <a:p>
            <a:pPr>
              <a:spcBef>
                <a:spcPct val="0"/>
              </a:spcBef>
              <a:buFontTx/>
              <a:buNone/>
            </a:pPr>
            <a:r>
              <a:rPr lang="en-NZ" altLang="en-US" sz="1800"/>
              <a:t>Leroy Anderson “The Typewriter”</a:t>
            </a:r>
          </a:p>
        </p:txBody>
      </p:sp>
      <p:pic>
        <p:nvPicPr>
          <p:cNvPr id="45060" name="Picture 5" descr="Typewriter 21327 | Ideas | Buy online at the Official LEGO® Shop NZ">
            <a:extLst>
              <a:ext uri="{FF2B5EF4-FFF2-40B4-BE49-F238E27FC236}">
                <a16:creationId xmlns:a16="http://schemas.microsoft.com/office/drawing/2014/main" id="{54340FD8-66B8-8EC0-13DB-56F064EDC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3663" y="119063"/>
            <a:ext cx="1731962"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nline Media 1" title="The Typewriter by Leroy Anderson">
            <a:hlinkClick r:id="" action="ppaction://media"/>
            <a:extLst>
              <a:ext uri="{FF2B5EF4-FFF2-40B4-BE49-F238E27FC236}">
                <a16:creationId xmlns:a16="http://schemas.microsoft.com/office/drawing/2014/main" id="{3337143A-3221-A55D-6AAF-398AA98AF09A}"/>
              </a:ext>
            </a:extLst>
          </p:cNvPr>
          <p:cNvPicPr>
            <a:picLocks noRot="1" noChangeAspect="1"/>
          </p:cNvPicPr>
          <p:nvPr>
            <a:videoFile r:link="rId1"/>
          </p:nvPr>
        </p:nvPicPr>
        <p:blipFill>
          <a:blip r:embed="rId6"/>
          <a:stretch>
            <a:fillRect/>
          </a:stretch>
        </p:blipFill>
        <p:spPr>
          <a:xfrm>
            <a:off x="0" y="1916113"/>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3">
            <a:extLst>
              <a:ext uri="{FF2B5EF4-FFF2-40B4-BE49-F238E27FC236}">
                <a16:creationId xmlns:a16="http://schemas.microsoft.com/office/drawing/2014/main" id="{30594046-ED95-5BD8-D9B7-718911717D49}"/>
              </a:ext>
            </a:extLst>
          </p:cNvPr>
          <p:cNvSpPr txBox="1">
            <a:spLocks noChangeArrowheads="1"/>
          </p:cNvSpPr>
          <p:nvPr/>
        </p:nvSpPr>
        <p:spPr bwMode="auto">
          <a:xfrm>
            <a:off x="539750" y="79375"/>
            <a:ext cx="63357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Kings of the “novelty Item”. They were all excellent musicians</a:t>
            </a:r>
          </a:p>
          <a:p>
            <a:pPr>
              <a:spcBef>
                <a:spcPct val="0"/>
              </a:spcBef>
              <a:buFontTx/>
              <a:buNone/>
            </a:pPr>
            <a:endParaRPr lang="en-NZ" altLang="en-US" sz="1800"/>
          </a:p>
          <a:p>
            <a:pPr>
              <a:spcBef>
                <a:spcPct val="0"/>
              </a:spcBef>
              <a:buFontTx/>
              <a:buNone/>
            </a:pPr>
            <a:r>
              <a:rPr lang="en-NZ" altLang="en-US" sz="1800"/>
              <a:t>The Marx Brothers</a:t>
            </a:r>
          </a:p>
          <a:p>
            <a:pPr>
              <a:spcBef>
                <a:spcPct val="0"/>
              </a:spcBef>
              <a:buFontTx/>
              <a:buNone/>
            </a:pPr>
            <a:endParaRPr lang="en-NZ" altLang="en-US" sz="1800"/>
          </a:p>
        </p:txBody>
      </p:sp>
      <p:pic>
        <p:nvPicPr>
          <p:cNvPr id="47107" name="Picture 2" descr="Marx Brothers summary | Britannica">
            <a:extLst>
              <a:ext uri="{FF2B5EF4-FFF2-40B4-BE49-F238E27FC236}">
                <a16:creationId xmlns:a16="http://schemas.microsoft.com/office/drawing/2014/main" id="{422052BB-0F58-CAE9-680B-570D11A93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4863" y="206375"/>
            <a:ext cx="10890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nline Media 1" title="Marx Brothers Chico et Harpo duo comique au piano">
            <a:hlinkClick r:id="" action="ppaction://media"/>
            <a:extLst>
              <a:ext uri="{FF2B5EF4-FFF2-40B4-BE49-F238E27FC236}">
                <a16:creationId xmlns:a16="http://schemas.microsoft.com/office/drawing/2014/main" id="{5850211B-6817-7979-BC7B-BEAF045658DC}"/>
              </a:ext>
            </a:extLst>
          </p:cNvPr>
          <p:cNvPicPr>
            <a:picLocks noRot="1" noChangeAspect="1"/>
          </p:cNvPicPr>
          <p:nvPr>
            <a:videoFile r:link="rId1"/>
          </p:nvPr>
        </p:nvPicPr>
        <p:blipFill>
          <a:blip r:embed="rId5"/>
          <a:stretch>
            <a:fillRect/>
          </a:stretch>
        </p:blipFill>
        <p:spPr>
          <a:xfrm>
            <a:off x="1003300" y="1341438"/>
            <a:ext cx="7137400" cy="51260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3">
            <a:extLst>
              <a:ext uri="{FF2B5EF4-FFF2-40B4-BE49-F238E27FC236}">
                <a16:creationId xmlns:a16="http://schemas.microsoft.com/office/drawing/2014/main" id="{EA19B6A6-4342-196F-E3E0-F30BB8A627BB}"/>
              </a:ext>
            </a:extLst>
          </p:cNvPr>
          <p:cNvSpPr txBox="1">
            <a:spLocks noChangeArrowheads="1"/>
          </p:cNvSpPr>
          <p:nvPr/>
        </p:nvSpPr>
        <p:spPr bwMode="auto">
          <a:xfrm>
            <a:off x="373063" y="260350"/>
            <a:ext cx="85201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Musical Joke #1: </a:t>
            </a:r>
          </a:p>
          <a:p>
            <a:pPr>
              <a:spcBef>
                <a:spcPct val="0"/>
              </a:spcBef>
              <a:buFontTx/>
              <a:buNone/>
            </a:pPr>
            <a:r>
              <a:rPr lang="en-NZ" altLang="en-US" sz="2400"/>
              <a:t>A joke “in” music requiring some degree of knowledge or explanation</a:t>
            </a:r>
          </a:p>
          <a:p>
            <a:pPr>
              <a:spcBef>
                <a:spcPct val="0"/>
              </a:spcBef>
              <a:buFontTx/>
              <a:buNone/>
            </a:pPr>
            <a:endParaRPr lang="en-NZ" altLang="en-US" sz="2400" b="1"/>
          </a:p>
          <a:p>
            <a:pPr>
              <a:spcBef>
                <a:spcPct val="0"/>
              </a:spcBef>
              <a:buFontTx/>
              <a:buNone/>
            </a:pPr>
            <a:r>
              <a:rPr lang="en-NZ" altLang="en-US" sz="2400" b="1"/>
              <a:t>Q: What do you call a musician with a blocked nostril?</a:t>
            </a:r>
          </a:p>
        </p:txBody>
      </p:sp>
      <p:pic>
        <p:nvPicPr>
          <p:cNvPr id="40963" name="Picture 2" descr="Semibreve | Musical Symbols">
            <a:extLst>
              <a:ext uri="{FF2B5EF4-FFF2-40B4-BE49-F238E27FC236}">
                <a16:creationId xmlns:a16="http://schemas.microsoft.com/office/drawing/2014/main" id="{9AD2378E-6934-512B-3515-BF668D626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638" y="2366963"/>
            <a:ext cx="4652962"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Box 3">
            <a:extLst>
              <a:ext uri="{FF2B5EF4-FFF2-40B4-BE49-F238E27FC236}">
                <a16:creationId xmlns:a16="http://schemas.microsoft.com/office/drawing/2014/main" id="{7E8A8FB3-EA0F-D78C-9BB0-0500D5CD439D}"/>
              </a:ext>
            </a:extLst>
          </p:cNvPr>
          <p:cNvSpPr txBox="1">
            <a:spLocks noChangeArrowheads="1"/>
          </p:cNvSpPr>
          <p:nvPr/>
        </p:nvSpPr>
        <p:spPr bwMode="auto">
          <a:xfrm>
            <a:off x="373063" y="5392738"/>
            <a:ext cx="852011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A: A semibreve </a:t>
            </a:r>
          </a:p>
          <a:p>
            <a:pPr>
              <a:spcBef>
                <a:spcPct val="0"/>
              </a:spcBef>
              <a:buFontTx/>
              <a:buNone/>
            </a:pPr>
            <a:endParaRPr lang="en-NZ" altLang="en-US" sz="2400" b="1"/>
          </a:p>
          <a:p>
            <a:pPr>
              <a:spcBef>
                <a:spcPct val="0"/>
              </a:spcBef>
              <a:buFontTx/>
              <a:buNone/>
            </a:pPr>
            <a:r>
              <a:rPr lang="en-NZ" altLang="en-US" sz="1800" i="1"/>
              <a:t>NB this joke does not work so well in North America…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3">
            <a:extLst>
              <a:ext uri="{FF2B5EF4-FFF2-40B4-BE49-F238E27FC236}">
                <a16:creationId xmlns:a16="http://schemas.microsoft.com/office/drawing/2014/main" id="{8B718413-1D73-EE33-CAA7-71C8F431C514}"/>
              </a:ext>
            </a:extLst>
          </p:cNvPr>
          <p:cNvSpPr txBox="1">
            <a:spLocks noChangeArrowheads="1"/>
          </p:cNvSpPr>
          <p:nvPr/>
        </p:nvSpPr>
        <p:spPr bwMode="auto">
          <a:xfrm>
            <a:off x="373063" y="260350"/>
            <a:ext cx="85201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Humour “through” music</a:t>
            </a:r>
          </a:p>
          <a:p>
            <a:pPr>
              <a:spcBef>
                <a:spcPct val="0"/>
              </a:spcBef>
              <a:buFontTx/>
              <a:buNone/>
            </a:pPr>
            <a:endParaRPr lang="en-NZ" altLang="en-US" sz="2400" b="1"/>
          </a:p>
        </p:txBody>
      </p:sp>
      <p:pic>
        <p:nvPicPr>
          <p:cNvPr id="2" name="01 Poisoning Pigeons In The Park.mp3">
            <a:hlinkClick r:id="" action="ppaction://media"/>
            <a:extLst>
              <a:ext uri="{FF2B5EF4-FFF2-40B4-BE49-F238E27FC236}">
                <a16:creationId xmlns:a16="http://schemas.microsoft.com/office/drawing/2014/main" id="{DA6905B8-4E18-827E-2519-47798E74F383}"/>
              </a:ext>
            </a:extLst>
          </p:cNvPr>
          <p:cNvPicPr>
            <a:picLocks noChangeAspect="1" noChangeArrowheads="1"/>
          </p:cNvPicPr>
          <p:nvPr>
            <a:audi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7019925" y="2276475"/>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04 The Elements.mp3">
            <a:hlinkClick r:id="" action="ppaction://media"/>
            <a:extLst>
              <a:ext uri="{FF2B5EF4-FFF2-40B4-BE49-F238E27FC236}">
                <a16:creationId xmlns:a16="http://schemas.microsoft.com/office/drawing/2014/main" id="{F5EF1EFC-0E66-244A-02F8-4B2B814B8ADD}"/>
              </a:ext>
            </a:extLst>
          </p:cNvPr>
          <p:cNvPicPr>
            <a:picLocks noChangeAspect="1" noChangeArrowheads="1"/>
          </p:cNvPicPr>
          <p:nvPr>
            <a:audioFile r:link="rId4"/>
            <p:extLst>
              <p:ext uri="{DAA4B4D4-6D71-4841-9C94-3DE7FCFB9230}">
                <p14:media xmlns:p14="http://schemas.microsoft.com/office/powerpoint/2010/main" r:link="rId3"/>
              </p:ext>
            </p:extLst>
          </p:nvPr>
        </p:nvPicPr>
        <p:blipFill>
          <a:blip r:embed="rId7">
            <a:extLst>
              <a:ext uri="{28A0092B-C50C-407E-A947-70E740481C1C}">
                <a14:useLocalDpi xmlns:a14="http://schemas.microsoft.com/office/drawing/2010/main" val="0"/>
              </a:ext>
            </a:extLst>
          </a:blip>
          <a:srcRect/>
          <a:stretch>
            <a:fillRect/>
          </a:stretch>
        </p:blipFill>
        <p:spPr bwMode="auto">
          <a:xfrm>
            <a:off x="7092950" y="5661025"/>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2" descr="Satirist Tom Lehrer has put his songs into the public domain - Marketplace">
            <a:extLst>
              <a:ext uri="{FF2B5EF4-FFF2-40B4-BE49-F238E27FC236}">
                <a16:creationId xmlns:a16="http://schemas.microsoft.com/office/drawing/2014/main" id="{15918C3C-54A7-DF0D-F2E0-0B4F9C4F8F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2152650"/>
            <a:ext cx="4572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TextBox 3">
            <a:extLst>
              <a:ext uri="{FF2B5EF4-FFF2-40B4-BE49-F238E27FC236}">
                <a16:creationId xmlns:a16="http://schemas.microsoft.com/office/drawing/2014/main" id="{56F44DB7-C38F-DFC4-CC1C-6EEA18689A54}"/>
              </a:ext>
            </a:extLst>
          </p:cNvPr>
          <p:cNvSpPr txBox="1">
            <a:spLocks noChangeArrowheads="1"/>
          </p:cNvSpPr>
          <p:nvPr/>
        </p:nvSpPr>
        <p:spPr bwMode="auto">
          <a:xfrm>
            <a:off x="373063" y="790575"/>
            <a:ext cx="806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a:t>Tom Lehrer. He was a graduate of Harvard, and taught Mathematics there and at other prestigious universities across the United States. He is best known for his irreverent and brilliant songs. He is also regarded as one of the first “sick” humorists</a:t>
            </a:r>
          </a:p>
        </p:txBody>
      </p:sp>
      <p:pic>
        <p:nvPicPr>
          <p:cNvPr id="51207" name="Picture 4" descr="Puzzled Pigeon (@puzzled_pigeon) / Twitter">
            <a:extLst>
              <a:ext uri="{FF2B5EF4-FFF2-40B4-BE49-F238E27FC236}">
                <a16:creationId xmlns:a16="http://schemas.microsoft.com/office/drawing/2014/main" id="{3E699077-0D3F-2DAA-345A-EFFBE05E02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81500" y="4749800"/>
            <a:ext cx="1711325"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3">
            <a:extLst>
              <a:ext uri="{FF2B5EF4-FFF2-40B4-BE49-F238E27FC236}">
                <a16:creationId xmlns:a16="http://schemas.microsoft.com/office/drawing/2014/main" id="{9DB6E9D3-8812-11D1-4FD0-0E6F30927B13}"/>
              </a:ext>
            </a:extLst>
          </p:cNvPr>
          <p:cNvSpPr txBox="1">
            <a:spLocks noChangeArrowheads="1"/>
          </p:cNvSpPr>
          <p:nvPr/>
        </p:nvSpPr>
        <p:spPr bwMode="auto">
          <a:xfrm>
            <a:off x="395288" y="115888"/>
            <a:ext cx="3889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Humour “through” music</a:t>
            </a:r>
          </a:p>
          <a:p>
            <a:pPr>
              <a:spcBef>
                <a:spcPct val="0"/>
              </a:spcBef>
              <a:buFontTx/>
              <a:buNone/>
            </a:pPr>
            <a:r>
              <a:rPr lang="en-NZ" altLang="en-US" sz="1800" b="1"/>
              <a:t>Flanders &amp; Swann</a:t>
            </a:r>
          </a:p>
        </p:txBody>
      </p:sp>
      <p:pic>
        <p:nvPicPr>
          <p:cNvPr id="2" name="Online Media 1" title="Hippopotamus song">
            <a:hlinkClick r:id="" action="ppaction://media"/>
            <a:extLst>
              <a:ext uri="{FF2B5EF4-FFF2-40B4-BE49-F238E27FC236}">
                <a16:creationId xmlns:a16="http://schemas.microsoft.com/office/drawing/2014/main" id="{C130265E-FA1D-C532-AE77-772A3DE20FAD}"/>
              </a:ext>
            </a:extLst>
          </p:cNvPr>
          <p:cNvPicPr>
            <a:picLocks noRot="1" noChangeAspect="1"/>
          </p:cNvPicPr>
          <p:nvPr>
            <a:videoFile r:link="rId1"/>
          </p:nvPr>
        </p:nvPicPr>
        <p:blipFill>
          <a:blip r:embed="rId4"/>
          <a:stretch>
            <a:fillRect/>
          </a:stretch>
        </p:blipFill>
        <p:spPr>
          <a:xfrm>
            <a:off x="1008063" y="1052513"/>
            <a:ext cx="7127875" cy="5346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a:extLst>
              <a:ext uri="{FF2B5EF4-FFF2-40B4-BE49-F238E27FC236}">
                <a16:creationId xmlns:a16="http://schemas.microsoft.com/office/drawing/2014/main" id="{6C35EC0C-1C0B-9432-0A51-668D0F201A85}"/>
              </a:ext>
            </a:extLst>
          </p:cNvPr>
          <p:cNvSpPr txBox="1">
            <a:spLocks noChangeArrowheads="1"/>
          </p:cNvSpPr>
          <p:nvPr/>
        </p:nvSpPr>
        <p:spPr bwMode="auto">
          <a:xfrm>
            <a:off x="493713" y="327025"/>
            <a:ext cx="4095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Laurel and Hardy – “Way Out West”</a:t>
            </a:r>
          </a:p>
        </p:txBody>
      </p:sp>
      <p:pic>
        <p:nvPicPr>
          <p:cNvPr id="2" name="Online Media 1" title="Laurel &amp; Hardy &quot;Way Out West&quot; - &quot;Blue Ridge Mountains of Virginia&quot;">
            <a:hlinkClick r:id="" action="ppaction://media"/>
            <a:extLst>
              <a:ext uri="{FF2B5EF4-FFF2-40B4-BE49-F238E27FC236}">
                <a16:creationId xmlns:a16="http://schemas.microsoft.com/office/drawing/2014/main" id="{C083190F-CD1B-6A9A-A7B7-FD7289216B2D}"/>
              </a:ext>
            </a:extLst>
          </p:cNvPr>
          <p:cNvPicPr>
            <a:picLocks noRot="1" noChangeAspect="1"/>
          </p:cNvPicPr>
          <p:nvPr>
            <a:videoFile r:link="rId1"/>
          </p:nvPr>
        </p:nvPicPr>
        <p:blipFill>
          <a:blip r:embed="rId4"/>
          <a:stretch>
            <a:fillRect/>
          </a:stretch>
        </p:blipFill>
        <p:spPr>
          <a:xfrm>
            <a:off x="0" y="1052513"/>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3">
            <a:extLst>
              <a:ext uri="{FF2B5EF4-FFF2-40B4-BE49-F238E27FC236}">
                <a16:creationId xmlns:a16="http://schemas.microsoft.com/office/drawing/2014/main" id="{A24312EF-59ED-F521-0EA0-B8EC753821F9}"/>
              </a:ext>
            </a:extLst>
          </p:cNvPr>
          <p:cNvSpPr txBox="1">
            <a:spLocks noChangeArrowheads="1"/>
          </p:cNvSpPr>
          <p:nvPr/>
        </p:nvSpPr>
        <p:spPr bwMode="auto">
          <a:xfrm>
            <a:off x="611188" y="311150"/>
            <a:ext cx="1287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800" b="1"/>
              <a:t>Bill Bailey</a:t>
            </a:r>
          </a:p>
        </p:txBody>
      </p:sp>
      <p:pic>
        <p:nvPicPr>
          <p:cNvPr id="2" name="Online Media 1" title="Bill Bailey adapts TV theme tunes">
            <a:hlinkClick r:id="" action="ppaction://media"/>
            <a:extLst>
              <a:ext uri="{FF2B5EF4-FFF2-40B4-BE49-F238E27FC236}">
                <a16:creationId xmlns:a16="http://schemas.microsoft.com/office/drawing/2014/main" id="{1B22DA4E-857B-3A6F-4F5D-3D9E7BA6FFD5}"/>
              </a:ext>
            </a:extLst>
          </p:cNvPr>
          <p:cNvPicPr>
            <a:picLocks noRot="1" noChangeAspect="1"/>
          </p:cNvPicPr>
          <p:nvPr>
            <a:videoFile r:link="rId1"/>
          </p:nvPr>
        </p:nvPicPr>
        <p:blipFill>
          <a:blip r:embed="rId4"/>
          <a:stretch>
            <a:fillRect/>
          </a:stretch>
        </p:blipFill>
        <p:spPr>
          <a:xfrm>
            <a:off x="0" y="1196975"/>
            <a:ext cx="9144000" cy="5165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3">
            <a:extLst>
              <a:ext uri="{FF2B5EF4-FFF2-40B4-BE49-F238E27FC236}">
                <a16:creationId xmlns:a16="http://schemas.microsoft.com/office/drawing/2014/main" id="{C3CBDC6F-253D-ADBA-1B95-E45820F3BF28}"/>
              </a:ext>
            </a:extLst>
          </p:cNvPr>
          <p:cNvSpPr txBox="1">
            <a:spLocks noChangeArrowheads="1"/>
          </p:cNvSpPr>
          <p:nvPr/>
        </p:nvSpPr>
        <p:spPr bwMode="auto">
          <a:xfrm>
            <a:off x="312738" y="260350"/>
            <a:ext cx="85185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 and the curiosities. </a:t>
            </a:r>
          </a:p>
          <a:p>
            <a:pPr>
              <a:spcBef>
                <a:spcPct val="0"/>
              </a:spcBef>
              <a:buFontTx/>
              <a:buNone/>
            </a:pPr>
            <a:endParaRPr lang="en-NZ" altLang="en-US" sz="2400" b="1"/>
          </a:p>
          <a:p>
            <a:pPr>
              <a:spcBef>
                <a:spcPct val="0"/>
              </a:spcBef>
              <a:buFontTx/>
              <a:buNone/>
            </a:pPr>
            <a:r>
              <a:rPr lang="en-NZ" altLang="en-US" sz="2400" b="1"/>
              <a:t>The ultimate was, of course, John Cage with 4’33”</a:t>
            </a:r>
          </a:p>
          <a:p>
            <a:pPr>
              <a:spcBef>
                <a:spcPct val="0"/>
              </a:spcBef>
              <a:buFontTx/>
              <a:buNone/>
            </a:pPr>
            <a:endParaRPr lang="en-NZ" altLang="en-US" sz="2400"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3">
            <a:extLst>
              <a:ext uri="{FF2B5EF4-FFF2-40B4-BE49-F238E27FC236}">
                <a16:creationId xmlns:a16="http://schemas.microsoft.com/office/drawing/2014/main" id="{8F0A0A30-6734-D610-C82E-829CA6B5CC23}"/>
              </a:ext>
            </a:extLst>
          </p:cNvPr>
          <p:cNvSpPr txBox="1">
            <a:spLocks noChangeArrowheads="1"/>
          </p:cNvSpPr>
          <p:nvPr/>
        </p:nvSpPr>
        <p:spPr bwMode="auto">
          <a:xfrm>
            <a:off x="312738" y="260350"/>
            <a:ext cx="8518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Pascal Comelade</a:t>
            </a:r>
          </a:p>
          <a:p>
            <a:pPr>
              <a:spcBef>
                <a:spcPct val="0"/>
              </a:spcBef>
              <a:buFontTx/>
              <a:buNone/>
            </a:pPr>
            <a:endParaRPr lang="en-NZ" altLang="en-US" sz="2400" b="1"/>
          </a:p>
        </p:txBody>
      </p:sp>
      <p:pic>
        <p:nvPicPr>
          <p:cNvPr id="2" name="Online Media 1" title="Smoke on the Water">
            <a:hlinkClick r:id="" action="ppaction://media"/>
            <a:extLst>
              <a:ext uri="{FF2B5EF4-FFF2-40B4-BE49-F238E27FC236}">
                <a16:creationId xmlns:a16="http://schemas.microsoft.com/office/drawing/2014/main" id="{163A0E9F-B905-104B-AE11-7C1DC1407941}"/>
              </a:ext>
            </a:extLst>
          </p:cNvPr>
          <p:cNvPicPr>
            <a:picLocks noRot="1" noChangeAspect="1"/>
          </p:cNvPicPr>
          <p:nvPr>
            <a:videoFile r:link="rId1"/>
          </p:nvPr>
        </p:nvPicPr>
        <p:blipFill>
          <a:blip r:embed="rId4"/>
          <a:stretch>
            <a:fillRect/>
          </a:stretch>
        </p:blipFill>
        <p:spPr>
          <a:xfrm>
            <a:off x="917575" y="963613"/>
            <a:ext cx="7308850" cy="54816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Box 1">
            <a:extLst>
              <a:ext uri="{FF2B5EF4-FFF2-40B4-BE49-F238E27FC236}">
                <a16:creationId xmlns:a16="http://schemas.microsoft.com/office/drawing/2014/main" id="{979CC176-FD13-4AA8-926B-5C861E56018F}"/>
              </a:ext>
            </a:extLst>
          </p:cNvPr>
          <p:cNvSpPr txBox="1">
            <a:spLocks noChangeArrowheads="1"/>
          </p:cNvSpPr>
          <p:nvPr/>
        </p:nvSpPr>
        <p:spPr bwMode="auto">
          <a:xfrm>
            <a:off x="0" y="836613"/>
            <a:ext cx="9144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4800" b="1"/>
              <a:t>Questions, comments or funny stories?</a:t>
            </a:r>
          </a:p>
        </p:txBody>
      </p:sp>
      <p:pic>
        <p:nvPicPr>
          <p:cNvPr id="63491" name="Picture 5" descr="Confused-musician-with-traditional-symbols-spinning-around-his-head">
            <a:extLst>
              <a:ext uri="{FF2B5EF4-FFF2-40B4-BE49-F238E27FC236}">
                <a16:creationId xmlns:a16="http://schemas.microsoft.com/office/drawing/2014/main" id="{A2138ABA-3905-6E4B-F723-ABD2A9002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163" y="2924175"/>
            <a:ext cx="247967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2790</TotalTime>
  <Words>2453</Words>
  <Application>Microsoft Macintosh PowerPoint</Application>
  <PresentationFormat>On-screen Show (4:3)</PresentationFormat>
  <Paragraphs>153</Paragraphs>
  <Slides>30</Slides>
  <Notes>30</Notes>
  <HiddenSlides>0</HiddenSlides>
  <MMClips>23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Jokerman</vt:lpstr>
      <vt:lpstr>Goudy Stout</vt:lpstr>
      <vt:lpstr>Arial</vt:lpstr>
      <vt:lpstr>Courier New</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Canterbury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Interpreting the Visual Experience in Sound:</dc:title>
  <dc:creator>wprofile</dc:creator>
  <cp:lastModifiedBy>Bob and Mary Cumming</cp:lastModifiedBy>
  <cp:revision>301</cp:revision>
  <cp:lastPrinted>2026-08-09T10:34:04Z</cp:lastPrinted>
  <dcterms:created xsi:type="dcterms:W3CDTF">2007-02-02T01:33:45Z</dcterms:created>
  <dcterms:modified xsi:type="dcterms:W3CDTF">2026-08-11T02:23:58Z</dcterms:modified>
</cp:coreProperties>
</file>