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sldIdLst>
    <p:sldId id="263" r:id="rId6"/>
    <p:sldId id="292" r:id="rId7"/>
    <p:sldId id="379" r:id="rId8"/>
    <p:sldId id="283" r:id="rId9"/>
    <p:sldId id="342" r:id="rId10"/>
    <p:sldId id="376" r:id="rId11"/>
    <p:sldId id="375" r:id="rId12"/>
    <p:sldId id="380" r:id="rId13"/>
    <p:sldId id="296" r:id="rId14"/>
    <p:sldId id="303" r:id="rId15"/>
    <p:sldId id="363" r:id="rId16"/>
    <p:sldId id="371" r:id="rId17"/>
    <p:sldId id="381" r:id="rId18"/>
    <p:sldId id="378" r:id="rId19"/>
    <p:sldId id="358" r:id="rId20"/>
    <p:sldId id="382" r:id="rId21"/>
    <p:sldId id="383" r:id="rId22"/>
    <p:sldId id="267" r:id="rId23"/>
    <p:sldId id="384" r:id="rId24"/>
    <p:sldId id="385" r:id="rId25"/>
    <p:sldId id="394" r:id="rId26"/>
    <p:sldId id="395" r:id="rId27"/>
    <p:sldId id="344" r:id="rId28"/>
    <p:sldId id="386" r:id="rId29"/>
    <p:sldId id="387" r:id="rId30"/>
    <p:sldId id="388" r:id="rId31"/>
    <p:sldId id="390" r:id="rId32"/>
    <p:sldId id="391" r:id="rId33"/>
    <p:sldId id="392" r:id="rId34"/>
    <p:sldId id="393" r:id="rId35"/>
    <p:sldId id="396" r:id="rId36"/>
    <p:sldId id="331" r:id="rId37"/>
    <p:sldId id="333" r:id="rId38"/>
    <p:sldId id="359" r:id="rId39"/>
    <p:sldId id="369" r:id="rId40"/>
    <p:sldId id="339" r:id="rId41"/>
    <p:sldId id="340" r:id="rId42"/>
    <p:sldId id="347" r:id="rId43"/>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97F98-58E2-4096-0B52-F0B1FA30122D}" name="Nicky Mayne" initials="" userId="S::nicky.mayne@stroke.org.nz::f297dd0a-cebf-49e9-a3ed-d7c85d4155c6" providerId="AD"/>
  <p188:author id="{A510F0BB-A21A-3929-D2D9-C51D02389D53}" name="Jo Lambert" initials="JL" userId="S::Jo.Lambert@stroke.org.nz::c99f6c67-ea1e-4fcc-8513-6231343910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1C43F-F2F6-4AF4-995D-BAFC21418099}" v="541" dt="2026-05-16T02:43:24.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4" autoAdjust="0"/>
    <p:restoredTop sz="71022" autoAdjust="0"/>
  </p:normalViewPr>
  <p:slideViewPr>
    <p:cSldViewPr snapToGrid="0">
      <p:cViewPr varScale="1">
        <p:scale>
          <a:sx n="84" d="100"/>
          <a:sy n="84" d="100"/>
        </p:scale>
        <p:origin x="1456"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Blood Pressure Results by Category FY26</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1"/>
          <c:tx>
            <c:strRef>
              <c:f>'DATA ENTRY'!$A$16</c:f>
              <c:strCache>
                <c:ptCount val="1"/>
                <c:pt idx="0">
                  <c:v>Q3 FY26</c:v>
                </c:pt>
              </c:strCache>
            </c:strRef>
          </c:tx>
          <c:spPr>
            <a:solidFill>
              <a:schemeClr val="accent6"/>
            </a:solidFill>
            <a:ln>
              <a:noFill/>
            </a:ln>
            <a:effectLst/>
          </c:spPr>
          <c:invertIfNegative val="0"/>
          <c:cat>
            <c:strRef>
              <c:f>'DATA ENTRY'!$B$13:$G$13</c:f>
              <c:strCache>
                <c:ptCount val="6"/>
                <c:pt idx="0">
                  <c:v>Normal</c:v>
                </c:pt>
                <c:pt idx="1">
                  <c:v>Elevated</c:v>
                </c:pt>
                <c:pt idx="2">
                  <c:v>HBP1</c:v>
                </c:pt>
                <c:pt idx="3">
                  <c:v>HBP2</c:v>
                </c:pt>
                <c:pt idx="4">
                  <c:v>HBP3</c:v>
                </c:pt>
                <c:pt idx="5">
                  <c:v>HT Crisis</c:v>
                </c:pt>
              </c:strCache>
            </c:strRef>
          </c:cat>
          <c:val>
            <c:numRef>
              <c:f>'DATA ENTRY'!$B$16:$G$16</c:f>
              <c:numCache>
                <c:formatCode>General</c:formatCode>
                <c:ptCount val="6"/>
                <c:pt idx="0">
                  <c:v>253</c:v>
                </c:pt>
                <c:pt idx="1">
                  <c:v>139</c:v>
                </c:pt>
                <c:pt idx="2">
                  <c:v>185</c:v>
                </c:pt>
                <c:pt idx="3">
                  <c:v>227</c:v>
                </c:pt>
                <c:pt idx="4">
                  <c:v>98</c:v>
                </c:pt>
                <c:pt idx="5">
                  <c:v>18</c:v>
                </c:pt>
              </c:numCache>
            </c:numRef>
          </c:val>
          <c:extLst>
            <c:ext xmlns:c16="http://schemas.microsoft.com/office/drawing/2014/chart" uri="{C3380CC4-5D6E-409C-BE32-E72D297353CC}">
              <c16:uniqueId val="{00000000-4B1C-470A-A706-9BA748F08BBC}"/>
            </c:ext>
          </c:extLst>
        </c:ser>
        <c:ser>
          <c:idx val="1"/>
          <c:order val="2"/>
          <c:tx>
            <c:strRef>
              <c:f>'DATA ENTRY'!$A$15</c:f>
              <c:strCache>
                <c:ptCount val="1"/>
                <c:pt idx="0">
                  <c:v>Q2 FY26</c:v>
                </c:pt>
              </c:strCache>
            </c:strRef>
          </c:tx>
          <c:spPr>
            <a:solidFill>
              <a:schemeClr val="accent4"/>
            </a:solidFill>
            <a:ln>
              <a:noFill/>
            </a:ln>
            <a:effectLst/>
          </c:spPr>
          <c:invertIfNegative val="0"/>
          <c:cat>
            <c:strRef>
              <c:f>'DATA ENTRY'!$B$13:$G$13</c:f>
              <c:strCache>
                <c:ptCount val="6"/>
                <c:pt idx="0">
                  <c:v>Normal</c:v>
                </c:pt>
                <c:pt idx="1">
                  <c:v>Elevated</c:v>
                </c:pt>
                <c:pt idx="2">
                  <c:v>HBP1</c:v>
                </c:pt>
                <c:pt idx="3">
                  <c:v>HBP2</c:v>
                </c:pt>
                <c:pt idx="4">
                  <c:v>HBP3</c:v>
                </c:pt>
                <c:pt idx="5">
                  <c:v>HT Crisis</c:v>
                </c:pt>
              </c:strCache>
            </c:strRef>
          </c:cat>
          <c:val>
            <c:numRef>
              <c:f>'DATA ENTRY'!$B$15:$G$15</c:f>
              <c:numCache>
                <c:formatCode>General</c:formatCode>
                <c:ptCount val="6"/>
                <c:pt idx="0">
                  <c:v>171</c:v>
                </c:pt>
                <c:pt idx="1">
                  <c:v>139</c:v>
                </c:pt>
                <c:pt idx="2">
                  <c:v>223</c:v>
                </c:pt>
                <c:pt idx="3">
                  <c:v>218</c:v>
                </c:pt>
                <c:pt idx="4">
                  <c:v>57</c:v>
                </c:pt>
                <c:pt idx="5">
                  <c:v>10</c:v>
                </c:pt>
              </c:numCache>
            </c:numRef>
          </c:val>
          <c:extLst>
            <c:ext xmlns:c16="http://schemas.microsoft.com/office/drawing/2014/chart" uri="{C3380CC4-5D6E-409C-BE32-E72D297353CC}">
              <c16:uniqueId val="{00000001-4B1C-470A-A706-9BA748F08BBC}"/>
            </c:ext>
          </c:extLst>
        </c:ser>
        <c:ser>
          <c:idx val="0"/>
          <c:order val="3"/>
          <c:tx>
            <c:strRef>
              <c:f>'DATA ENTRY'!$A$14</c:f>
              <c:strCache>
                <c:ptCount val="1"/>
                <c:pt idx="0">
                  <c:v>Q1 FY26</c:v>
                </c:pt>
              </c:strCache>
            </c:strRef>
          </c:tx>
          <c:spPr>
            <a:solidFill>
              <a:schemeClr val="accent2"/>
            </a:solidFill>
            <a:ln>
              <a:noFill/>
            </a:ln>
            <a:effectLst/>
          </c:spPr>
          <c:invertIfNegative val="0"/>
          <c:cat>
            <c:strRef>
              <c:f>'DATA ENTRY'!$B$13:$G$13</c:f>
              <c:strCache>
                <c:ptCount val="6"/>
                <c:pt idx="0">
                  <c:v>Normal</c:v>
                </c:pt>
                <c:pt idx="1">
                  <c:v>Elevated</c:v>
                </c:pt>
                <c:pt idx="2">
                  <c:v>HBP1</c:v>
                </c:pt>
                <c:pt idx="3">
                  <c:v>HBP2</c:v>
                </c:pt>
                <c:pt idx="4">
                  <c:v>HBP3</c:v>
                </c:pt>
                <c:pt idx="5">
                  <c:v>HT Crisis</c:v>
                </c:pt>
              </c:strCache>
            </c:strRef>
          </c:cat>
          <c:val>
            <c:numRef>
              <c:f>'DATA ENTRY'!$B$14:$G$14</c:f>
              <c:numCache>
                <c:formatCode>General</c:formatCode>
                <c:ptCount val="6"/>
                <c:pt idx="0">
                  <c:v>128</c:v>
                </c:pt>
                <c:pt idx="1">
                  <c:v>98</c:v>
                </c:pt>
                <c:pt idx="2">
                  <c:v>138</c:v>
                </c:pt>
                <c:pt idx="3">
                  <c:v>169</c:v>
                </c:pt>
                <c:pt idx="4">
                  <c:v>60</c:v>
                </c:pt>
                <c:pt idx="5">
                  <c:v>15</c:v>
                </c:pt>
              </c:numCache>
            </c:numRef>
          </c:val>
          <c:extLst>
            <c:ext xmlns:c16="http://schemas.microsoft.com/office/drawing/2014/chart" uri="{C3380CC4-5D6E-409C-BE32-E72D297353CC}">
              <c16:uniqueId val="{00000002-4B1C-470A-A706-9BA748F08BBC}"/>
            </c:ext>
          </c:extLst>
        </c:ser>
        <c:dLbls>
          <c:showLegendKey val="0"/>
          <c:showVal val="0"/>
          <c:showCatName val="0"/>
          <c:showSerName val="0"/>
          <c:showPercent val="0"/>
          <c:showBubbleSize val="0"/>
        </c:dLbls>
        <c:gapWidth val="182"/>
        <c:axId val="320561296"/>
        <c:axId val="320558552"/>
        <c:extLst>
          <c:ext xmlns:c15="http://schemas.microsoft.com/office/drawing/2012/chart" uri="{02D57815-91ED-43cb-92C2-25804820EDAC}">
            <c15:filteredBarSeries>
              <c15:ser>
                <c:idx val="3"/>
                <c:order val="0"/>
                <c:tx>
                  <c:strRef>
                    <c:extLst>
                      <c:ext uri="{02D57815-91ED-43cb-92C2-25804820EDAC}">
                        <c15:formulaRef>
                          <c15:sqref>'DATA ENTRY'!$A$17</c15:sqref>
                        </c15:formulaRef>
                      </c:ext>
                    </c:extLst>
                    <c:strCache>
                      <c:ptCount val="1"/>
                      <c:pt idx="0">
                        <c:v>Q4 FY26</c:v>
                      </c:pt>
                    </c:strCache>
                  </c:strRef>
                </c:tx>
                <c:spPr>
                  <a:solidFill>
                    <a:schemeClr val="accent2">
                      <a:lumMod val="60000"/>
                    </a:schemeClr>
                  </a:solidFill>
                  <a:ln>
                    <a:noFill/>
                  </a:ln>
                  <a:effectLst/>
                </c:spPr>
                <c:invertIfNegative val="0"/>
                <c:cat>
                  <c:strRef>
                    <c:extLst>
                      <c:ext uri="{02D57815-91ED-43cb-92C2-25804820EDAC}">
                        <c15:formulaRef>
                          <c15:sqref>'DATA ENTRY'!$B$13:$G$13</c15:sqref>
                        </c15:formulaRef>
                      </c:ext>
                    </c:extLst>
                    <c:strCache>
                      <c:ptCount val="6"/>
                      <c:pt idx="0">
                        <c:v>Normal</c:v>
                      </c:pt>
                      <c:pt idx="1">
                        <c:v>Elevated</c:v>
                      </c:pt>
                      <c:pt idx="2">
                        <c:v>HBP1</c:v>
                      </c:pt>
                      <c:pt idx="3">
                        <c:v>HBP2</c:v>
                      </c:pt>
                      <c:pt idx="4">
                        <c:v>HBP3</c:v>
                      </c:pt>
                      <c:pt idx="5">
                        <c:v>HT Crisis</c:v>
                      </c:pt>
                    </c:strCache>
                  </c:strRef>
                </c:cat>
                <c:val>
                  <c:numRef>
                    <c:extLst>
                      <c:ext uri="{02D57815-91ED-43cb-92C2-25804820EDAC}">
                        <c15:formulaRef>
                          <c15:sqref>'DATA ENTRY'!$B$17:$G$17</c15:sqref>
                        </c15:formulaRef>
                      </c:ext>
                    </c:extLst>
                    <c:numCache>
                      <c:formatCode>General</c:formatCode>
                      <c:ptCount val="6"/>
                    </c:numCache>
                  </c:numRef>
                </c:val>
                <c:extLst>
                  <c:ext xmlns:c16="http://schemas.microsoft.com/office/drawing/2014/chart" uri="{C3380CC4-5D6E-409C-BE32-E72D297353CC}">
                    <c16:uniqueId val="{00000003-4B1C-470A-A706-9BA748F08BBC}"/>
                  </c:ext>
                </c:extLst>
              </c15:ser>
            </c15:filteredBarSeries>
          </c:ext>
        </c:extLst>
      </c:barChart>
      <c:catAx>
        <c:axId val="320561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0558552"/>
        <c:crosses val="autoZero"/>
        <c:auto val="1"/>
        <c:lblAlgn val="ctr"/>
        <c:lblOffset val="100"/>
        <c:noMultiLvlLbl val="0"/>
      </c:catAx>
      <c:valAx>
        <c:axId val="320558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056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Referral Source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'DATA ENTRY'!$B$50</c:f>
              <c:strCache>
                <c:ptCount val="1"/>
                <c:pt idx="0">
                  <c:v>Community Services / NGO</c:v>
                </c:pt>
              </c:strCache>
            </c:strRef>
          </c:tx>
          <c:spPr>
            <a:solidFill>
              <a:schemeClr val="accent2"/>
            </a:solidFill>
            <a:ln>
              <a:noFill/>
            </a:ln>
            <a:effectLst/>
          </c:spPr>
          <c:invertIfNegative val="0"/>
          <c:cat>
            <c:strRef>
              <c:f>'DATA ENTRY'!$A$51:$A$53</c:f>
              <c:strCache>
                <c:ptCount val="3"/>
                <c:pt idx="0">
                  <c:v>Q1 FY26</c:v>
                </c:pt>
                <c:pt idx="1">
                  <c:v>Q2 FY26</c:v>
                </c:pt>
                <c:pt idx="2">
                  <c:v>Q3 FY26</c:v>
                </c:pt>
              </c:strCache>
              <c:extLst/>
            </c:strRef>
          </c:cat>
          <c:val>
            <c:numRef>
              <c:f>'DATA ENTRY'!$B$51:$B$53</c:f>
              <c:numCache>
                <c:formatCode>General</c:formatCode>
                <c:ptCount val="3"/>
                <c:pt idx="0">
                  <c:v>12</c:v>
                </c:pt>
                <c:pt idx="1">
                  <c:v>8</c:v>
                </c:pt>
                <c:pt idx="2">
                  <c:v>17</c:v>
                </c:pt>
              </c:numCache>
              <c:extLst/>
            </c:numRef>
          </c:val>
          <c:extLst>
            <c:ext xmlns:c16="http://schemas.microsoft.com/office/drawing/2014/chart" uri="{C3380CC4-5D6E-409C-BE32-E72D297353CC}">
              <c16:uniqueId val="{00000000-01F8-41EC-8F62-B1AB7DE83FC4}"/>
            </c:ext>
          </c:extLst>
        </c:ser>
        <c:ser>
          <c:idx val="1"/>
          <c:order val="1"/>
          <c:tx>
            <c:strRef>
              <c:f>'DATA ENTRY'!$C$50</c:f>
              <c:strCache>
                <c:ptCount val="1"/>
                <c:pt idx="0">
                  <c:v>Family / Whanau</c:v>
                </c:pt>
              </c:strCache>
            </c:strRef>
          </c:tx>
          <c:spPr>
            <a:solidFill>
              <a:schemeClr val="accent4"/>
            </a:solidFill>
            <a:ln>
              <a:noFill/>
            </a:ln>
            <a:effectLst/>
          </c:spPr>
          <c:invertIfNegative val="0"/>
          <c:cat>
            <c:strRef>
              <c:f>'DATA ENTRY'!$A$51:$A$53</c:f>
              <c:strCache>
                <c:ptCount val="3"/>
                <c:pt idx="0">
                  <c:v>Q1 FY26</c:v>
                </c:pt>
                <c:pt idx="1">
                  <c:v>Q2 FY26</c:v>
                </c:pt>
                <c:pt idx="2">
                  <c:v>Q3 FY26</c:v>
                </c:pt>
              </c:strCache>
              <c:extLst/>
            </c:strRef>
          </c:cat>
          <c:val>
            <c:numRef>
              <c:f>'DATA ENTRY'!$C$51:$C$53</c:f>
              <c:numCache>
                <c:formatCode>General</c:formatCode>
                <c:ptCount val="3"/>
                <c:pt idx="0">
                  <c:v>4</c:v>
                </c:pt>
                <c:pt idx="1">
                  <c:v>5</c:v>
                </c:pt>
                <c:pt idx="2">
                  <c:v>9</c:v>
                </c:pt>
              </c:numCache>
              <c:extLst/>
            </c:numRef>
          </c:val>
          <c:extLst>
            <c:ext xmlns:c16="http://schemas.microsoft.com/office/drawing/2014/chart" uri="{C3380CC4-5D6E-409C-BE32-E72D297353CC}">
              <c16:uniqueId val="{00000001-01F8-41EC-8F62-B1AB7DE83FC4}"/>
            </c:ext>
          </c:extLst>
        </c:ser>
        <c:ser>
          <c:idx val="2"/>
          <c:order val="2"/>
          <c:tx>
            <c:strRef>
              <c:f>'DATA ENTRY'!$D$50</c:f>
              <c:strCache>
                <c:ptCount val="1"/>
                <c:pt idx="0">
                  <c:v>Hospital</c:v>
                </c:pt>
              </c:strCache>
            </c:strRef>
          </c:tx>
          <c:spPr>
            <a:solidFill>
              <a:schemeClr val="accent6"/>
            </a:solidFill>
            <a:ln>
              <a:noFill/>
            </a:ln>
            <a:effectLst/>
          </c:spPr>
          <c:invertIfNegative val="0"/>
          <c:cat>
            <c:strRef>
              <c:f>'DATA ENTRY'!$A$51:$A$53</c:f>
              <c:strCache>
                <c:ptCount val="3"/>
                <c:pt idx="0">
                  <c:v>Q1 FY26</c:v>
                </c:pt>
                <c:pt idx="1">
                  <c:v>Q2 FY26</c:v>
                </c:pt>
                <c:pt idx="2">
                  <c:v>Q3 FY26</c:v>
                </c:pt>
              </c:strCache>
              <c:extLst/>
            </c:strRef>
          </c:cat>
          <c:val>
            <c:numRef>
              <c:f>'DATA ENTRY'!$D$51:$D$53</c:f>
              <c:numCache>
                <c:formatCode>General</c:formatCode>
                <c:ptCount val="3"/>
                <c:pt idx="0">
                  <c:v>65</c:v>
                </c:pt>
                <c:pt idx="1">
                  <c:v>64</c:v>
                </c:pt>
                <c:pt idx="2">
                  <c:v>70</c:v>
                </c:pt>
              </c:numCache>
              <c:extLst/>
            </c:numRef>
          </c:val>
          <c:extLst>
            <c:ext xmlns:c16="http://schemas.microsoft.com/office/drawing/2014/chart" uri="{C3380CC4-5D6E-409C-BE32-E72D297353CC}">
              <c16:uniqueId val="{00000002-01F8-41EC-8F62-B1AB7DE83FC4}"/>
            </c:ext>
          </c:extLst>
        </c:ser>
        <c:ser>
          <c:idx val="3"/>
          <c:order val="3"/>
          <c:tx>
            <c:strRef>
              <c:f>'DATA ENTRY'!$E$50</c:f>
              <c:strCache>
                <c:ptCount val="1"/>
                <c:pt idx="0">
                  <c:v>GP</c:v>
                </c:pt>
              </c:strCache>
            </c:strRef>
          </c:tx>
          <c:spPr>
            <a:solidFill>
              <a:schemeClr val="accent2">
                <a:lumMod val="60000"/>
              </a:schemeClr>
            </a:solidFill>
            <a:ln>
              <a:noFill/>
            </a:ln>
            <a:effectLst/>
          </c:spPr>
          <c:invertIfNegative val="0"/>
          <c:cat>
            <c:strRef>
              <c:f>'DATA ENTRY'!$A$51:$A$53</c:f>
              <c:strCache>
                <c:ptCount val="3"/>
                <c:pt idx="0">
                  <c:v>Q1 FY26</c:v>
                </c:pt>
                <c:pt idx="1">
                  <c:v>Q2 FY26</c:v>
                </c:pt>
                <c:pt idx="2">
                  <c:v>Q3 FY26</c:v>
                </c:pt>
              </c:strCache>
              <c:extLst/>
            </c:strRef>
          </c:cat>
          <c:val>
            <c:numRef>
              <c:f>'DATA ENTRY'!$E$51:$E$53</c:f>
              <c:numCache>
                <c:formatCode>General</c:formatCode>
                <c:ptCount val="3"/>
                <c:pt idx="0">
                  <c:v>22</c:v>
                </c:pt>
                <c:pt idx="1">
                  <c:v>26</c:v>
                </c:pt>
                <c:pt idx="2">
                  <c:v>23</c:v>
                </c:pt>
              </c:numCache>
              <c:extLst/>
            </c:numRef>
          </c:val>
          <c:extLst>
            <c:ext xmlns:c16="http://schemas.microsoft.com/office/drawing/2014/chart" uri="{C3380CC4-5D6E-409C-BE32-E72D297353CC}">
              <c16:uniqueId val="{00000003-01F8-41EC-8F62-B1AB7DE83FC4}"/>
            </c:ext>
          </c:extLst>
        </c:ser>
        <c:ser>
          <c:idx val="4"/>
          <c:order val="4"/>
          <c:tx>
            <c:strRef>
              <c:f>'DATA ENTRY'!$F$50</c:f>
              <c:strCache>
                <c:ptCount val="1"/>
                <c:pt idx="0">
                  <c:v>Other</c:v>
                </c:pt>
              </c:strCache>
            </c:strRef>
          </c:tx>
          <c:spPr>
            <a:solidFill>
              <a:schemeClr val="accent4">
                <a:lumMod val="60000"/>
              </a:schemeClr>
            </a:solidFill>
            <a:ln>
              <a:noFill/>
            </a:ln>
            <a:effectLst/>
          </c:spPr>
          <c:invertIfNegative val="0"/>
          <c:cat>
            <c:strRef>
              <c:f>'DATA ENTRY'!$A$51:$A$53</c:f>
              <c:strCache>
                <c:ptCount val="3"/>
                <c:pt idx="0">
                  <c:v>Q1 FY26</c:v>
                </c:pt>
                <c:pt idx="1">
                  <c:v>Q2 FY26</c:v>
                </c:pt>
                <c:pt idx="2">
                  <c:v>Q3 FY26</c:v>
                </c:pt>
              </c:strCache>
              <c:extLst/>
            </c:strRef>
          </c:cat>
          <c:val>
            <c:numRef>
              <c:f>'DATA ENTRY'!$F$51:$F$53</c:f>
              <c:numCache>
                <c:formatCode>General</c:formatCode>
                <c:ptCount val="3"/>
                <c:pt idx="0">
                  <c:v>5</c:v>
                </c:pt>
                <c:pt idx="1">
                  <c:v>2</c:v>
                </c:pt>
                <c:pt idx="2">
                  <c:v>11</c:v>
                </c:pt>
              </c:numCache>
              <c:extLst/>
            </c:numRef>
          </c:val>
          <c:extLst>
            <c:ext xmlns:c16="http://schemas.microsoft.com/office/drawing/2014/chart" uri="{C3380CC4-5D6E-409C-BE32-E72D297353CC}">
              <c16:uniqueId val="{00000004-01F8-41EC-8F62-B1AB7DE83FC4}"/>
            </c:ext>
          </c:extLst>
        </c:ser>
        <c:dLbls>
          <c:showLegendKey val="0"/>
          <c:showVal val="0"/>
          <c:showCatName val="0"/>
          <c:showSerName val="0"/>
          <c:showPercent val="0"/>
          <c:showBubbleSize val="0"/>
        </c:dLbls>
        <c:gapWidth val="182"/>
        <c:axId val="280978112"/>
        <c:axId val="280979288"/>
      </c:barChart>
      <c:catAx>
        <c:axId val="280978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979288"/>
        <c:crosses val="autoZero"/>
        <c:auto val="1"/>
        <c:lblAlgn val="ctr"/>
        <c:lblOffset val="100"/>
        <c:noMultiLvlLbl val="0"/>
      </c:catAx>
      <c:valAx>
        <c:axId val="2809792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978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alpha val="70000"/>
              </a:schemeClr>
            </a:solidFill>
            <a:ln>
              <a:noFill/>
            </a:ln>
            <a:effectLst/>
          </c:spPr>
          <c:invertIfNegative val="0"/>
          <c:dLbls>
            <c:dLbl>
              <c:idx val="0"/>
              <c:tx>
                <c:rich>
                  <a:bodyPr/>
                  <a:lstStyle/>
                  <a:p>
                    <a:r>
                      <a:rPr lang="en-US" dirty="0"/>
                      <a:t>1/77,563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84-449A-B90C-F006931391A1}"/>
                </c:ext>
              </c:extLst>
            </c:dLbl>
            <c:dLbl>
              <c:idx val="1"/>
              <c:tx>
                <c:rich>
                  <a:bodyPr/>
                  <a:lstStyle/>
                  <a:p>
                    <a:r>
                      <a:rPr lang="en-US" dirty="0"/>
                      <a:t>1/88,469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84-449A-B90C-F006931391A1}"/>
                </c:ext>
              </c:extLst>
            </c:dLbl>
            <c:dLbl>
              <c:idx val="2"/>
              <c:tx>
                <c:rich>
                  <a:bodyPr/>
                  <a:lstStyle/>
                  <a:p>
                    <a:r>
                      <a:rPr lang="en-US"/>
                      <a:t>1/</a:t>
                    </a:r>
                    <a:fld id="{776E0850-BCE9-4ABF-B756-7ACD4A846C41}"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84-449A-B90C-F006931391A1}"/>
                </c:ext>
              </c:extLst>
            </c:dLbl>
            <c:dLbl>
              <c:idx val="3"/>
              <c:layout>
                <c:manualLayout>
                  <c:x val="0"/>
                  <c:y val="7.3157534172616556E-2"/>
                </c:manualLayout>
              </c:layout>
              <c:tx>
                <c:rich>
                  <a:bodyPr/>
                  <a:lstStyle/>
                  <a:p>
                    <a:r>
                      <a:rPr lang="en-US" dirty="0"/>
                      <a:t>1/70,267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84-449A-B90C-F006931391A1}"/>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'metro versus regional'!$I$24:$I$27</c:f>
              <c:strCache>
                <c:ptCount val="4"/>
                <c:pt idx="0">
                  <c:v>Total Neurology</c:v>
                </c:pt>
                <c:pt idx="1">
                  <c:v>Total Adult</c:v>
                </c:pt>
                <c:pt idx="2">
                  <c:v>Public </c:v>
                </c:pt>
                <c:pt idx="3">
                  <c:v>Metro vs Non-Metro</c:v>
                </c:pt>
              </c:strCache>
            </c:strRef>
          </c:cat>
          <c:val>
            <c:numRef>
              <c:f>'metro versus regional'!$J$24:$J$27</c:f>
              <c:numCache>
                <c:formatCode>0.00</c:formatCode>
                <c:ptCount val="4"/>
                <c:pt idx="0" formatCode="General">
                  <c:v>75982.831369125561</c:v>
                </c:pt>
                <c:pt idx="1">
                  <c:v>88554.08407237209</c:v>
                </c:pt>
                <c:pt idx="2" formatCode="#,##0">
                  <c:v>99227</c:v>
                </c:pt>
                <c:pt idx="3" formatCode="General">
                  <c:v>68409.286643578322</c:v>
                </c:pt>
              </c:numCache>
            </c:numRef>
          </c:val>
          <c:extLst>
            <c:ext xmlns:c16="http://schemas.microsoft.com/office/drawing/2014/chart" uri="{C3380CC4-5D6E-409C-BE32-E72D297353CC}">
              <c16:uniqueId val="{00000004-B184-449A-B90C-F006931391A1}"/>
            </c:ext>
          </c:extLst>
        </c:ser>
        <c:ser>
          <c:idx val="1"/>
          <c:order val="1"/>
          <c:spPr>
            <a:solidFill>
              <a:schemeClr val="accent2">
                <a:alpha val="70000"/>
              </a:schemeClr>
            </a:solidFill>
            <a:ln>
              <a:noFill/>
            </a:ln>
            <a:effectLst/>
          </c:spPr>
          <c:invertIfNegative val="0"/>
          <c:dPt>
            <c:idx val="3"/>
            <c:invertIfNegative val="0"/>
            <c:bubble3D val="0"/>
            <c:extLst>
              <c:ext xmlns:c16="http://schemas.microsoft.com/office/drawing/2014/chart" uri="{C3380CC4-5D6E-409C-BE32-E72D297353CC}">
                <c16:uniqueId val="{00000006-B184-449A-B90C-F006931391A1}"/>
              </c:ext>
            </c:extLst>
          </c:dPt>
          <c:dLbls>
            <c:dLbl>
              <c:idx val="2"/>
              <c:tx>
                <c:rich>
                  <a:bodyPr/>
                  <a:lstStyle/>
                  <a:p>
                    <a:r>
                      <a:rPr lang="en-US"/>
                      <a:t>1/</a:t>
                    </a:r>
                    <a:fld id="{2F2683DF-AC13-4EC3-BF2D-B77A0742DB71}"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184-449A-B90C-F006931391A1}"/>
                </c:ext>
              </c:extLst>
            </c:dLbl>
            <c:dLbl>
              <c:idx val="3"/>
              <c:tx>
                <c:rich>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r>
                      <a:rPr lang="en-US"/>
                      <a:t>1/104,859</a:t>
                    </a:r>
                  </a:p>
                </c:rich>
              </c:tx>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184-449A-B90C-F006931391A1}"/>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'metro versus regional'!$I$24:$I$27</c:f>
              <c:strCache>
                <c:ptCount val="4"/>
                <c:pt idx="0">
                  <c:v>Total Neurology</c:v>
                </c:pt>
                <c:pt idx="1">
                  <c:v>Total Adult</c:v>
                </c:pt>
                <c:pt idx="2">
                  <c:v>Public </c:v>
                </c:pt>
                <c:pt idx="3">
                  <c:v>Metro vs Non-Metro</c:v>
                </c:pt>
              </c:strCache>
            </c:strRef>
          </c:cat>
          <c:val>
            <c:numRef>
              <c:f>'metro versus regional'!$K$24:$K$27</c:f>
              <c:numCache>
                <c:formatCode>General</c:formatCode>
                <c:ptCount val="4"/>
                <c:pt idx="3">
                  <c:v>105177.65063219608</c:v>
                </c:pt>
              </c:numCache>
            </c:numRef>
          </c:val>
          <c:extLst>
            <c:ext xmlns:c16="http://schemas.microsoft.com/office/drawing/2014/chart" uri="{C3380CC4-5D6E-409C-BE32-E72D297353CC}">
              <c16:uniqueId val="{00000008-B184-449A-B90C-F006931391A1}"/>
            </c:ext>
          </c:extLst>
        </c:ser>
        <c:dLbls>
          <c:dLblPos val="inEnd"/>
          <c:showLegendKey val="0"/>
          <c:showVal val="1"/>
          <c:showCatName val="0"/>
          <c:showSerName val="0"/>
          <c:showPercent val="0"/>
          <c:showBubbleSize val="0"/>
        </c:dLbls>
        <c:gapWidth val="80"/>
        <c:overlap val="25"/>
        <c:axId val="327570312"/>
        <c:axId val="327568744"/>
      </c:barChart>
      <c:catAx>
        <c:axId val="3275703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cap="none" spc="20" normalizeH="0" baseline="0">
                <a:solidFill>
                  <a:schemeClr val="tx1">
                    <a:lumMod val="65000"/>
                    <a:lumOff val="35000"/>
                  </a:schemeClr>
                </a:solidFill>
                <a:latin typeface="+mn-lt"/>
                <a:ea typeface="+mn-ea"/>
                <a:cs typeface="+mn-cs"/>
              </a:defRPr>
            </a:pPr>
            <a:endParaRPr lang="en-US"/>
          </a:p>
        </c:txPr>
        <c:crossAx val="327568744"/>
        <c:crosses val="autoZero"/>
        <c:auto val="1"/>
        <c:lblAlgn val="ctr"/>
        <c:lblOffset val="100"/>
        <c:noMultiLvlLbl val="0"/>
      </c:catAx>
      <c:valAx>
        <c:axId val="32756874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spc="20" baseline="0">
                <a:solidFill>
                  <a:schemeClr val="tx1">
                    <a:lumMod val="65000"/>
                    <a:lumOff val="35000"/>
                  </a:schemeClr>
                </a:solidFill>
                <a:latin typeface="+mn-lt"/>
                <a:ea typeface="+mn-ea"/>
                <a:cs typeface="+mn-cs"/>
              </a:defRPr>
            </a:pPr>
            <a:endParaRPr lang="en-US"/>
          </a:p>
        </c:txPr>
        <c:crossAx val="3275703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solidFill>
                <a:latin typeface="+mn-lt"/>
                <a:ea typeface="+mn-ea"/>
                <a:cs typeface="+mn-cs"/>
              </a:defRPr>
            </a:pPr>
            <a:r>
              <a:rPr lang="en-NZ"/>
              <a:t>Workforce/100,000 population</a:t>
            </a:r>
          </a:p>
        </c:rich>
      </c:tx>
      <c:layout>
        <c:manualLayout>
          <c:xMode val="edge"/>
          <c:yMode val="edge"/>
          <c:x val="0.23122264905656753"/>
          <c:y val="0"/>
        </c:manualLayout>
      </c:layout>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Supply</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Sheet1!$C$10:$F$10</c:f>
              <c:strCache>
                <c:ptCount val="4"/>
                <c:pt idx="0">
                  <c:v>NZ Neurology</c:v>
                </c:pt>
                <c:pt idx="1">
                  <c:v>Australia Neurology</c:v>
                </c:pt>
                <c:pt idx="2">
                  <c:v>Europe Neurology</c:v>
                </c:pt>
                <c:pt idx="3">
                  <c:v>NZ Cardiology</c:v>
                </c:pt>
              </c:strCache>
            </c:strRef>
          </c:cat>
          <c:val>
            <c:numRef>
              <c:f>Sheet1!$C$11:$F$11</c:f>
              <c:numCache>
                <c:formatCode>General</c:formatCode>
                <c:ptCount val="4"/>
                <c:pt idx="0">
                  <c:v>1.3</c:v>
                </c:pt>
                <c:pt idx="1">
                  <c:v>2.8</c:v>
                </c:pt>
                <c:pt idx="2">
                  <c:v>6.6</c:v>
                </c:pt>
                <c:pt idx="3">
                  <c:v>3.3</c:v>
                </c:pt>
              </c:numCache>
            </c:numRef>
          </c:val>
          <c:extLst>
            <c:ext xmlns:c16="http://schemas.microsoft.com/office/drawing/2014/chart" uri="{C3380CC4-5D6E-409C-BE32-E72D297353CC}">
              <c16:uniqueId val="{00000000-1CA3-45B9-94EA-787CFAD97521}"/>
            </c:ext>
          </c:extLst>
        </c:ser>
        <c:dLbls>
          <c:dLblPos val="outEnd"/>
          <c:showLegendKey val="0"/>
          <c:showVal val="1"/>
          <c:showCatName val="0"/>
          <c:showSerName val="0"/>
          <c:showPercent val="0"/>
          <c:showBubbleSize val="0"/>
        </c:dLbls>
        <c:gapWidth val="444"/>
        <c:overlap val="-90"/>
        <c:axId val="327566392"/>
        <c:axId val="327565608"/>
      </c:barChart>
      <c:catAx>
        <c:axId val="327566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solidFill>
                <a:latin typeface="+mn-lt"/>
                <a:ea typeface="+mn-ea"/>
                <a:cs typeface="+mn-cs"/>
              </a:defRPr>
            </a:pPr>
            <a:endParaRPr lang="en-US"/>
          </a:p>
        </c:txPr>
        <c:crossAx val="327565608"/>
        <c:crosses val="autoZero"/>
        <c:auto val="1"/>
        <c:lblAlgn val="ctr"/>
        <c:lblOffset val="100"/>
        <c:noMultiLvlLbl val="0"/>
      </c:catAx>
      <c:valAx>
        <c:axId val="327565608"/>
        <c:scaling>
          <c:orientation val="minMax"/>
        </c:scaling>
        <c:delete val="1"/>
        <c:axPos val="l"/>
        <c:numFmt formatCode="General" sourceLinked="1"/>
        <c:majorTickMark val="none"/>
        <c:minorTickMark val="none"/>
        <c:tickLblPos val="nextTo"/>
        <c:crossAx val="3275663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NZ"/>
              <a:t>Demand vs Supply Models</a:t>
            </a:r>
          </a:p>
        </c:rich>
      </c:tx>
      <c:layout>
        <c:manualLayout>
          <c:xMode val="edge"/>
          <c:yMode val="edge"/>
          <c:x val="0.177706770199029"/>
          <c:y val="2.493464472548821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modelling!$C$39</c:f>
              <c:strCache>
                <c:ptCount val="1"/>
                <c:pt idx="0">
                  <c:v>NZ Demand Model</c:v>
                </c:pt>
              </c:strCache>
            </c:strRef>
          </c:tx>
          <c:spPr>
            <a:ln w="28575" cap="rnd">
              <a:solidFill>
                <a:srgbClr val="00B050"/>
              </a:solidFill>
              <a:prstDash val="dashDot"/>
              <a:round/>
            </a:ln>
            <a:effectLst/>
          </c:spPr>
          <c:marker>
            <c:symbol val="none"/>
          </c:marker>
          <c:cat>
            <c:numRef>
              <c:f>modelling!$B$40:$B$52</c:f>
              <c:numCache>
                <c:formatCode>General</c:formatCode>
                <c:ptCount val="13"/>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numCache>
            </c:numRef>
          </c:cat>
          <c:val>
            <c:numRef>
              <c:f>modelling!$C$40:$C$52</c:f>
              <c:numCache>
                <c:formatCode>0.0</c:formatCode>
                <c:ptCount val="13"/>
                <c:pt idx="0">
                  <c:v>98</c:v>
                </c:pt>
                <c:pt idx="1">
                  <c:v>99.358473810648334</c:v>
                </c:pt>
                <c:pt idx="2">
                  <c:v>101.24352505466319</c:v>
                </c:pt>
                <c:pt idx="3">
                  <c:v>103.17421481527769</c:v>
                </c:pt>
                <c:pt idx="4">
                  <c:v>105.15198641101365</c:v>
                </c:pt>
                <c:pt idx="5">
                  <c:v>107.1783420581115</c:v>
                </c:pt>
                <c:pt idx="6">
                  <c:v>109.25484587542095</c:v>
                </c:pt>
                <c:pt idx="7">
                  <c:v>111.38312707480797</c:v>
                </c:pt>
                <c:pt idx="8">
                  <c:v>113.56488335057544</c:v>
                </c:pt>
                <c:pt idx="9">
                  <c:v>115.80188448252902</c:v>
                </c:pt>
                <c:pt idx="10">
                  <c:v>118.09597616856199</c:v>
                </c:pt>
                <c:pt idx="11">
                  <c:v>120.44908410399535</c:v>
                </c:pt>
                <c:pt idx="12">
                  <c:v>122.86321832640439</c:v>
                </c:pt>
              </c:numCache>
            </c:numRef>
          </c:val>
          <c:smooth val="0"/>
          <c:extLst>
            <c:ext xmlns:c16="http://schemas.microsoft.com/office/drawing/2014/chart" uri="{C3380CC4-5D6E-409C-BE32-E72D297353CC}">
              <c16:uniqueId val="{00000000-DB9E-4F6F-BD65-4BF16C444157}"/>
            </c:ext>
          </c:extLst>
        </c:ser>
        <c:ser>
          <c:idx val="1"/>
          <c:order val="1"/>
          <c:tx>
            <c:strRef>
              <c:f>modelling!$D$39</c:f>
              <c:strCache>
                <c:ptCount val="1"/>
                <c:pt idx="0">
                  <c:v>Aus Demand Model</c:v>
                </c:pt>
              </c:strCache>
            </c:strRef>
          </c:tx>
          <c:spPr>
            <a:ln w="28575" cap="rnd">
              <a:solidFill>
                <a:srgbClr val="FF0000"/>
              </a:solidFill>
              <a:round/>
            </a:ln>
            <a:effectLst/>
          </c:spPr>
          <c:marker>
            <c:symbol val="none"/>
          </c:marker>
          <c:cat>
            <c:numRef>
              <c:f>modelling!$B$40:$B$52</c:f>
              <c:numCache>
                <c:formatCode>General</c:formatCode>
                <c:ptCount val="13"/>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numCache>
            </c:numRef>
          </c:cat>
          <c:val>
            <c:numRef>
              <c:f>modelling!$D$40:$D$52</c:f>
              <c:numCache>
                <c:formatCode>0</c:formatCode>
                <c:ptCount val="13"/>
                <c:pt idx="0">
                  <c:v>191.31071428571428</c:v>
                </c:pt>
                <c:pt idx="1">
                  <c:v>193.05164178571431</c:v>
                </c:pt>
                <c:pt idx="2">
                  <c:v>194.80841172596433</c:v>
                </c:pt>
                <c:pt idx="3">
                  <c:v>196.58116827267062</c:v>
                </c:pt>
                <c:pt idx="4">
                  <c:v>198.37005690395193</c:v>
                </c:pt>
                <c:pt idx="5">
                  <c:v>200.17522442177793</c:v>
                </c:pt>
                <c:pt idx="6">
                  <c:v>201.99681896401611</c:v>
                </c:pt>
                <c:pt idx="7">
                  <c:v>203.8349900165887</c:v>
                </c:pt>
                <c:pt idx="8">
                  <c:v>205.6898884257397</c:v>
                </c:pt>
                <c:pt idx="9">
                  <c:v>207.56166641041395</c:v>
                </c:pt>
                <c:pt idx="10">
                  <c:v>209.45047757474873</c:v>
                </c:pt>
                <c:pt idx="11">
                  <c:v>211.35647692067894</c:v>
                </c:pt>
                <c:pt idx="12">
                  <c:v>213.27982086065714</c:v>
                </c:pt>
              </c:numCache>
            </c:numRef>
          </c:val>
          <c:smooth val="0"/>
          <c:extLst>
            <c:ext xmlns:c16="http://schemas.microsoft.com/office/drawing/2014/chart" uri="{C3380CC4-5D6E-409C-BE32-E72D297353CC}">
              <c16:uniqueId val="{00000001-DB9E-4F6F-BD65-4BF16C444157}"/>
            </c:ext>
          </c:extLst>
        </c:ser>
        <c:ser>
          <c:idx val="2"/>
          <c:order val="2"/>
          <c:tx>
            <c:strRef>
              <c:f>modelling!$E$39</c:f>
              <c:strCache>
                <c:ptCount val="1"/>
                <c:pt idx="0">
                  <c:v>Supply Model 1 (+1.3/year)</c:v>
                </c:pt>
              </c:strCache>
            </c:strRef>
          </c:tx>
          <c:spPr>
            <a:ln w="28575" cap="rnd">
              <a:solidFill>
                <a:schemeClr val="tx1"/>
              </a:solidFill>
              <a:prstDash val="dash"/>
              <a:round/>
            </a:ln>
            <a:effectLst/>
          </c:spPr>
          <c:marker>
            <c:symbol val="none"/>
          </c:marker>
          <c:cat>
            <c:numRef>
              <c:f>modelling!$B$40:$B$52</c:f>
              <c:numCache>
                <c:formatCode>General</c:formatCode>
                <c:ptCount val="13"/>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numCache>
            </c:numRef>
          </c:cat>
          <c:val>
            <c:numRef>
              <c:f>modelling!$E$40:$E$52</c:f>
              <c:numCache>
                <c:formatCode>0.0</c:formatCode>
                <c:ptCount val="13"/>
                <c:pt idx="0">
                  <c:v>68.73</c:v>
                </c:pt>
                <c:pt idx="1">
                  <c:v>69.355443000000022</c:v>
                </c:pt>
                <c:pt idx="2">
                  <c:v>69.986577531300014</c:v>
                </c:pt>
                <c:pt idx="3">
                  <c:v>70.623455386834863</c:v>
                </c:pt>
                <c:pt idx="4">
                  <c:v>71.266128830855067</c:v>
                </c:pt>
                <c:pt idx="5">
                  <c:v>71.914650603215847</c:v>
                </c:pt>
                <c:pt idx="6">
                  <c:v>72.569073923705119</c:v>
                </c:pt>
                <c:pt idx="7">
                  <c:v>73.229452496410858</c:v>
                </c:pt>
                <c:pt idx="8">
                  <c:v>73.895840514128196</c:v>
                </c:pt>
                <c:pt idx="9">
                  <c:v>74.568292662806783</c:v>
                </c:pt>
                <c:pt idx="10">
                  <c:v>75.246864126038332</c:v>
                </c:pt>
                <c:pt idx="11">
                  <c:v>75.931610589585276</c:v>
                </c:pt>
                <c:pt idx="12">
                  <c:v>76.62258824595051</c:v>
                </c:pt>
              </c:numCache>
            </c:numRef>
          </c:val>
          <c:smooth val="0"/>
          <c:extLst>
            <c:ext xmlns:c16="http://schemas.microsoft.com/office/drawing/2014/chart" uri="{C3380CC4-5D6E-409C-BE32-E72D297353CC}">
              <c16:uniqueId val="{00000002-DB9E-4F6F-BD65-4BF16C444157}"/>
            </c:ext>
          </c:extLst>
        </c:ser>
        <c:ser>
          <c:idx val="3"/>
          <c:order val="3"/>
          <c:tx>
            <c:strRef>
              <c:f>modelling!$F$39</c:f>
              <c:strCache>
                <c:ptCount val="1"/>
                <c:pt idx="0">
                  <c:v>Supply Model 2 (+4.5/year)</c:v>
                </c:pt>
              </c:strCache>
            </c:strRef>
          </c:tx>
          <c:spPr>
            <a:ln w="28575" cap="rnd">
              <a:solidFill>
                <a:srgbClr val="00B050"/>
              </a:solidFill>
              <a:prstDash val="sysDot"/>
              <a:round/>
            </a:ln>
            <a:effectLst/>
          </c:spPr>
          <c:marker>
            <c:symbol val="none"/>
          </c:marker>
          <c:cat>
            <c:numRef>
              <c:f>modelling!$B$40:$B$52</c:f>
              <c:numCache>
                <c:formatCode>General</c:formatCode>
                <c:ptCount val="13"/>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numCache>
            </c:numRef>
          </c:cat>
          <c:val>
            <c:numRef>
              <c:f>modelling!$F$40:$F$52</c:f>
              <c:numCache>
                <c:formatCode>0.0</c:formatCode>
                <c:ptCount val="13"/>
                <c:pt idx="0">
                  <c:v>68.73</c:v>
                </c:pt>
                <c:pt idx="1">
                  <c:v>73.23</c:v>
                </c:pt>
                <c:pt idx="2">
                  <c:v>77.73</c:v>
                </c:pt>
                <c:pt idx="3">
                  <c:v>82.23</c:v>
                </c:pt>
                <c:pt idx="4">
                  <c:v>86.73</c:v>
                </c:pt>
                <c:pt idx="5">
                  <c:v>91.23</c:v>
                </c:pt>
                <c:pt idx="6">
                  <c:v>95.73</c:v>
                </c:pt>
                <c:pt idx="7">
                  <c:v>100.23</c:v>
                </c:pt>
                <c:pt idx="8">
                  <c:v>104.73</c:v>
                </c:pt>
                <c:pt idx="9">
                  <c:v>109.23</c:v>
                </c:pt>
                <c:pt idx="10">
                  <c:v>113.73</c:v>
                </c:pt>
                <c:pt idx="11">
                  <c:v>118.23</c:v>
                </c:pt>
                <c:pt idx="12">
                  <c:v>122.73</c:v>
                </c:pt>
              </c:numCache>
            </c:numRef>
          </c:val>
          <c:smooth val="0"/>
          <c:extLst>
            <c:ext xmlns:c16="http://schemas.microsoft.com/office/drawing/2014/chart" uri="{C3380CC4-5D6E-409C-BE32-E72D297353CC}">
              <c16:uniqueId val="{00000003-DB9E-4F6F-BD65-4BF16C444157}"/>
            </c:ext>
          </c:extLst>
        </c:ser>
        <c:dLbls>
          <c:showLegendKey val="0"/>
          <c:showVal val="0"/>
          <c:showCatName val="0"/>
          <c:showSerName val="0"/>
          <c:showPercent val="0"/>
          <c:showBubbleSize val="0"/>
        </c:dLbls>
        <c:smooth val="0"/>
        <c:axId val="327571880"/>
        <c:axId val="327569528"/>
      </c:lineChart>
      <c:catAx>
        <c:axId val="32757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27569528"/>
        <c:crosses val="autoZero"/>
        <c:auto val="1"/>
        <c:lblAlgn val="ctr"/>
        <c:lblOffset val="100"/>
        <c:noMultiLvlLbl val="0"/>
      </c:catAx>
      <c:valAx>
        <c:axId val="327569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275718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NZ"/>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C304F378-4FDD-40BD-BCD0-AA9070C541CB}" type="datetimeFigureOut">
              <a:rPr lang="en-NZ" smtClean="0"/>
              <a:t>18/05/2026</a:t>
            </a:fld>
            <a:endParaRPr lang="en-NZ"/>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NZ"/>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NZ"/>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3B7572E4-35E8-4E8C-8485-4399D17D4BB9}" type="slidenum">
              <a:rPr lang="en-NZ" smtClean="0"/>
              <a:t>‹#›</a:t>
            </a:fld>
            <a:endParaRPr lang="en-NZ"/>
          </a:p>
        </p:txBody>
      </p:sp>
    </p:spTree>
    <p:extLst>
      <p:ext uri="{BB962C8B-B14F-4D97-AF65-F5344CB8AC3E}">
        <p14:creationId xmlns:p14="http://schemas.microsoft.com/office/powerpoint/2010/main" val="262964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roke.org.nz/understanding-stroke/reducing-stroke-risk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stroke.org.nz/advocacy/" TargetMode="External"/><Relationship Id="rId5" Type="http://schemas.openxmlformats.org/officeDocument/2006/relationships/hyperlink" Target="https://www.stroke.org.nz/understanding-stroke/reducing-stroke-risks/atrial-fibrillation/" TargetMode="External"/><Relationship Id="rId4" Type="http://schemas.openxmlformats.org/officeDocument/2006/relationships/hyperlink" Target="https://www.stroke.org.nz/understanding-stroke/reducing-stroke-risks/high-blood-pressur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900" dirty="0">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a:t>
            </a:fld>
            <a:endParaRPr lang="en-NZ">
              <a:solidFill>
                <a:prstClr val="black"/>
              </a:solidFill>
              <a:latin typeface="Calibri" panose="020F0502020204030204"/>
            </a:endParaRPr>
          </a:p>
        </p:txBody>
      </p:sp>
    </p:spTree>
    <p:extLst>
      <p:ext uri="{BB962C8B-B14F-4D97-AF65-F5344CB8AC3E}">
        <p14:creationId xmlns:p14="http://schemas.microsoft.com/office/powerpoint/2010/main" val="76680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BC522-86AD-EC05-975C-589B48E3E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13B9D-F2B3-C5D4-0373-4E53A33EC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8AE0E-B778-6E29-13E6-4525FAEC4776}"/>
              </a:ext>
            </a:extLst>
          </p:cNvPr>
          <p:cNvSpPr>
            <a:spLocks noGrp="1"/>
          </p:cNvSpPr>
          <p:nvPr>
            <p:ph type="body" idx="1"/>
          </p:nvPr>
        </p:nvSpPr>
        <p:spPr/>
        <p:txBody>
          <a:bodyPr/>
          <a:lstStyle/>
          <a:p>
            <a:r>
              <a:rPr lang="en-US"/>
              <a:t>It is stories like Justus' that remind us why campaigns like F.A.S.T are so critical, giving people the ability to </a:t>
            </a:r>
            <a:r>
              <a:rPr lang="en-US" err="1"/>
              <a:t>recognise</a:t>
            </a:r>
            <a:r>
              <a:rPr lang="en-US"/>
              <a:t> the signs of a stroke, to help get treatment as quickly as possible, and potentially to save a life. [Go through the F.A.S.T signs]. Every minute a stroke is left untreated, millions of brain cells are destroyed, and there is only a relatively small window where clot-busting drugs or clot retrieval can safely and effectively be used. The F.A.S.T campaign is partially funded by Health New Zealand, but the activity and resources you see on social media which reaches thousands of people every year, is made possible thanks to donors like you. </a:t>
            </a:r>
          </a:p>
        </p:txBody>
      </p:sp>
      <p:sp>
        <p:nvSpPr>
          <p:cNvPr id="4" name="Slide Number Placeholder 3">
            <a:extLst>
              <a:ext uri="{FF2B5EF4-FFF2-40B4-BE49-F238E27FC236}">
                <a16:creationId xmlns:a16="http://schemas.microsoft.com/office/drawing/2014/main" id="{DA0A5C4F-15EE-4259-CE21-F97F9DE68280}"/>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10</a:t>
            </a:fld>
            <a:endParaRPr lang="en-NZ">
              <a:solidFill>
                <a:prstClr val="black"/>
              </a:solidFill>
              <a:latin typeface="Calibri" panose="020F0502020204030204"/>
            </a:endParaRPr>
          </a:p>
        </p:txBody>
      </p:sp>
    </p:spTree>
    <p:extLst>
      <p:ext uri="{BB962C8B-B14F-4D97-AF65-F5344CB8AC3E}">
        <p14:creationId xmlns:p14="http://schemas.microsoft.com/office/powerpoint/2010/main" val="8945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F78E-D6DB-8133-ED5B-2389E50F3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BF05C-CAB3-F014-310A-8F0E828C8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2881A-9652-95FF-2A15-1D83B3639F26}"/>
              </a:ext>
            </a:extLst>
          </p:cNvPr>
          <p:cNvSpPr>
            <a:spLocks noGrp="1"/>
          </p:cNvSpPr>
          <p:nvPr>
            <p:ph type="body" idx="1"/>
          </p:nvPr>
        </p:nvSpPr>
        <p:spPr/>
        <p:txBody>
          <a:bodyPr/>
          <a:lstStyle/>
          <a:p>
            <a:pPr marL="362342" indent="-362342">
              <a:spcBef>
                <a:spcPts val="634"/>
              </a:spcBef>
              <a:buClr>
                <a:srgbClr val="AF2420"/>
              </a:buClr>
              <a:buFont typeface="Arial" panose="020B0604020202020204" pitchFamily="34" charset="0"/>
              <a:buChar char="•"/>
              <a:defRPr/>
            </a:pPr>
            <a:r>
              <a:rPr lang="en-NZ" dirty="0">
                <a:solidFill>
                  <a:srgbClr val="000000"/>
                </a:solidFill>
                <a:ea typeface="+mn-lt"/>
                <a:cs typeface="+mn-lt"/>
              </a:rPr>
              <a:t>Prevention education, training, and awareness of stroke</a:t>
            </a:r>
          </a:p>
          <a:p>
            <a:pPr marL="362342" indent="-362342">
              <a:spcBef>
                <a:spcPts val="634"/>
              </a:spcBef>
              <a:buClr>
                <a:srgbClr val="AF2420"/>
              </a:buClr>
              <a:buFont typeface="Arial" panose="020B0604020202020204" pitchFamily="34" charset="0"/>
              <a:buChar char="•"/>
              <a:defRPr/>
            </a:pPr>
            <a:r>
              <a:rPr lang="en-NZ" dirty="0">
                <a:solidFill>
                  <a:srgbClr val="000000"/>
                </a:solidFill>
                <a:ea typeface="+mn-lt"/>
                <a:cs typeface="+mn-lt"/>
              </a:rPr>
              <a:t>F.A.S.T. Awareness to improve outcomes</a:t>
            </a:r>
          </a:p>
          <a:p>
            <a:pPr marL="362342" indent="-362342">
              <a:spcBef>
                <a:spcPts val="634"/>
              </a:spcBef>
              <a:buClr>
                <a:srgbClr val="AF2420"/>
              </a:buClr>
              <a:buFont typeface="Arial" panose="020B0604020202020204" pitchFamily="34" charset="0"/>
              <a:buChar char="•"/>
              <a:defRPr/>
            </a:pPr>
            <a:r>
              <a:rPr lang="en-NZ" dirty="0">
                <a:solidFill>
                  <a:srgbClr val="000000"/>
                </a:solidFill>
                <a:ea typeface="+mn-lt"/>
                <a:cs typeface="+mn-lt"/>
              </a:rPr>
              <a:t>Life after stroke support, and secondary prevention</a:t>
            </a:r>
          </a:p>
          <a:p>
            <a:pPr marL="362342" indent="-362342">
              <a:spcBef>
                <a:spcPts val="634"/>
              </a:spcBef>
              <a:buClr>
                <a:srgbClr val="AF2420"/>
              </a:buClr>
              <a:buFont typeface="Arial" panose="020B0604020202020204" pitchFamily="34" charset="0"/>
              <a:buChar char="•"/>
              <a:defRPr/>
            </a:pPr>
            <a:r>
              <a:rPr lang="en-NZ" dirty="0">
                <a:solidFill>
                  <a:srgbClr val="000000"/>
                </a:solidFill>
                <a:ea typeface="+mn-lt"/>
                <a:cs typeface="+mn-lt"/>
              </a:rPr>
              <a:t>Collaboration with health services, NGOs and communities to make stroke their priority too</a:t>
            </a:r>
          </a:p>
          <a:p>
            <a:pPr marL="362342" indent="-362342">
              <a:spcBef>
                <a:spcPts val="634"/>
              </a:spcBef>
              <a:buClr>
                <a:srgbClr val="AF2420"/>
              </a:buClr>
              <a:buFont typeface="Arial" panose="020B0604020202020204" pitchFamily="34" charset="0"/>
              <a:buChar char="•"/>
              <a:defRPr/>
            </a:pPr>
            <a:r>
              <a:rPr lang="en-NZ" dirty="0">
                <a:solidFill>
                  <a:srgbClr val="000000"/>
                </a:solidFill>
                <a:ea typeface="+mn-lt"/>
                <a:cs typeface="+mn-lt"/>
              </a:rPr>
              <a:t>0800 helpline – for survivors, carers, clinicians</a:t>
            </a:r>
          </a:p>
          <a:p>
            <a:pPr marL="362342" indent="-362342">
              <a:spcBef>
                <a:spcPts val="634"/>
              </a:spcBef>
              <a:buClr>
                <a:srgbClr val="AF2420"/>
              </a:buClr>
              <a:buFont typeface="Arial" panose="020B0604020202020204" pitchFamily="34" charset="0"/>
              <a:buChar char="•"/>
              <a:defRPr/>
            </a:pPr>
            <a:r>
              <a:rPr lang="en-NZ" dirty="0">
                <a:solidFill>
                  <a:srgbClr val="000000"/>
                </a:solidFill>
                <a:ea typeface="+mn-lt"/>
                <a:cs typeface="+mn-lt"/>
              </a:rPr>
              <a:t>Advocacy – tackling systemic issues including access, funding, and excellence in care, through the voice of lived experience</a:t>
            </a:r>
          </a:p>
          <a:p>
            <a:endParaRPr lang="en-NZ" dirty="0"/>
          </a:p>
        </p:txBody>
      </p:sp>
      <p:sp>
        <p:nvSpPr>
          <p:cNvPr id="4" name="Slide Number Placeholder 3">
            <a:extLst>
              <a:ext uri="{FF2B5EF4-FFF2-40B4-BE49-F238E27FC236}">
                <a16:creationId xmlns:a16="http://schemas.microsoft.com/office/drawing/2014/main" id="{20AE4DA3-924F-E061-956E-1E102E7DB7A7}"/>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11</a:t>
            </a:fld>
            <a:endParaRPr lang="en-NZ">
              <a:solidFill>
                <a:prstClr val="black"/>
              </a:solidFill>
              <a:latin typeface="Calibri" panose="020F0502020204030204"/>
            </a:endParaRPr>
          </a:p>
        </p:txBody>
      </p:sp>
    </p:spTree>
    <p:extLst>
      <p:ext uri="{BB962C8B-B14F-4D97-AF65-F5344CB8AC3E}">
        <p14:creationId xmlns:p14="http://schemas.microsoft.com/office/powerpoint/2010/main" val="169939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9B6A-B2BB-C303-484E-A854B7CA8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D63E8-1AF9-A00B-6763-F19D09F2E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0F431-A78F-ABC9-1A79-87426EA262B4}"/>
              </a:ext>
            </a:extLst>
          </p:cNvPr>
          <p:cNvSpPr>
            <a:spLocks noGrp="1"/>
          </p:cNvSpPr>
          <p:nvPr>
            <p:ph type="body" idx="1"/>
          </p:nvPr>
        </p:nvSpPr>
        <p:spPr/>
        <p:txBody>
          <a:bodyPr/>
          <a:lstStyle/>
          <a:p>
            <a:r>
              <a:rPr lang="en-NZ" sz="1300" dirty="0">
                <a:hlinkClick r:id="rId3"/>
              </a:rPr>
              <a:t>Most strokes are preventable</a:t>
            </a:r>
            <a:r>
              <a:rPr lang="en-NZ" sz="1300" dirty="0"/>
              <a:t>. Up to 90% of strokes are linked to ten risk factors, including high blood pressure, physical inactivity, poor diet, and smoking – many of which can be controlled.</a:t>
            </a:r>
          </a:p>
          <a:p>
            <a:r>
              <a:rPr lang="en-NZ" sz="1300" dirty="0">
                <a:hlinkClick r:id="rId4"/>
              </a:rPr>
              <a:t>High blood pressure</a:t>
            </a:r>
            <a:r>
              <a:rPr lang="en-NZ" sz="1300" dirty="0"/>
              <a:t> is the number one controllable risk factor for stroke, and can be managed through regular checks, healthy living, and medication if needed.</a:t>
            </a:r>
          </a:p>
          <a:p>
            <a:r>
              <a:rPr lang="en-NZ" sz="1300" dirty="0">
                <a:hlinkClick r:id="rId5"/>
              </a:rPr>
              <a:t>Atrial fibrillation</a:t>
            </a:r>
            <a:r>
              <a:rPr lang="en-NZ" sz="1300" dirty="0"/>
              <a:t> (irregular heartbeat) increases stroke risk.</a:t>
            </a:r>
          </a:p>
          <a:p>
            <a:r>
              <a:rPr lang="en-NZ" sz="1300" dirty="0"/>
              <a:t>Some risk factors, such as high salt levels in processed food and labelling policies, should be managed at </a:t>
            </a:r>
            <a:r>
              <a:rPr lang="en-NZ" sz="1300" dirty="0">
                <a:hlinkClick r:id="rId6"/>
              </a:rPr>
              <a:t>government and policy level</a:t>
            </a:r>
            <a:r>
              <a:rPr lang="en-NZ" sz="1300" dirty="0"/>
              <a:t>.</a:t>
            </a:r>
          </a:p>
          <a:p>
            <a:endParaRPr lang="en-NZ" dirty="0"/>
          </a:p>
        </p:txBody>
      </p:sp>
      <p:sp>
        <p:nvSpPr>
          <p:cNvPr id="4" name="Slide Number Placeholder 3">
            <a:extLst>
              <a:ext uri="{FF2B5EF4-FFF2-40B4-BE49-F238E27FC236}">
                <a16:creationId xmlns:a16="http://schemas.microsoft.com/office/drawing/2014/main" id="{BC6BAB46-B026-D122-F19E-5B56B9E924DF}"/>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12</a:t>
            </a:fld>
            <a:endParaRPr lang="en-NZ">
              <a:solidFill>
                <a:prstClr val="black"/>
              </a:solidFill>
              <a:latin typeface="Calibri" panose="020F0502020204030204"/>
            </a:endParaRPr>
          </a:p>
        </p:txBody>
      </p:sp>
    </p:spTree>
    <p:extLst>
      <p:ext uri="{BB962C8B-B14F-4D97-AF65-F5344CB8AC3E}">
        <p14:creationId xmlns:p14="http://schemas.microsoft.com/office/powerpoint/2010/main" val="285379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9BD8-EFD2-0544-7A76-D2545300A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D525E-08FB-46BF-F094-EE154EA5C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8C7D5-25CB-B2E7-18A0-139A89ED0E0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FDBAA540-CC60-ACAD-5710-93D30CAA07F5}"/>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13</a:t>
            </a:fld>
            <a:endParaRPr lang="en-NZ">
              <a:solidFill>
                <a:prstClr val="black"/>
              </a:solidFill>
              <a:latin typeface="Calibri" panose="020F0502020204030204"/>
            </a:endParaRPr>
          </a:p>
        </p:txBody>
      </p:sp>
    </p:spTree>
    <p:extLst>
      <p:ext uri="{BB962C8B-B14F-4D97-AF65-F5344CB8AC3E}">
        <p14:creationId xmlns:p14="http://schemas.microsoft.com/office/powerpoint/2010/main" val="87313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64978-E118-09EC-D770-222342863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2CD6C-ECC7-5426-A6A8-C2306E031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594F1-5224-565D-7C22-DC482AC2AB88}"/>
              </a:ext>
            </a:extLst>
          </p:cNvPr>
          <p:cNvSpPr>
            <a:spLocks noGrp="1"/>
          </p:cNvSpPr>
          <p:nvPr>
            <p:ph type="body" idx="1"/>
          </p:nvPr>
        </p:nvSpPr>
        <p:spPr/>
        <p:txBody>
          <a:bodyPr/>
          <a:lstStyle/>
          <a:p>
            <a:r>
              <a:rPr lang="en-NZ" dirty="0"/>
              <a:t>The Future of Stroke Aotearoa and Health-15</a:t>
            </a:r>
          </a:p>
        </p:txBody>
      </p:sp>
      <p:sp>
        <p:nvSpPr>
          <p:cNvPr id="4" name="Slide Number Placeholder 3">
            <a:extLst>
              <a:ext uri="{FF2B5EF4-FFF2-40B4-BE49-F238E27FC236}">
                <a16:creationId xmlns:a16="http://schemas.microsoft.com/office/drawing/2014/main" id="{C1329CFF-DF8D-7078-3979-5EB274AB5ED5}"/>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14</a:t>
            </a:fld>
            <a:endParaRPr lang="en-NZ">
              <a:solidFill>
                <a:prstClr val="black"/>
              </a:solidFill>
              <a:latin typeface="Calibri" panose="020F0502020204030204"/>
            </a:endParaRPr>
          </a:p>
        </p:txBody>
      </p:sp>
    </p:spTree>
    <p:extLst>
      <p:ext uri="{BB962C8B-B14F-4D97-AF65-F5344CB8AC3E}">
        <p14:creationId xmlns:p14="http://schemas.microsoft.com/office/powerpoint/2010/main" val="73057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DF7D0-6B05-BDD0-D463-4398E9F69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2CCEC-2ECB-CCF8-8BAA-12487C71C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0E6D3-4E82-DD29-9102-564A6FE85EC7}"/>
              </a:ext>
            </a:extLst>
          </p:cNvPr>
          <p:cNvSpPr>
            <a:spLocks noGrp="1"/>
          </p:cNvSpPr>
          <p:nvPr>
            <p:ph type="body" idx="1"/>
          </p:nvPr>
        </p:nvSpPr>
        <p:spPr/>
        <p:txBody>
          <a:bodyPr/>
          <a:lstStyle/>
          <a:p>
            <a:pPr defTabSz="966246">
              <a:defRPr/>
            </a:pPr>
            <a:r>
              <a:rPr lang="en-NZ" sz="1300" dirty="0"/>
              <a:t>Maintaining healthy blood pressure is one of the most important and effective ways to stay well and reduce your stroke risk. High blood pressure (BP) is a leading cause of stroke. Healthy blood pressure not only protects your brain, it helps protect your heart, eyes, and kidneys.</a:t>
            </a:r>
            <a:br>
              <a:rPr lang="en-NZ" sz="1300" dirty="0"/>
            </a:br>
            <a:r>
              <a:rPr lang="en-NZ" sz="1300" dirty="0"/>
              <a:t>To keep you well and living life to the fullest here are some suggestions:</a:t>
            </a:r>
          </a:p>
          <a:p>
            <a:endParaRPr lang="mi-NZ" dirty="0">
              <a:ea typeface="Calibri"/>
              <a:cs typeface="Calibri"/>
            </a:endParaRPr>
          </a:p>
        </p:txBody>
      </p:sp>
      <p:sp>
        <p:nvSpPr>
          <p:cNvPr id="4" name="Slide Number Placeholder 3">
            <a:extLst>
              <a:ext uri="{FF2B5EF4-FFF2-40B4-BE49-F238E27FC236}">
                <a16:creationId xmlns:a16="http://schemas.microsoft.com/office/drawing/2014/main" id="{B5D0D68C-FAB5-FBB8-31B0-9E05E4260776}"/>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15</a:t>
            </a:fld>
            <a:endParaRPr lang="en-NZ">
              <a:solidFill>
                <a:prstClr val="black"/>
              </a:solidFill>
              <a:latin typeface="Calibri" panose="020F0502020204030204"/>
            </a:endParaRPr>
          </a:p>
        </p:txBody>
      </p:sp>
    </p:spTree>
    <p:extLst>
      <p:ext uri="{BB962C8B-B14F-4D97-AF65-F5344CB8AC3E}">
        <p14:creationId xmlns:p14="http://schemas.microsoft.com/office/powerpoint/2010/main" val="2332345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D4A6-8CFF-C693-25F2-5232E3A3A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38C17-398D-DC68-2CB5-00FAF5659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CFCF8-AF79-6A5A-AD69-C9F0D3755859}"/>
              </a:ext>
            </a:extLst>
          </p:cNvPr>
          <p:cNvSpPr>
            <a:spLocks noGrp="1"/>
          </p:cNvSpPr>
          <p:nvPr>
            <p:ph type="body" idx="1"/>
          </p:nvPr>
        </p:nvSpPr>
        <p:spPr/>
        <p:txBody>
          <a:bodyPr/>
          <a:lstStyle/>
          <a:p>
            <a:endParaRPr lang="mi-NZ" dirty="0">
              <a:ea typeface="Calibri"/>
              <a:cs typeface="Calibri"/>
            </a:endParaRPr>
          </a:p>
        </p:txBody>
      </p:sp>
      <p:sp>
        <p:nvSpPr>
          <p:cNvPr id="4" name="Slide Number Placeholder 3">
            <a:extLst>
              <a:ext uri="{FF2B5EF4-FFF2-40B4-BE49-F238E27FC236}">
                <a16:creationId xmlns:a16="http://schemas.microsoft.com/office/drawing/2014/main" id="{F0CEAD00-A754-1D00-45DB-41328A1F336D}"/>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16</a:t>
            </a:fld>
            <a:endParaRPr lang="en-NZ">
              <a:solidFill>
                <a:prstClr val="black"/>
              </a:solidFill>
              <a:latin typeface="Calibri" panose="020F0502020204030204"/>
            </a:endParaRPr>
          </a:p>
        </p:txBody>
      </p:sp>
    </p:spTree>
    <p:extLst>
      <p:ext uri="{BB962C8B-B14F-4D97-AF65-F5344CB8AC3E}">
        <p14:creationId xmlns:p14="http://schemas.microsoft.com/office/powerpoint/2010/main" val="24159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5BC0E-432E-E7CF-91B3-7CCAC8ED1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86EDC-A884-70D6-2BF7-71A6454BB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B5BD0-E6DD-6375-90C9-9CCDBBE59BC6}"/>
              </a:ext>
            </a:extLst>
          </p:cNvPr>
          <p:cNvSpPr>
            <a:spLocks noGrp="1"/>
          </p:cNvSpPr>
          <p:nvPr>
            <p:ph type="body" idx="1"/>
          </p:nvPr>
        </p:nvSpPr>
        <p:spPr/>
        <p:txBody>
          <a:bodyPr/>
          <a:lstStyle/>
          <a:p>
            <a:endParaRPr lang="mi-NZ" dirty="0">
              <a:ea typeface="Calibri"/>
              <a:cs typeface="Calibri"/>
            </a:endParaRPr>
          </a:p>
        </p:txBody>
      </p:sp>
      <p:sp>
        <p:nvSpPr>
          <p:cNvPr id="4" name="Slide Number Placeholder 3">
            <a:extLst>
              <a:ext uri="{FF2B5EF4-FFF2-40B4-BE49-F238E27FC236}">
                <a16:creationId xmlns:a16="http://schemas.microsoft.com/office/drawing/2014/main" id="{3631DE88-C751-EE10-B859-7DA259EA8301}"/>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17</a:t>
            </a:fld>
            <a:endParaRPr lang="en-NZ">
              <a:solidFill>
                <a:prstClr val="black"/>
              </a:solidFill>
              <a:latin typeface="Calibri" panose="020F0502020204030204"/>
            </a:endParaRPr>
          </a:p>
        </p:txBody>
      </p:sp>
    </p:spTree>
    <p:extLst>
      <p:ext uri="{BB962C8B-B14F-4D97-AF65-F5344CB8AC3E}">
        <p14:creationId xmlns:p14="http://schemas.microsoft.com/office/powerpoint/2010/main" val="411398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B7572E4-35E8-4E8C-8485-4399D17D4BB9}" type="slidenum">
              <a:rPr lang="en-NZ" smtClean="0"/>
              <a:t>18</a:t>
            </a:fld>
            <a:endParaRPr lang="en-NZ"/>
          </a:p>
        </p:txBody>
      </p:sp>
    </p:spTree>
    <p:extLst>
      <p:ext uri="{BB962C8B-B14F-4D97-AF65-F5344CB8AC3E}">
        <p14:creationId xmlns:p14="http://schemas.microsoft.com/office/powerpoint/2010/main" val="6596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384F7-6C30-C759-A9FF-BE18EBF06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2E194-B003-FEB8-677A-4C707BC54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6BA6D-0A1B-E5D7-C2A3-1B5BBEE0D419}"/>
              </a:ext>
            </a:extLst>
          </p:cNvPr>
          <p:cNvSpPr>
            <a:spLocks noGrp="1"/>
          </p:cNvSpPr>
          <p:nvPr>
            <p:ph type="body" idx="1"/>
          </p:nvPr>
        </p:nvSpPr>
        <p:spPr/>
        <p:txBody>
          <a:bodyPr/>
          <a:lstStyle/>
          <a:p>
            <a:endParaRPr lang="mi-NZ" dirty="0">
              <a:ea typeface="Calibri"/>
              <a:cs typeface="Calibri"/>
            </a:endParaRPr>
          </a:p>
        </p:txBody>
      </p:sp>
      <p:sp>
        <p:nvSpPr>
          <p:cNvPr id="4" name="Slide Number Placeholder 3">
            <a:extLst>
              <a:ext uri="{FF2B5EF4-FFF2-40B4-BE49-F238E27FC236}">
                <a16:creationId xmlns:a16="http://schemas.microsoft.com/office/drawing/2014/main" id="{3E434326-B1F9-43DE-0243-E32DABE51577}"/>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19</a:t>
            </a:fld>
            <a:endParaRPr lang="en-NZ">
              <a:solidFill>
                <a:prstClr val="black"/>
              </a:solidFill>
              <a:latin typeface="Calibri" panose="020F0502020204030204"/>
            </a:endParaRPr>
          </a:p>
        </p:txBody>
      </p:sp>
    </p:spTree>
    <p:extLst>
      <p:ext uri="{BB962C8B-B14F-4D97-AF65-F5344CB8AC3E}">
        <p14:creationId xmlns:p14="http://schemas.microsoft.com/office/powerpoint/2010/main" val="145237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E4D57-2F30-7B6F-AABA-C44437448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D28D1-0AFA-0302-FEC4-9CCAF7DC8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9A7DD-0904-CAC9-A151-9AFFB7819A2D}"/>
              </a:ext>
            </a:extLst>
          </p:cNvPr>
          <p:cNvSpPr>
            <a:spLocks noGrp="1"/>
          </p:cNvSpPr>
          <p:nvPr>
            <p:ph type="body" idx="1"/>
          </p:nvPr>
        </p:nvSpPr>
        <p:spPr/>
        <p:txBody>
          <a:bodyPr/>
          <a:lstStyle/>
          <a:p>
            <a:endParaRPr lang="mi-NZ" dirty="0">
              <a:ea typeface="Calibri"/>
              <a:cs typeface="Calibri"/>
            </a:endParaRPr>
          </a:p>
        </p:txBody>
      </p:sp>
      <p:sp>
        <p:nvSpPr>
          <p:cNvPr id="4" name="Slide Number Placeholder 3">
            <a:extLst>
              <a:ext uri="{FF2B5EF4-FFF2-40B4-BE49-F238E27FC236}">
                <a16:creationId xmlns:a16="http://schemas.microsoft.com/office/drawing/2014/main" id="{69929BE6-D564-B558-BC9F-2C664F7F1DAC}"/>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a:t>
            </a:fld>
            <a:endParaRPr lang="en-NZ">
              <a:solidFill>
                <a:prstClr val="black"/>
              </a:solidFill>
              <a:latin typeface="Calibri" panose="020F0502020204030204"/>
            </a:endParaRPr>
          </a:p>
        </p:txBody>
      </p:sp>
    </p:spTree>
    <p:extLst>
      <p:ext uri="{BB962C8B-B14F-4D97-AF65-F5344CB8AC3E}">
        <p14:creationId xmlns:p14="http://schemas.microsoft.com/office/powerpoint/2010/main" val="2912792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36AA-9DB7-DC85-5373-56CAFA713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36C65-C0F2-FD2E-849F-1A84D3528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8CF69-969B-C843-5536-DB9B60611915}"/>
              </a:ext>
            </a:extLst>
          </p:cNvPr>
          <p:cNvSpPr>
            <a:spLocks noGrp="1"/>
          </p:cNvSpPr>
          <p:nvPr>
            <p:ph type="body" idx="1"/>
          </p:nvPr>
        </p:nvSpPr>
        <p:spPr/>
        <p:txBody>
          <a:bodyPr/>
          <a:lstStyle/>
          <a:p>
            <a:pPr marL="301952" indent="-301952">
              <a:buFont typeface="Arial" panose="020B0604020202020204" pitchFamily="34" charset="0"/>
              <a:buChar char="•"/>
            </a:pPr>
            <a:r>
              <a:rPr lang="en-NZ" sz="1300" dirty="0"/>
              <a:t>What is the </a:t>
            </a:r>
            <a:r>
              <a:rPr lang="en-NZ" sz="1300" b="1" dirty="0"/>
              <a:t>current</a:t>
            </a:r>
            <a:r>
              <a:rPr lang="en-NZ" sz="1300" dirty="0"/>
              <a:t> Neurology workforce </a:t>
            </a:r>
            <a:r>
              <a:rPr lang="en-NZ" sz="1300" b="1" dirty="0"/>
              <a:t>supply?</a:t>
            </a:r>
            <a:r>
              <a:rPr lang="en-NZ" sz="1300" dirty="0"/>
              <a:t> </a:t>
            </a:r>
          </a:p>
          <a:p>
            <a:pPr marL="301952" indent="-301952">
              <a:buFont typeface="Arial" panose="020B0604020202020204" pitchFamily="34" charset="0"/>
              <a:buChar char="•"/>
            </a:pPr>
            <a:r>
              <a:rPr lang="en-NZ" sz="1300" dirty="0"/>
              <a:t>How does supply match </a:t>
            </a:r>
            <a:r>
              <a:rPr lang="en-NZ" sz="1300" b="1" dirty="0"/>
              <a:t>demand?</a:t>
            </a:r>
          </a:p>
          <a:p>
            <a:pPr marL="301952" indent="-301952">
              <a:buFont typeface="Arial" panose="020B0604020202020204" pitchFamily="34" charset="0"/>
              <a:buChar char="•"/>
            </a:pPr>
            <a:r>
              <a:rPr lang="en-NZ" sz="1300" dirty="0"/>
              <a:t>How do we </a:t>
            </a:r>
            <a:r>
              <a:rPr lang="en-NZ" sz="1300" b="1" dirty="0"/>
              <a:t>compare</a:t>
            </a:r>
            <a:r>
              <a:rPr lang="en-NZ" sz="1300" dirty="0"/>
              <a:t> with others?</a:t>
            </a:r>
          </a:p>
          <a:p>
            <a:pPr marL="301952" indent="-301952">
              <a:buFont typeface="Arial" panose="020B0604020202020204" pitchFamily="34" charset="0"/>
              <a:buChar char="•"/>
            </a:pPr>
            <a:r>
              <a:rPr lang="en-NZ" sz="1300" dirty="0"/>
              <a:t>What does </a:t>
            </a:r>
            <a:r>
              <a:rPr lang="en-NZ" sz="1300" b="1" dirty="0"/>
              <a:t>modelling</a:t>
            </a:r>
            <a:r>
              <a:rPr lang="en-NZ" sz="1300" dirty="0"/>
              <a:t> suggest about the </a:t>
            </a:r>
            <a:r>
              <a:rPr lang="en-NZ" sz="1300" b="1" dirty="0"/>
              <a:t>future</a:t>
            </a:r>
            <a:r>
              <a:rPr lang="en-NZ" sz="1300" dirty="0"/>
              <a:t>? </a:t>
            </a:r>
          </a:p>
          <a:p>
            <a:pPr marL="301952" indent="-301952">
              <a:buFont typeface="Arial" panose="020B0604020202020204" pitchFamily="34" charset="0"/>
              <a:buChar char="•"/>
            </a:pPr>
            <a:r>
              <a:rPr lang="en-NZ" sz="1300" b="1" dirty="0"/>
              <a:t>Implications</a:t>
            </a:r>
          </a:p>
          <a:p>
            <a:pPr marL="301952" indent="-301952">
              <a:buFont typeface="Arial" panose="020B0604020202020204" pitchFamily="34" charset="0"/>
              <a:buChar char="•"/>
            </a:pPr>
            <a:r>
              <a:rPr lang="en-NZ" sz="1300" b="1" dirty="0"/>
              <a:t>Solutions</a:t>
            </a:r>
          </a:p>
          <a:p>
            <a:endParaRPr lang="mi-NZ" dirty="0">
              <a:ea typeface="Calibri"/>
              <a:cs typeface="Calibri"/>
            </a:endParaRPr>
          </a:p>
        </p:txBody>
      </p:sp>
      <p:sp>
        <p:nvSpPr>
          <p:cNvPr id="4" name="Slide Number Placeholder 3">
            <a:extLst>
              <a:ext uri="{FF2B5EF4-FFF2-40B4-BE49-F238E27FC236}">
                <a16:creationId xmlns:a16="http://schemas.microsoft.com/office/drawing/2014/main" id="{9D9C7EB1-49E0-FC34-B5D2-B2146E60B920}"/>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20</a:t>
            </a:fld>
            <a:endParaRPr lang="en-NZ">
              <a:solidFill>
                <a:prstClr val="black"/>
              </a:solidFill>
              <a:latin typeface="Calibri" panose="020F0502020204030204"/>
            </a:endParaRPr>
          </a:p>
        </p:txBody>
      </p:sp>
    </p:spTree>
    <p:extLst>
      <p:ext uri="{BB962C8B-B14F-4D97-AF65-F5344CB8AC3E}">
        <p14:creationId xmlns:p14="http://schemas.microsoft.com/office/powerpoint/2010/main" val="10728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75C4-B67D-FCAC-BE5C-D95686245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DD79B-B835-1ED5-08DF-BFEA9ADA6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0A71AA-F72E-F06A-1155-DE8E305795C2}"/>
              </a:ext>
            </a:extLst>
          </p:cNvPr>
          <p:cNvSpPr>
            <a:spLocks noGrp="1"/>
          </p:cNvSpPr>
          <p:nvPr>
            <p:ph type="body" idx="1"/>
          </p:nvPr>
        </p:nvSpPr>
        <p:spPr/>
        <p:txBody>
          <a:bodyPr/>
          <a:lstStyle/>
          <a:p>
            <a:endParaRPr lang="mi-NZ" dirty="0">
              <a:ea typeface="Calibri"/>
              <a:cs typeface="Calibri"/>
            </a:endParaRPr>
          </a:p>
        </p:txBody>
      </p:sp>
      <p:sp>
        <p:nvSpPr>
          <p:cNvPr id="4" name="Slide Number Placeholder 3">
            <a:extLst>
              <a:ext uri="{FF2B5EF4-FFF2-40B4-BE49-F238E27FC236}">
                <a16:creationId xmlns:a16="http://schemas.microsoft.com/office/drawing/2014/main" id="{FA296D63-D409-78CE-6FEA-C464A33508B6}"/>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21</a:t>
            </a:fld>
            <a:endParaRPr lang="en-NZ">
              <a:solidFill>
                <a:prstClr val="black"/>
              </a:solidFill>
              <a:latin typeface="Calibri" panose="020F0502020204030204"/>
            </a:endParaRPr>
          </a:p>
        </p:txBody>
      </p:sp>
    </p:spTree>
    <p:extLst>
      <p:ext uri="{BB962C8B-B14F-4D97-AF65-F5344CB8AC3E}">
        <p14:creationId xmlns:p14="http://schemas.microsoft.com/office/powerpoint/2010/main" val="287764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1BE69-038E-5A2F-DBF6-33A701C51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1AEB2-571B-8EC7-D871-17230979C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392FD-96C4-5F14-D320-ED7C0042AD1A}"/>
              </a:ext>
            </a:extLst>
          </p:cNvPr>
          <p:cNvSpPr>
            <a:spLocks noGrp="1"/>
          </p:cNvSpPr>
          <p:nvPr>
            <p:ph type="body" idx="1"/>
          </p:nvPr>
        </p:nvSpPr>
        <p:spPr/>
        <p:txBody>
          <a:bodyPr/>
          <a:lstStyle/>
          <a:p>
            <a:r>
              <a:rPr lang="mi-NZ" dirty="0">
                <a:ea typeface="Calibri"/>
                <a:cs typeface="Calibri"/>
              </a:rPr>
              <a:t>Things to note:</a:t>
            </a:r>
          </a:p>
          <a:p>
            <a:r>
              <a:rPr lang="mi-NZ" dirty="0">
                <a:ea typeface="Calibri"/>
                <a:cs typeface="Calibri"/>
              </a:rPr>
              <a:t>32% of the workforce is now female in comparison to 2014</a:t>
            </a:r>
          </a:p>
          <a:p>
            <a:r>
              <a:rPr lang="mi-NZ" dirty="0">
                <a:ea typeface="Calibri"/>
                <a:cs typeface="Calibri"/>
              </a:rPr>
              <a:t>79% of the workforce is European</a:t>
            </a:r>
          </a:p>
          <a:p>
            <a:r>
              <a:rPr lang="mi-NZ" dirty="0">
                <a:ea typeface="Calibri"/>
                <a:cs typeface="Calibri"/>
              </a:rPr>
              <a:t>64% Trained in NZ, 10 in Europe and the UK</a:t>
            </a:r>
          </a:p>
          <a:p>
            <a:r>
              <a:rPr lang="mi-NZ" dirty="0">
                <a:ea typeface="Calibri"/>
                <a:cs typeface="Calibri"/>
              </a:rPr>
              <a:t>29% are based in Auckland, 19% in Wellington and 13% in Chch.  </a:t>
            </a:r>
          </a:p>
          <a:p>
            <a:r>
              <a:rPr lang="mi-NZ" dirty="0">
                <a:ea typeface="Calibri"/>
                <a:cs typeface="Calibri"/>
              </a:rPr>
              <a:t>Primary Subspecialites: 21% specialise in MS / Neuroimmunology, 19% in Stroke, 17% in epilepsy, 14% neromuscular</a:t>
            </a:r>
          </a:p>
          <a:p>
            <a:r>
              <a:rPr lang="mi-NZ" dirty="0">
                <a:ea typeface="Calibri"/>
                <a:cs typeface="Calibri"/>
              </a:rPr>
              <a:t>26% of each person’s time is spent in their subspecialty</a:t>
            </a:r>
          </a:p>
        </p:txBody>
      </p:sp>
      <p:sp>
        <p:nvSpPr>
          <p:cNvPr id="4" name="Slide Number Placeholder 3">
            <a:extLst>
              <a:ext uri="{FF2B5EF4-FFF2-40B4-BE49-F238E27FC236}">
                <a16:creationId xmlns:a16="http://schemas.microsoft.com/office/drawing/2014/main" id="{F215DB30-6AFE-DFB9-0629-50C5D32D8042}"/>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22</a:t>
            </a:fld>
            <a:endParaRPr lang="en-NZ">
              <a:solidFill>
                <a:prstClr val="black"/>
              </a:solidFill>
              <a:latin typeface="Calibri" panose="020F0502020204030204"/>
            </a:endParaRPr>
          </a:p>
        </p:txBody>
      </p:sp>
    </p:spTree>
    <p:extLst>
      <p:ext uri="{BB962C8B-B14F-4D97-AF65-F5344CB8AC3E}">
        <p14:creationId xmlns:p14="http://schemas.microsoft.com/office/powerpoint/2010/main" val="2305716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neurologist to every 77,563 people (adult and </a:t>
            </a:r>
            <a:r>
              <a:rPr lang="en-US" dirty="0" err="1"/>
              <a:t>paediatric</a:t>
            </a:r>
            <a:r>
              <a:rPr lang="en-US" dirty="0"/>
              <a:t>)</a:t>
            </a:r>
          </a:p>
          <a:p>
            <a:r>
              <a:rPr lang="en-US" dirty="0"/>
              <a:t>1 neurologist to every 88,469 adults (14% fewer)</a:t>
            </a:r>
          </a:p>
          <a:p>
            <a:r>
              <a:rPr lang="en-US" dirty="0"/>
              <a:t>1 neurologist to every 99,227 people in the public system</a:t>
            </a:r>
          </a:p>
          <a:p>
            <a:r>
              <a:rPr lang="en-US" dirty="0"/>
              <a:t>1 neurologist to every 70,000 in metro NZ in comparison to 104,859 living rurally.</a:t>
            </a:r>
            <a:endParaRPr lang="en-NZ" dirty="0"/>
          </a:p>
        </p:txBody>
      </p:sp>
      <p:sp>
        <p:nvSpPr>
          <p:cNvPr id="4" name="Slide Number Placeholder 3"/>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23</a:t>
            </a:fld>
            <a:endParaRPr lang="en-NZ">
              <a:solidFill>
                <a:prstClr val="black"/>
              </a:solidFill>
              <a:latin typeface="Calibri" panose="020F0502020204030204"/>
            </a:endParaRPr>
          </a:p>
        </p:txBody>
      </p:sp>
    </p:spTree>
    <p:extLst>
      <p:ext uri="{BB962C8B-B14F-4D97-AF65-F5344CB8AC3E}">
        <p14:creationId xmlns:p14="http://schemas.microsoft.com/office/powerpoint/2010/main" val="69463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FB0B-4BD9-60C7-4DF8-80B3349D2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9D09B-D9E3-47AC-5276-CC9F00A0B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52646-7394-50FC-A3AB-89CCB966377D}"/>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4BA235F-4696-A58A-1B38-69250CD4C137}"/>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24</a:t>
            </a:fld>
            <a:endParaRPr lang="en-NZ">
              <a:solidFill>
                <a:prstClr val="black"/>
              </a:solidFill>
              <a:latin typeface="Calibri" panose="020F0502020204030204"/>
            </a:endParaRPr>
          </a:p>
        </p:txBody>
      </p:sp>
    </p:spTree>
    <p:extLst>
      <p:ext uri="{BB962C8B-B14F-4D97-AF65-F5344CB8AC3E}">
        <p14:creationId xmlns:p14="http://schemas.microsoft.com/office/powerpoint/2010/main" val="4132604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95013-26CD-2E88-868D-48145F80D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EE96A-18BA-9053-9DFA-9F71BF0F1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7B065-5A85-0696-7749-83654ED88D5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02D63F40-8A3B-B88D-82CF-AB45F0382DE6}"/>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25</a:t>
            </a:fld>
            <a:endParaRPr lang="en-NZ">
              <a:solidFill>
                <a:prstClr val="black"/>
              </a:solidFill>
              <a:latin typeface="Calibri" panose="020F0502020204030204"/>
            </a:endParaRPr>
          </a:p>
        </p:txBody>
      </p:sp>
    </p:spTree>
    <p:extLst>
      <p:ext uri="{BB962C8B-B14F-4D97-AF65-F5344CB8AC3E}">
        <p14:creationId xmlns:p14="http://schemas.microsoft.com/office/powerpoint/2010/main" val="935302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05FD-D24B-B6B6-BF67-FFF30ED97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2B4B7-99D0-C551-63EF-D8F77F76E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9178C-BFA9-E4B3-6EBC-6FAAE799B13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A298C9CE-964B-E112-9760-496AABAC7048}"/>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26</a:t>
            </a:fld>
            <a:endParaRPr lang="en-NZ">
              <a:solidFill>
                <a:prstClr val="black"/>
              </a:solidFill>
              <a:latin typeface="Calibri" panose="020F0502020204030204"/>
            </a:endParaRPr>
          </a:p>
        </p:txBody>
      </p:sp>
    </p:spTree>
    <p:extLst>
      <p:ext uri="{BB962C8B-B14F-4D97-AF65-F5344CB8AC3E}">
        <p14:creationId xmlns:p14="http://schemas.microsoft.com/office/powerpoint/2010/main" val="1473407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96D0A-BE46-B9A6-5282-A0F29EF17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998E5-8AC6-C44B-BF4A-CB0E55D6B5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49C90-1D37-7AC1-604D-B31FE59626E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C9974A2-0928-E14A-12C7-BF37F8FEA3A8}"/>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27</a:t>
            </a:fld>
            <a:endParaRPr lang="en-NZ">
              <a:solidFill>
                <a:prstClr val="black"/>
              </a:solidFill>
              <a:latin typeface="Calibri" panose="020F0502020204030204"/>
            </a:endParaRPr>
          </a:p>
        </p:txBody>
      </p:sp>
    </p:spTree>
    <p:extLst>
      <p:ext uri="{BB962C8B-B14F-4D97-AF65-F5344CB8AC3E}">
        <p14:creationId xmlns:p14="http://schemas.microsoft.com/office/powerpoint/2010/main" val="3754233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7295-2A32-28E5-B6AC-1A7EAF51E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4912D-8DD6-C9BB-0F42-61E6E105A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D57A6-A7AD-1E04-A06A-C3E50F3055E4}"/>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9F8833D8-BCFB-DBF7-2899-757A8F0C81FE}"/>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28</a:t>
            </a:fld>
            <a:endParaRPr lang="en-NZ">
              <a:solidFill>
                <a:prstClr val="black"/>
              </a:solidFill>
              <a:latin typeface="Calibri" panose="020F0502020204030204"/>
            </a:endParaRPr>
          </a:p>
        </p:txBody>
      </p:sp>
    </p:spTree>
    <p:extLst>
      <p:ext uri="{BB962C8B-B14F-4D97-AF65-F5344CB8AC3E}">
        <p14:creationId xmlns:p14="http://schemas.microsoft.com/office/powerpoint/2010/main" val="3595139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37083-7552-0B9D-11C7-33540A517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4EC3D-A5E2-BFA2-203D-7CA9FE5DF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BF02C-7408-9AB9-2317-D64E32FD2B8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55A6250-F8AD-80E6-2966-7069CB23CEDB}"/>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29</a:t>
            </a:fld>
            <a:endParaRPr lang="en-NZ">
              <a:solidFill>
                <a:prstClr val="black"/>
              </a:solidFill>
              <a:latin typeface="Calibri" panose="020F0502020204030204"/>
            </a:endParaRPr>
          </a:p>
        </p:txBody>
      </p:sp>
    </p:spTree>
    <p:extLst>
      <p:ext uri="{BB962C8B-B14F-4D97-AF65-F5344CB8AC3E}">
        <p14:creationId xmlns:p14="http://schemas.microsoft.com/office/powerpoint/2010/main" val="123672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81F43-37CE-8E90-9C01-58381D333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E1445-3715-1B2A-1962-5E39877DC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E47AA-920A-788D-B44A-1399052D71D7}"/>
              </a:ext>
            </a:extLst>
          </p:cNvPr>
          <p:cNvSpPr>
            <a:spLocks noGrp="1"/>
          </p:cNvSpPr>
          <p:nvPr>
            <p:ph type="body" idx="1"/>
          </p:nvPr>
        </p:nvSpPr>
        <p:spPr/>
        <p:txBody>
          <a:bodyPr/>
          <a:lstStyle/>
          <a:p>
            <a:r>
              <a:rPr lang="en-US" sz="1300" dirty="0"/>
              <a:t>Our </a:t>
            </a:r>
            <a:r>
              <a:rPr lang="en-US" sz="1300" dirty="0" err="1"/>
              <a:t>tohu</a:t>
            </a:r>
            <a:r>
              <a:rPr lang="en-US" sz="1300" dirty="0"/>
              <a:t> (symbol) features a flame shaped like an ‘S’ for Stroke, incorporating koru.  It </a:t>
            </a:r>
            <a:r>
              <a:rPr lang="en-US" sz="1300" dirty="0" err="1"/>
              <a:t>symbolises</a:t>
            </a:r>
            <a:r>
              <a:rPr lang="en-US" sz="1300" dirty="0"/>
              <a:t> a journey of growth through adversity that many stroke survivors experience and the support we provide to those affected by stroke, embodying our commitment to offering hope and support. Our flame serves as a beacon, illuminating the path towards recovery and empowerment.</a:t>
            </a:r>
          </a:p>
          <a:p>
            <a:endParaRPr lang="en-US" sz="1300" dirty="0"/>
          </a:p>
          <a:p>
            <a:r>
              <a:rPr lang="mi-NZ" dirty="0"/>
              <a:t>We are still the same charity you know and love, and if anything our vision is even bigger and more ambitious now than 45 years ago. You are all very special to Stroke Aotearoa and to respect our important relationship I’m going to tell you a little of our plans for the next 5 years...</a:t>
            </a:r>
          </a:p>
          <a:p>
            <a:endParaRPr lang="en-NZ" dirty="0"/>
          </a:p>
        </p:txBody>
      </p:sp>
      <p:sp>
        <p:nvSpPr>
          <p:cNvPr id="4" name="Slide Number Placeholder 3">
            <a:extLst>
              <a:ext uri="{FF2B5EF4-FFF2-40B4-BE49-F238E27FC236}">
                <a16:creationId xmlns:a16="http://schemas.microsoft.com/office/drawing/2014/main" id="{1D80F40E-F837-A49E-3146-BF27C88E8FFD}"/>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a:t>
            </a:fld>
            <a:endParaRPr lang="en-NZ">
              <a:solidFill>
                <a:prstClr val="black"/>
              </a:solidFill>
              <a:latin typeface="Calibri" panose="020F0502020204030204"/>
            </a:endParaRPr>
          </a:p>
        </p:txBody>
      </p:sp>
    </p:spTree>
    <p:extLst>
      <p:ext uri="{BB962C8B-B14F-4D97-AF65-F5344CB8AC3E}">
        <p14:creationId xmlns:p14="http://schemas.microsoft.com/office/powerpoint/2010/main" val="4005197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DD856-857A-70F0-D693-E3338F650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492A0-480E-8EC3-FF30-08D64FDFA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CE49B-F692-1B2C-6358-21A43649EAC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23EF05CB-E577-9870-BF07-9A95CBB47954}"/>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30</a:t>
            </a:fld>
            <a:endParaRPr lang="en-NZ">
              <a:solidFill>
                <a:prstClr val="black"/>
              </a:solidFill>
              <a:latin typeface="Calibri" panose="020F0502020204030204"/>
            </a:endParaRPr>
          </a:p>
        </p:txBody>
      </p:sp>
    </p:spTree>
    <p:extLst>
      <p:ext uri="{BB962C8B-B14F-4D97-AF65-F5344CB8AC3E}">
        <p14:creationId xmlns:p14="http://schemas.microsoft.com/office/powerpoint/2010/main" val="2338989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67A8A-DEF3-13AB-B3AA-EE424A3E7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2ED36-B172-94B1-F098-148BFD816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862FE-FF15-CDE6-BC7E-95BD20888E0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62FA3D71-E79D-065E-B686-05529561096A}"/>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31</a:t>
            </a:fld>
            <a:endParaRPr lang="en-NZ">
              <a:solidFill>
                <a:prstClr val="black"/>
              </a:solidFill>
              <a:latin typeface="Calibri" panose="020F0502020204030204"/>
            </a:endParaRPr>
          </a:p>
        </p:txBody>
      </p:sp>
    </p:spTree>
    <p:extLst>
      <p:ext uri="{BB962C8B-B14F-4D97-AF65-F5344CB8AC3E}">
        <p14:creationId xmlns:p14="http://schemas.microsoft.com/office/powerpoint/2010/main" val="3228916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09D33-540D-7D63-F579-CA495C2C9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BB723-8EA4-254E-FAD9-36B31F019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BF2FE-D90F-B0E4-90B1-3FBB019BA40A}"/>
              </a:ext>
            </a:extLst>
          </p:cNvPr>
          <p:cNvSpPr>
            <a:spLocks noGrp="1"/>
          </p:cNvSpPr>
          <p:nvPr>
            <p:ph type="body" idx="1"/>
          </p:nvPr>
        </p:nvSpPr>
        <p:spPr/>
        <p:txBody>
          <a:bodyPr/>
          <a:lstStyle/>
          <a:p>
            <a:endParaRPr lang="en-NZ" dirty="0"/>
          </a:p>
          <a:p>
            <a:endParaRPr lang="en-NZ" dirty="0"/>
          </a:p>
        </p:txBody>
      </p:sp>
      <p:sp>
        <p:nvSpPr>
          <p:cNvPr id="4" name="Slide Number Placeholder 3">
            <a:extLst>
              <a:ext uri="{FF2B5EF4-FFF2-40B4-BE49-F238E27FC236}">
                <a16:creationId xmlns:a16="http://schemas.microsoft.com/office/drawing/2014/main" id="{F60A0393-CE11-3632-C074-DA3A032E225A}"/>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32</a:t>
            </a:fld>
            <a:endParaRPr lang="en-NZ">
              <a:solidFill>
                <a:prstClr val="black"/>
              </a:solidFill>
              <a:latin typeface="Calibri" panose="020F0502020204030204"/>
            </a:endParaRPr>
          </a:p>
        </p:txBody>
      </p:sp>
    </p:spTree>
    <p:extLst>
      <p:ext uri="{BB962C8B-B14F-4D97-AF65-F5344CB8AC3E}">
        <p14:creationId xmlns:p14="http://schemas.microsoft.com/office/powerpoint/2010/main" val="1061060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F7131-E7C5-7794-C01C-5AB73AF0D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933B2-1873-AAA7-09D4-E5AB4D31D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AE19A-7AA3-7746-89DA-5ECDE1751D3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1A5682C-DCB1-DD22-9CDD-F4BB997C3DCA}"/>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33</a:t>
            </a:fld>
            <a:endParaRPr lang="en-NZ">
              <a:solidFill>
                <a:prstClr val="black"/>
              </a:solidFill>
              <a:latin typeface="Calibri" panose="020F0502020204030204"/>
            </a:endParaRPr>
          </a:p>
        </p:txBody>
      </p:sp>
    </p:spTree>
    <p:extLst>
      <p:ext uri="{BB962C8B-B14F-4D97-AF65-F5344CB8AC3E}">
        <p14:creationId xmlns:p14="http://schemas.microsoft.com/office/powerpoint/2010/main" val="2175230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01BF3-F8D9-F61A-0CF0-A41158DF7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CA7C0-0B0A-8DA8-31CA-0288B6D73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91BAE-513D-19AA-6AA4-01FEB85154E0}"/>
              </a:ext>
            </a:extLst>
          </p:cNvPr>
          <p:cNvSpPr>
            <a:spLocks noGrp="1"/>
          </p:cNvSpPr>
          <p:nvPr>
            <p:ph type="body" idx="1"/>
          </p:nvPr>
        </p:nvSpPr>
        <p:spPr/>
        <p:txBody>
          <a:bodyPr/>
          <a:lstStyle/>
          <a:p>
            <a:endParaRPr lang="mi-NZ" dirty="0">
              <a:ea typeface="Calibri"/>
              <a:cs typeface="Calibri"/>
            </a:endParaRPr>
          </a:p>
        </p:txBody>
      </p:sp>
      <p:sp>
        <p:nvSpPr>
          <p:cNvPr id="4" name="Slide Number Placeholder 3">
            <a:extLst>
              <a:ext uri="{FF2B5EF4-FFF2-40B4-BE49-F238E27FC236}">
                <a16:creationId xmlns:a16="http://schemas.microsoft.com/office/drawing/2014/main" id="{2C48C79C-AACB-411C-DB79-1CF667D5497F}"/>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34</a:t>
            </a:fld>
            <a:endParaRPr lang="en-NZ">
              <a:solidFill>
                <a:prstClr val="black"/>
              </a:solidFill>
              <a:latin typeface="Calibri" panose="020F0502020204030204"/>
            </a:endParaRPr>
          </a:p>
        </p:txBody>
      </p:sp>
    </p:spTree>
    <p:extLst>
      <p:ext uri="{BB962C8B-B14F-4D97-AF65-F5344CB8AC3E}">
        <p14:creationId xmlns:p14="http://schemas.microsoft.com/office/powerpoint/2010/main" val="3363817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01DFA-A551-FC4B-BCB4-5969D3BF6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83F1A-B85B-DF8D-E68C-D87C74EE4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50E52-005D-FCD4-E660-4CCE239D610F}"/>
              </a:ext>
            </a:extLst>
          </p:cNvPr>
          <p:cNvSpPr>
            <a:spLocks noGrp="1"/>
          </p:cNvSpPr>
          <p:nvPr>
            <p:ph type="body" idx="1"/>
          </p:nvPr>
        </p:nvSpPr>
        <p:spPr/>
        <p:txBody>
          <a:bodyPr/>
          <a:lstStyle/>
          <a:p>
            <a:r>
              <a:rPr lang="en-NZ" sz="1300" dirty="0"/>
              <a:t> </a:t>
            </a:r>
          </a:p>
          <a:p>
            <a:endParaRPr lang="en-NZ" dirty="0"/>
          </a:p>
        </p:txBody>
      </p:sp>
      <p:sp>
        <p:nvSpPr>
          <p:cNvPr id="4" name="Slide Number Placeholder 3">
            <a:extLst>
              <a:ext uri="{FF2B5EF4-FFF2-40B4-BE49-F238E27FC236}">
                <a16:creationId xmlns:a16="http://schemas.microsoft.com/office/drawing/2014/main" id="{ECF1BB3B-9162-0028-A87A-F45D9BB16E80}"/>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35</a:t>
            </a:fld>
            <a:endParaRPr lang="en-NZ">
              <a:solidFill>
                <a:prstClr val="black"/>
              </a:solidFill>
              <a:latin typeface="Calibri" panose="020F0502020204030204"/>
            </a:endParaRPr>
          </a:p>
        </p:txBody>
      </p:sp>
    </p:spTree>
    <p:extLst>
      <p:ext uri="{BB962C8B-B14F-4D97-AF65-F5344CB8AC3E}">
        <p14:creationId xmlns:p14="http://schemas.microsoft.com/office/powerpoint/2010/main" val="2511499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20CC-EE92-8ADB-A50C-60FB0F093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5E49F-802B-8EE2-6B40-1CC3636C1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BC0A1-335D-6C65-BCC0-6F04A4F1709C}"/>
              </a:ext>
            </a:extLst>
          </p:cNvPr>
          <p:cNvSpPr>
            <a:spLocks noGrp="1"/>
          </p:cNvSpPr>
          <p:nvPr>
            <p:ph type="body" idx="1"/>
          </p:nvPr>
        </p:nvSpPr>
        <p:spPr/>
        <p:txBody>
          <a:bodyPr/>
          <a:lstStyle/>
          <a:p>
            <a:r>
              <a:rPr lang="en-NZ"/>
              <a:t>Jamie and Sarah going on the Camino</a:t>
            </a:r>
          </a:p>
        </p:txBody>
      </p:sp>
      <p:sp>
        <p:nvSpPr>
          <p:cNvPr id="4" name="Slide Number Placeholder 3">
            <a:extLst>
              <a:ext uri="{FF2B5EF4-FFF2-40B4-BE49-F238E27FC236}">
                <a16:creationId xmlns:a16="http://schemas.microsoft.com/office/drawing/2014/main" id="{13837B21-7C51-3AAC-CE4D-71375606DA25}"/>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36</a:t>
            </a:fld>
            <a:endParaRPr lang="en-NZ">
              <a:solidFill>
                <a:prstClr val="black"/>
              </a:solidFill>
              <a:latin typeface="Calibri" panose="020F0502020204030204"/>
            </a:endParaRPr>
          </a:p>
        </p:txBody>
      </p:sp>
    </p:spTree>
    <p:extLst>
      <p:ext uri="{BB962C8B-B14F-4D97-AF65-F5344CB8AC3E}">
        <p14:creationId xmlns:p14="http://schemas.microsoft.com/office/powerpoint/2010/main" val="3041953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3E1B4-C207-2BD6-8552-34E34A275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F4791-E3EF-916B-2659-ADDBA410A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2E44E-839F-7B34-0173-97A63A0399C3}"/>
              </a:ext>
            </a:extLst>
          </p:cNvPr>
          <p:cNvSpPr>
            <a:spLocks noGrp="1"/>
          </p:cNvSpPr>
          <p:nvPr>
            <p:ph type="body" idx="1"/>
          </p:nvPr>
        </p:nvSpPr>
        <p:spPr/>
        <p:txBody>
          <a:bodyPr/>
          <a:lstStyle/>
          <a:p>
            <a:r>
              <a:rPr lang="en-NZ" dirty="0"/>
              <a:t>Details about the Camino</a:t>
            </a:r>
          </a:p>
          <a:p>
            <a:endParaRPr lang="en-NZ" dirty="0"/>
          </a:p>
        </p:txBody>
      </p:sp>
      <p:sp>
        <p:nvSpPr>
          <p:cNvPr id="4" name="Slide Number Placeholder 3">
            <a:extLst>
              <a:ext uri="{FF2B5EF4-FFF2-40B4-BE49-F238E27FC236}">
                <a16:creationId xmlns:a16="http://schemas.microsoft.com/office/drawing/2014/main" id="{86D4250F-78E5-ABF0-632D-4E3B7F9FD414}"/>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37</a:t>
            </a:fld>
            <a:endParaRPr lang="en-NZ">
              <a:solidFill>
                <a:prstClr val="black"/>
              </a:solidFill>
              <a:latin typeface="Calibri" panose="020F0502020204030204"/>
            </a:endParaRPr>
          </a:p>
        </p:txBody>
      </p:sp>
    </p:spTree>
    <p:extLst>
      <p:ext uri="{BB962C8B-B14F-4D97-AF65-F5344CB8AC3E}">
        <p14:creationId xmlns:p14="http://schemas.microsoft.com/office/powerpoint/2010/main" val="2129100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3E3AF-283B-61E4-17FB-3C7462AE6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81FDA-7483-3AEC-73C7-DA8A167A3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02E5F-6993-60D0-E050-4A3AECA3E629}"/>
              </a:ext>
            </a:extLst>
          </p:cNvPr>
          <p:cNvSpPr>
            <a:spLocks noGrp="1"/>
          </p:cNvSpPr>
          <p:nvPr>
            <p:ph type="body" idx="1"/>
          </p:nvPr>
        </p:nvSpPr>
        <p:spPr/>
        <p:txBody>
          <a:bodyPr/>
          <a:lstStyle/>
          <a:p>
            <a:r>
              <a:rPr lang="en-US"/>
              <a:t>Jo Lambert Slides Next</a:t>
            </a:r>
            <a:endParaRPr lang="en-NZ"/>
          </a:p>
        </p:txBody>
      </p:sp>
      <p:sp>
        <p:nvSpPr>
          <p:cNvPr id="4" name="Slide Number Placeholder 3">
            <a:extLst>
              <a:ext uri="{FF2B5EF4-FFF2-40B4-BE49-F238E27FC236}">
                <a16:creationId xmlns:a16="http://schemas.microsoft.com/office/drawing/2014/main" id="{230101DE-646C-BF18-8DCF-F63E2C36CDFE}"/>
              </a:ext>
            </a:extLst>
          </p:cNvPr>
          <p:cNvSpPr>
            <a:spLocks noGrp="1"/>
          </p:cNvSpPr>
          <p:nvPr>
            <p:ph type="sldNum" sz="quarter" idx="5"/>
          </p:nvPr>
        </p:nvSpPr>
        <p:spPr/>
        <p:txBody>
          <a:bodyPr/>
          <a:lstStyle/>
          <a:p>
            <a:fld id="{3B7572E4-35E8-4E8C-8485-4399D17D4BB9}" type="slidenum">
              <a:rPr lang="en-NZ" smtClean="0"/>
              <a:t>38</a:t>
            </a:fld>
            <a:endParaRPr lang="en-NZ"/>
          </a:p>
        </p:txBody>
      </p:sp>
    </p:spTree>
    <p:extLst>
      <p:ext uri="{BB962C8B-B14F-4D97-AF65-F5344CB8AC3E}">
        <p14:creationId xmlns:p14="http://schemas.microsoft.com/office/powerpoint/2010/main" val="167535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i-NZ" dirty="0">
              <a:ea typeface="Calibri"/>
              <a:cs typeface="Calibri"/>
            </a:endParaRPr>
          </a:p>
        </p:txBody>
      </p:sp>
      <p:sp>
        <p:nvSpPr>
          <p:cNvPr id="4" name="Slide Number Placeholder 3"/>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4</a:t>
            </a:fld>
            <a:endParaRPr lang="en-NZ">
              <a:solidFill>
                <a:prstClr val="black"/>
              </a:solidFill>
              <a:latin typeface="Calibri" panose="020F0502020204030204"/>
            </a:endParaRPr>
          </a:p>
        </p:txBody>
      </p:sp>
    </p:spTree>
    <p:extLst>
      <p:ext uri="{BB962C8B-B14F-4D97-AF65-F5344CB8AC3E}">
        <p14:creationId xmlns:p14="http://schemas.microsoft.com/office/powerpoint/2010/main" val="81425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4326-0E4C-CDCC-A512-1013F3A09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43B4B-61BF-B2AD-E67D-68C8FF4E0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FB746-87B0-D654-7BF4-363CBD244674}"/>
              </a:ext>
            </a:extLst>
          </p:cNvPr>
          <p:cNvSpPr>
            <a:spLocks noGrp="1"/>
          </p:cNvSpPr>
          <p:nvPr>
            <p:ph type="body" idx="1"/>
          </p:nvPr>
        </p:nvSpPr>
        <p:spPr/>
        <p:txBody>
          <a:bodyPr/>
          <a:lstStyle/>
          <a:p>
            <a:endParaRPr lang="en-US" sz="1300" dirty="0"/>
          </a:p>
          <a:p>
            <a:endParaRPr lang="en-NZ" dirty="0"/>
          </a:p>
        </p:txBody>
      </p:sp>
      <p:sp>
        <p:nvSpPr>
          <p:cNvPr id="4" name="Slide Number Placeholder 3">
            <a:extLst>
              <a:ext uri="{FF2B5EF4-FFF2-40B4-BE49-F238E27FC236}">
                <a16:creationId xmlns:a16="http://schemas.microsoft.com/office/drawing/2014/main" id="{B7881823-9684-7607-87AA-72EBDA4D5ADD}"/>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5</a:t>
            </a:fld>
            <a:endParaRPr lang="en-NZ">
              <a:solidFill>
                <a:prstClr val="black"/>
              </a:solidFill>
              <a:latin typeface="Calibri" panose="020F0502020204030204"/>
            </a:endParaRPr>
          </a:p>
        </p:txBody>
      </p:sp>
    </p:spTree>
    <p:extLst>
      <p:ext uri="{BB962C8B-B14F-4D97-AF65-F5344CB8AC3E}">
        <p14:creationId xmlns:p14="http://schemas.microsoft.com/office/powerpoint/2010/main" val="298773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BA483-95F9-6F78-284F-77F36D791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CCCE1-1E9F-A99C-00D0-7A1091296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E88F9-D214-12FD-2B53-0F4ADBB95742}"/>
              </a:ext>
            </a:extLst>
          </p:cNvPr>
          <p:cNvSpPr>
            <a:spLocks noGrp="1"/>
          </p:cNvSpPr>
          <p:nvPr>
            <p:ph type="body" idx="1"/>
          </p:nvPr>
        </p:nvSpPr>
        <p:spPr/>
        <p:txBody>
          <a:bodyPr/>
          <a:lstStyle/>
          <a:p>
            <a:r>
              <a:rPr lang="en-NZ" sz="1300" b="1" dirty="0"/>
              <a:t>Ischaemic stroke:</a:t>
            </a:r>
            <a:r>
              <a:rPr lang="en-NZ" sz="1300" dirty="0"/>
              <a:t> the most common type of stroke, accounting for about 85% of all strokes each year. They occur when a blockage – usually a blood clot - restricts or cuts off blood flow to brain tissue. Clots can form within the blood vessels of the brain or travel there from other parts of the body, such as the heart. Common risk factors for clot formation include high cholesterol, diabetes, and an irregular heartbeat. Smoking and high blood pressure, over time, damage blood vessels, increasing the likelihood of a clot forming or blocking an artery.</a:t>
            </a:r>
          </a:p>
          <a:p>
            <a:r>
              <a:rPr lang="en-NZ" sz="1300" b="1" dirty="0"/>
              <a:t>Haemorrhagic stroke:</a:t>
            </a:r>
            <a:r>
              <a:rPr lang="en-NZ" sz="1300" dirty="0"/>
              <a:t> occurs when an artery in the brain bursts, causing blood to leak into the surrounding brain tissue or the surrounding layers. The bleeding can cause irritation to brain tissue and increased pressure within the brain or skull, and result in significant damage and loss of function. The most important risk factor for haemorrhagic stroke is high blood pressure.</a:t>
            </a:r>
          </a:p>
          <a:p>
            <a:r>
              <a:rPr lang="en-NZ" sz="1300" b="1" dirty="0"/>
              <a:t>Transient Ischaemic Attack (TIA):</a:t>
            </a:r>
            <a:r>
              <a:rPr lang="en-NZ" sz="1300" dirty="0"/>
              <a:t> A TIA is like a stroke, except that the signs last for a short amount of time and no longer than 24 hours, and show no damage on brain imaging. Although the signs do not last long, a TIA is very serious. If untreated, up to 18% of people with TIA will have a full-blown stroke within 3 months, 12% within 7 days, and 8% within 48 hours after a TIA. Because of this, a TIA is often called a warning stroke or mini-stroke and requires very urgent treatment.</a:t>
            </a:r>
          </a:p>
          <a:p>
            <a:endParaRPr lang="en-NZ" dirty="0"/>
          </a:p>
        </p:txBody>
      </p:sp>
      <p:sp>
        <p:nvSpPr>
          <p:cNvPr id="4" name="Slide Number Placeholder 3">
            <a:extLst>
              <a:ext uri="{FF2B5EF4-FFF2-40B4-BE49-F238E27FC236}">
                <a16:creationId xmlns:a16="http://schemas.microsoft.com/office/drawing/2014/main" id="{A9437B94-5E81-1B5C-9FC9-CFCF6B54524A}"/>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6</a:t>
            </a:fld>
            <a:endParaRPr lang="en-NZ">
              <a:solidFill>
                <a:prstClr val="black"/>
              </a:solidFill>
              <a:latin typeface="Calibri" panose="020F0502020204030204"/>
            </a:endParaRPr>
          </a:p>
        </p:txBody>
      </p:sp>
    </p:spTree>
    <p:extLst>
      <p:ext uri="{BB962C8B-B14F-4D97-AF65-F5344CB8AC3E}">
        <p14:creationId xmlns:p14="http://schemas.microsoft.com/office/powerpoint/2010/main" val="406708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2F37C-D918-0512-7644-F7B842F1C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14DC1-B662-6A3A-F4A5-93D077E60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B584A-7BA7-9583-AA7B-8E4AFD844EBC}"/>
              </a:ext>
            </a:extLst>
          </p:cNvPr>
          <p:cNvSpPr>
            <a:spLocks noGrp="1"/>
          </p:cNvSpPr>
          <p:nvPr>
            <p:ph type="body" idx="1"/>
          </p:nvPr>
        </p:nvSpPr>
        <p:spPr/>
        <p:txBody>
          <a:bodyPr/>
          <a:lstStyle/>
          <a:p>
            <a:r>
              <a:rPr lang="en-NZ" sz="1300" dirty="0"/>
              <a:t>Prompt treatment greatly increases the chances of surviving a stroke and enhances the likelihood of a successful recovery. The initial focus of treatment is to limit the extent of brain damage and prevent additional strokes. This almost always requires medications and, in some cases, surgical interventions to repair a ruptured blood vessel or remove a clot. Every 15-minute delay in treatment reduces the chance of being able to live independently. After initial treatment is begun, people are cared for in a specialised stroke unit by a multi-disciplinary care team to reduce the risk of complications, further strokes, and begin the recovery process.</a:t>
            </a:r>
          </a:p>
          <a:p>
            <a:r>
              <a:rPr lang="en-NZ" sz="1300" dirty="0"/>
              <a:t>Long-term care aims to support brain recovery by helping healthy brain cells compensate for the functions of those that have been damaged. This process requires the brain to adapt and relearn skills. Recovery is typically guided by personalised rehabilitation plans developed in collaboration with the patient, their whānau, and their healthcare team. These plans may include physiotherapy, speech therapy, and occupational therapy to address specific needs. Additionally, managing underlying health conditions, such as high blood pressure, heart rhythm disorders, or lifestyle factors, is crucial to reduce the risk of future strokes.</a:t>
            </a:r>
          </a:p>
          <a:p>
            <a:endParaRPr lang="en-NZ" dirty="0"/>
          </a:p>
        </p:txBody>
      </p:sp>
      <p:sp>
        <p:nvSpPr>
          <p:cNvPr id="4" name="Slide Number Placeholder 3">
            <a:extLst>
              <a:ext uri="{FF2B5EF4-FFF2-40B4-BE49-F238E27FC236}">
                <a16:creationId xmlns:a16="http://schemas.microsoft.com/office/drawing/2014/main" id="{9D62ABC3-D668-A60C-E8A6-7CF572538F04}"/>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7</a:t>
            </a:fld>
            <a:endParaRPr lang="en-NZ">
              <a:solidFill>
                <a:prstClr val="black"/>
              </a:solidFill>
              <a:latin typeface="Calibri" panose="020F0502020204030204"/>
            </a:endParaRPr>
          </a:p>
        </p:txBody>
      </p:sp>
    </p:spTree>
    <p:extLst>
      <p:ext uri="{BB962C8B-B14F-4D97-AF65-F5344CB8AC3E}">
        <p14:creationId xmlns:p14="http://schemas.microsoft.com/office/powerpoint/2010/main" val="237784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31E8-9B6C-CF01-B95B-69C9ADC87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A55CC-8E64-EF2B-2577-53E8F9FD3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6BBAE-505F-391D-1D6E-507037303765}"/>
              </a:ext>
            </a:extLst>
          </p:cNvPr>
          <p:cNvSpPr>
            <a:spLocks noGrp="1"/>
          </p:cNvSpPr>
          <p:nvPr>
            <p:ph type="body" idx="1"/>
          </p:nvPr>
        </p:nvSpPr>
        <p:spPr/>
        <p:txBody>
          <a:bodyPr/>
          <a:lstStyle/>
          <a:p>
            <a:r>
              <a:rPr lang="en-NZ" sz="1300" dirty="0"/>
              <a:t>Prompt treatment greatly increases the chances of surviving a stroke and enhances the likelihood of a successful recovery. The initial focus of treatment is to limit the extent of brain damage and prevent additional strokes. This almost always requires medications and, in some cases, surgical interventions to repair a ruptured blood vessel or remove a clot. Every 15-minute delay in treatment reduces the chance of being able to live independently. After initial treatment is begun, people are cared for in a specialised stroke unit by a multi-disciplinary care team to reduce the risk of complications, further strokes, and begin the recovery process.</a:t>
            </a:r>
          </a:p>
          <a:p>
            <a:r>
              <a:rPr lang="en-NZ" sz="1300" dirty="0"/>
              <a:t>Long-term care aims to support brain recovery by helping healthy brain cells compensate for the functions of those that have been damaged. This process requires the brain to adapt and relearn skills. Recovery is typically guided by personalised rehabilitation plans developed in collaboration with the patient, their whānau, and their healthcare team. These plans may include physiotherapy, speech therapy, and occupational therapy to address specific needs. Additionally, managing underlying health conditions, such as high blood pressure, heart rhythm disorders, or lifestyle factors, is crucial to reduce the risk of future strokes.</a:t>
            </a:r>
          </a:p>
          <a:p>
            <a:endParaRPr lang="en-NZ" dirty="0"/>
          </a:p>
        </p:txBody>
      </p:sp>
      <p:sp>
        <p:nvSpPr>
          <p:cNvPr id="4" name="Slide Number Placeholder 3">
            <a:extLst>
              <a:ext uri="{FF2B5EF4-FFF2-40B4-BE49-F238E27FC236}">
                <a16:creationId xmlns:a16="http://schemas.microsoft.com/office/drawing/2014/main" id="{D7F05344-FF2B-76AB-F91E-1262B8E14986}"/>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8</a:t>
            </a:fld>
            <a:endParaRPr lang="en-NZ">
              <a:solidFill>
                <a:prstClr val="black"/>
              </a:solidFill>
              <a:latin typeface="Calibri" panose="020F0502020204030204"/>
            </a:endParaRPr>
          </a:p>
        </p:txBody>
      </p:sp>
    </p:spTree>
    <p:extLst>
      <p:ext uri="{BB962C8B-B14F-4D97-AF65-F5344CB8AC3E}">
        <p14:creationId xmlns:p14="http://schemas.microsoft.com/office/powerpoint/2010/main" val="23651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D338E-C4C9-38F1-995B-EEFBE6E9A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92B87-DE1C-C119-8C50-B2D6B71B5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1DFB3-69D3-A0D0-5C93-C813842AB6A6}"/>
              </a:ext>
            </a:extLst>
          </p:cNvPr>
          <p:cNvSpPr>
            <a:spLocks noGrp="1"/>
          </p:cNvSpPr>
          <p:nvPr>
            <p:ph type="body" idx="1"/>
          </p:nvPr>
        </p:nvSpPr>
        <p:spPr/>
        <p:txBody>
          <a:bodyPr/>
          <a:lstStyle/>
          <a:p>
            <a:r>
              <a:rPr lang="en-US" dirty="0">
                <a:solidFill>
                  <a:srgbClr val="210B15"/>
                </a:solidFill>
              </a:rPr>
              <a:t>Strokes don't just happen to 'other people'. They happen to people we love — our mums, our mates, our cousins, our kids, and our </a:t>
            </a:r>
            <a:r>
              <a:rPr lang="en-US" dirty="0" err="1">
                <a:solidFill>
                  <a:srgbClr val="210B15"/>
                </a:solidFill>
              </a:rPr>
              <a:t>koro.</a:t>
            </a:r>
            <a:r>
              <a:rPr lang="en-US" dirty="0" err="1"/>
              <a:t>As</a:t>
            </a:r>
            <a:r>
              <a:rPr lang="en-US" dirty="0"/>
              <a:t> you’ll know, stroke doesn’t discriminate. It doesn’t care who you are, how old you are, what you do, or where you are. It can affect any of us.</a:t>
            </a:r>
          </a:p>
          <a:p>
            <a:endParaRPr lang="en-US" dirty="0"/>
          </a:p>
          <a:p>
            <a:r>
              <a:rPr lang="en-US" dirty="0"/>
              <a:t>Our national campaign (funded by donors) portrays everyday individuals whose lives have been impacted by stroke, challenging common myths like "stroke only affects older people." Justus, pictured here, was just 18 when he had his stroke. He was in his first year of university, out with friends on the evening it happened. His stroke was not diagnosed until 7 hours after it had happened partly because of his age and partly because it was assumed he was drunk. Because of the delay in receiving treatment, Justus was left with significant disability. He hadn't had a drop of alcohol that night. </a:t>
            </a:r>
          </a:p>
          <a:p>
            <a:endParaRPr lang="en-NZ" dirty="0"/>
          </a:p>
        </p:txBody>
      </p:sp>
      <p:sp>
        <p:nvSpPr>
          <p:cNvPr id="4" name="Slide Number Placeholder 3">
            <a:extLst>
              <a:ext uri="{FF2B5EF4-FFF2-40B4-BE49-F238E27FC236}">
                <a16:creationId xmlns:a16="http://schemas.microsoft.com/office/drawing/2014/main" id="{5C2D4572-3DD7-BFF3-58FE-AF202853CC08}"/>
              </a:ext>
            </a:extLst>
          </p:cNvPr>
          <p:cNvSpPr>
            <a:spLocks noGrp="1"/>
          </p:cNvSpPr>
          <p:nvPr>
            <p:ph type="sldNum" sz="quarter" idx="5"/>
          </p:nvPr>
        </p:nvSpPr>
        <p:spPr/>
        <p:txBody>
          <a:bodyPr/>
          <a:lstStyle/>
          <a:p>
            <a:pPr defTabSz="966246">
              <a:defRPr/>
            </a:pPr>
            <a:fld id="{30C0C34A-1766-4982-A425-2C364662E90F}" type="slidenum">
              <a:rPr lang="en-NZ">
                <a:solidFill>
                  <a:prstClr val="black"/>
                </a:solidFill>
                <a:latin typeface="Calibri" panose="020F0502020204030204"/>
              </a:rPr>
              <a:pPr defTabSz="966246">
                <a:defRPr/>
              </a:pPr>
              <a:t>9</a:t>
            </a:fld>
            <a:endParaRPr lang="en-NZ">
              <a:solidFill>
                <a:prstClr val="black"/>
              </a:solidFill>
              <a:latin typeface="Calibri" panose="020F0502020204030204"/>
            </a:endParaRPr>
          </a:p>
        </p:txBody>
      </p:sp>
    </p:spTree>
    <p:extLst>
      <p:ext uri="{BB962C8B-B14F-4D97-AF65-F5344CB8AC3E}">
        <p14:creationId xmlns:p14="http://schemas.microsoft.com/office/powerpoint/2010/main" val="425187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97A7-629B-8A1E-DEFC-EA5C42F579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FB9CFA6-00EE-D17A-E8FA-3C9AE6B9C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2C16ACB-7EA4-A6AA-4A06-48F9AF1839BB}"/>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5" name="Footer Placeholder 4">
            <a:extLst>
              <a:ext uri="{FF2B5EF4-FFF2-40B4-BE49-F238E27FC236}">
                <a16:creationId xmlns:a16="http://schemas.microsoft.com/office/drawing/2014/main" id="{92723DF4-15AD-A1AD-2F20-36AE1E97ED6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34AD66E-DD2D-DA99-583C-640D1D6E7867}"/>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294700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43A4-94EE-FC8C-59C6-35D6677EA2E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04B0669-82FE-DC78-05ED-9AE64EA85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738BC40-E4E4-B08A-251F-AC7F555067D6}"/>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5" name="Footer Placeholder 4">
            <a:extLst>
              <a:ext uri="{FF2B5EF4-FFF2-40B4-BE49-F238E27FC236}">
                <a16:creationId xmlns:a16="http://schemas.microsoft.com/office/drawing/2014/main" id="{0746E0DB-3F0F-18F4-D64F-4D1167CD3A0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5B0B004-10D0-BB31-DFED-70B3ACFEA247}"/>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3202457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DBD9C-F1EE-FE4C-58A6-EE01EFE5B2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F65E0DC-58ED-8637-EFF5-DB3BA0D51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F7E29BC-C493-8135-3913-928F72FD8C59}"/>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5" name="Footer Placeholder 4">
            <a:extLst>
              <a:ext uri="{FF2B5EF4-FFF2-40B4-BE49-F238E27FC236}">
                <a16:creationId xmlns:a16="http://schemas.microsoft.com/office/drawing/2014/main" id="{F3EA793A-7E31-023B-03F4-1077C413CCB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116E7DC-5A1B-35E3-316C-2DA224D8FB70}"/>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149489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7C9A-A58F-7BA3-05C0-454BA69348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C1E3335-7D84-8DC3-652A-FDEEC4375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FC41403-C0B6-ADA1-A927-51CEBAFDDBD6}"/>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5" name="Footer Placeholder 4">
            <a:extLst>
              <a:ext uri="{FF2B5EF4-FFF2-40B4-BE49-F238E27FC236}">
                <a16:creationId xmlns:a16="http://schemas.microsoft.com/office/drawing/2014/main" id="{BE490CEA-36EF-D1D9-6E30-4F5D748C7BE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2D696B4-62F7-62FE-B258-AEBA21477D5D}"/>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285282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D94F-DDB3-FF31-6C32-65A63FA14FD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DD29195-403E-A0BB-7DFC-D995D328F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952AC1F-43AC-9B4C-93BC-4D98CBC69DD7}"/>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5" name="Footer Placeholder 4">
            <a:extLst>
              <a:ext uri="{FF2B5EF4-FFF2-40B4-BE49-F238E27FC236}">
                <a16:creationId xmlns:a16="http://schemas.microsoft.com/office/drawing/2014/main" id="{5232431A-4168-CD99-F310-17F8B414957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99FCDEE-5CEE-3730-7365-315A78010D7D}"/>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217703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3366-7748-5859-CDF5-182720EFB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206162C0-A19F-A3AF-4934-92BED43819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7F623-F831-67F1-4E70-D03F47B4F6F1}"/>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5" name="Footer Placeholder 4">
            <a:extLst>
              <a:ext uri="{FF2B5EF4-FFF2-40B4-BE49-F238E27FC236}">
                <a16:creationId xmlns:a16="http://schemas.microsoft.com/office/drawing/2014/main" id="{A3E91DFF-C2F8-A205-223D-9D2559FF0E0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9905CFE-9004-8ED8-6375-5FFEB02CEBA4}"/>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3443062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4E43-F6B5-A6DB-74E9-ABDCE49B752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57166D2-27EF-BC69-66B6-5DCF2D61D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1282400-3670-B84C-D5B1-A6CCE2349B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E67CB7B8-A003-2C79-CBF3-3550348ED31D}"/>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6" name="Footer Placeholder 5">
            <a:extLst>
              <a:ext uri="{FF2B5EF4-FFF2-40B4-BE49-F238E27FC236}">
                <a16:creationId xmlns:a16="http://schemas.microsoft.com/office/drawing/2014/main" id="{AEB6416D-61D0-B4CF-03CA-B5662D040FB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602D6B9-708E-C1D8-B082-580AD5935F30}"/>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270466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D5C8-E2E1-2F54-3E94-F2F43D2833F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F95F6D9-24B0-2AD5-7322-86E5A30AE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4696A-D367-096A-CAF2-715D9D419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7B214D2-1486-889E-E663-796951AD1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B9B66-7FF6-61C0-CA7A-300FF478F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68B42798-82DA-CD1E-FFA9-01FD676DB2C4}"/>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8" name="Footer Placeholder 7">
            <a:extLst>
              <a:ext uri="{FF2B5EF4-FFF2-40B4-BE49-F238E27FC236}">
                <a16:creationId xmlns:a16="http://schemas.microsoft.com/office/drawing/2014/main" id="{EF7AC0E0-3075-21E8-8E3E-B8D98332368B}"/>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EE9E35F-3E44-BF0E-0639-DD8D90C44964}"/>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1737773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3CC8-FA19-0903-D3A7-30BA6472829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E76B446-9DC6-A63A-738B-498F66079CDB}"/>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4" name="Footer Placeholder 3">
            <a:extLst>
              <a:ext uri="{FF2B5EF4-FFF2-40B4-BE49-F238E27FC236}">
                <a16:creationId xmlns:a16="http://schemas.microsoft.com/office/drawing/2014/main" id="{C8EC3D8F-542E-9E25-712C-0E6FC72023C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85B7BEE2-5A00-5E50-1303-F94070B9B873}"/>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3131803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4D77D-B08C-3962-A795-A970850C6D1A}"/>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3" name="Footer Placeholder 2">
            <a:extLst>
              <a:ext uri="{FF2B5EF4-FFF2-40B4-BE49-F238E27FC236}">
                <a16:creationId xmlns:a16="http://schemas.microsoft.com/office/drawing/2014/main" id="{8037DB0D-5983-2B5C-A802-38B855A1B13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AF11409-256F-EB62-AF72-8830CA3944B8}"/>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62328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2576-E4DC-5745-D85F-1CC1929DC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30E213C-0A40-148E-D104-831382E1E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A36275D-FAEE-9756-C49E-6BC24973C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6E65A-5C72-473C-0F57-F0798ABA210B}"/>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6" name="Footer Placeholder 5">
            <a:extLst>
              <a:ext uri="{FF2B5EF4-FFF2-40B4-BE49-F238E27FC236}">
                <a16:creationId xmlns:a16="http://schemas.microsoft.com/office/drawing/2014/main" id="{1C832115-D89D-E1BE-79AD-7E4A224A4A5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22879BF-118E-0B36-BEF1-DD35E9169A19}"/>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88522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66D0-DF9E-5B1B-D64B-D8D4452B55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2C72BC2-3062-F02B-468C-7843B976D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7E3FEC4-4CB5-498D-5DF2-26B4088C962C}"/>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5" name="Footer Placeholder 4">
            <a:extLst>
              <a:ext uri="{FF2B5EF4-FFF2-40B4-BE49-F238E27FC236}">
                <a16:creationId xmlns:a16="http://schemas.microsoft.com/office/drawing/2014/main" id="{92624DD8-EB70-314A-8817-A29F056FDBC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5A49605-7860-6B8B-E35F-A2B5A84E2354}"/>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67838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A2B8-E64B-080C-0C72-0CF753CA39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43331EB-FDF4-64F1-4F2E-2E60DFA94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4F9344D4-932A-EDF6-46DA-FBB8566FD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4106D-D095-68DD-0286-F717EA899843}"/>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6" name="Footer Placeholder 5">
            <a:extLst>
              <a:ext uri="{FF2B5EF4-FFF2-40B4-BE49-F238E27FC236}">
                <a16:creationId xmlns:a16="http://schemas.microsoft.com/office/drawing/2014/main" id="{983C188A-1A4B-2AEA-A9BA-D60BB76FDC0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AAB5C3A-1D55-68C4-7130-F7B3C0D9FC31}"/>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3744665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0C9-0EC4-F5EC-0D8D-C2AE96A721F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6BC87A6-F189-6B68-8B66-C4A719AAF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9EE4FFF-0F71-3006-DFDF-40DF6E351C22}"/>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5" name="Footer Placeholder 4">
            <a:extLst>
              <a:ext uri="{FF2B5EF4-FFF2-40B4-BE49-F238E27FC236}">
                <a16:creationId xmlns:a16="http://schemas.microsoft.com/office/drawing/2014/main" id="{9F7FB37A-E5DA-8E82-15B7-D5421EA836A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634939B-1721-A164-05E5-05D21019FCB9}"/>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3297290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2ED2BE-60B4-82B1-CC4E-E3DC793E76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E65DE60-1F1E-BCC6-A1E9-D3CB7C7503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9AFF40F-2549-46B4-554B-D565868BE5F9}"/>
              </a:ext>
            </a:extLst>
          </p:cNvPr>
          <p:cNvSpPr>
            <a:spLocks noGrp="1"/>
          </p:cNvSpPr>
          <p:nvPr>
            <p:ph type="dt" sz="half" idx="10"/>
          </p:nvPr>
        </p:nvSpPr>
        <p:spPr/>
        <p:txBody>
          <a:bodyPr/>
          <a:lstStyle/>
          <a:p>
            <a:fld id="{4A6C8143-48F0-4F2B-BE2F-DED5DAECFECA}" type="datetimeFigureOut">
              <a:rPr lang="en-NZ" smtClean="0"/>
              <a:t>18/05/2026</a:t>
            </a:fld>
            <a:endParaRPr lang="en-NZ"/>
          </a:p>
        </p:txBody>
      </p:sp>
      <p:sp>
        <p:nvSpPr>
          <p:cNvPr id="5" name="Footer Placeholder 4">
            <a:extLst>
              <a:ext uri="{FF2B5EF4-FFF2-40B4-BE49-F238E27FC236}">
                <a16:creationId xmlns:a16="http://schemas.microsoft.com/office/drawing/2014/main" id="{BA3DAB96-D347-93CB-2822-05DDA76CCA4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BD96705-1B14-E6E8-EA57-EA9DF0BC2F00}"/>
              </a:ext>
            </a:extLst>
          </p:cNvPr>
          <p:cNvSpPr>
            <a:spLocks noGrp="1"/>
          </p:cNvSpPr>
          <p:nvPr>
            <p:ph type="sldNum" sz="quarter" idx="12"/>
          </p:nvPr>
        </p:nvSpPr>
        <p:spPr/>
        <p:txBody>
          <a:bodyPr/>
          <a:lstStyle/>
          <a:p>
            <a:fld id="{64FD815E-2DAD-48B8-9EC3-0B19E8F7E195}" type="slidenum">
              <a:rPr lang="en-NZ" smtClean="0"/>
              <a:t>‹#›</a:t>
            </a:fld>
            <a:endParaRPr lang="en-NZ"/>
          </a:p>
        </p:txBody>
      </p:sp>
    </p:spTree>
    <p:extLst>
      <p:ext uri="{BB962C8B-B14F-4D97-AF65-F5344CB8AC3E}">
        <p14:creationId xmlns:p14="http://schemas.microsoft.com/office/powerpoint/2010/main" val="460702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age: tohu faded (large tex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E05A514-3C22-1A83-D1A7-052C78CB210A}"/>
              </a:ext>
            </a:extLst>
          </p:cNvPr>
          <p:cNvCxnSpPr>
            <a:cxnSpLocks/>
          </p:cNvCxnSpPr>
          <p:nvPr userDrawn="1"/>
        </p:nvCxnSpPr>
        <p:spPr>
          <a:xfrm>
            <a:off x="445969" y="1129551"/>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Text Placeholder 2">
            <a:extLst>
              <a:ext uri="{FF2B5EF4-FFF2-40B4-BE49-F238E27FC236}">
                <a16:creationId xmlns:a16="http://schemas.microsoft.com/office/drawing/2014/main" id="{C8D0BD21-5313-2EEB-A461-2C9FF8F39226}"/>
              </a:ext>
            </a:extLst>
          </p:cNvPr>
          <p:cNvSpPr>
            <a:spLocks noGrp="1"/>
          </p:cNvSpPr>
          <p:nvPr>
            <p:ph type="body" sz="quarter" idx="10" hasCustomPrompt="1"/>
          </p:nvPr>
        </p:nvSpPr>
        <p:spPr>
          <a:xfrm>
            <a:off x="519899" y="1633156"/>
            <a:ext cx="8525540" cy="4668906"/>
          </a:xfrm>
          <a:prstGeom prst="rect">
            <a:avLst/>
          </a:prstGeom>
        </p:spPr>
        <p:txBody>
          <a:bodyPr/>
          <a:lstStyle>
            <a:lvl1pPr marL="0" indent="0">
              <a:buNone/>
              <a:defRPr sz="1800" b="0">
                <a:solidFill>
                  <a:schemeClr val="tx1"/>
                </a:solidFill>
              </a:defRPr>
            </a:lvl1pPr>
          </a:lstStyle>
          <a:p>
            <a:r>
              <a:rPr lang="mi-NZ">
                <a:latin typeface="Utile" panose="020B0503030504020204" pitchFamily="34" charset="0"/>
              </a:rPr>
              <a:t>Sed ut perspiciatis unde omnis iste natus error sit voluptatem accusantium doloremque. Laudantium, totam rem aperiam, eaque ipsa quae ab illo inventore veritatis et quasi architecto. Beatae vitae dicta sunt explicabo.</a:t>
            </a:r>
          </a:p>
          <a:p>
            <a:r>
              <a:rPr lang="mi-NZ">
                <a:latin typeface="Utile" panose="020B0503030504020204" pitchFamily="34" charset="0"/>
              </a:rPr>
              <a:t>Sed ut perspiciatis unde omnis iste natus error sit voluptatem accusantium doloremque. Laudantium, totam rem aperiam, eaque ipsa quae ab illo inventore veritatis et quasi architecto:</a:t>
            </a:r>
          </a:p>
          <a:p>
            <a:pPr marL="342900" indent="-342900">
              <a:spcBef>
                <a:spcPts val="400"/>
              </a:spcBef>
              <a:buClr>
                <a:srgbClr val="AF2420"/>
              </a:buClr>
              <a:buFont typeface="Arial" panose="020B0604020202020204" pitchFamily="34" charset="0"/>
              <a:buChar char="•"/>
            </a:pPr>
            <a:r>
              <a:rPr lang="en-NZ">
                <a:latin typeface="Utile" pitchFamily="34" charset="0"/>
              </a:rPr>
              <a:t>Sed </a:t>
            </a:r>
            <a:r>
              <a:rPr lang="en-NZ" err="1">
                <a:latin typeface="Utile" pitchFamily="34" charset="0"/>
              </a:rPr>
              <a:t>ut</a:t>
            </a:r>
            <a:r>
              <a:rPr lang="en-NZ">
                <a:latin typeface="Utile" pitchFamily="34" charset="0"/>
              </a:rPr>
              <a:t> </a:t>
            </a:r>
            <a:r>
              <a:rPr lang="en-NZ" err="1">
                <a:latin typeface="Utile" pitchFamily="34" charset="0"/>
              </a:rPr>
              <a:t>perspiciatis</a:t>
            </a:r>
            <a:r>
              <a:rPr lang="en-NZ">
                <a:latin typeface="Utile" pitchFamily="34" charset="0"/>
              </a:rPr>
              <a:t> </a:t>
            </a:r>
            <a:r>
              <a:rPr lang="en-NZ" err="1">
                <a:latin typeface="Utile" pitchFamily="34" charset="0"/>
              </a:rPr>
              <a:t>unde</a:t>
            </a:r>
            <a:r>
              <a:rPr lang="en-NZ">
                <a:latin typeface="Utile" pitchFamily="34" charset="0"/>
              </a:rPr>
              <a:t> </a:t>
            </a:r>
            <a:r>
              <a:rPr lang="en-NZ" err="1">
                <a:latin typeface="Utile" pitchFamily="34" charset="0"/>
              </a:rPr>
              <a:t>omnis</a:t>
            </a:r>
            <a:r>
              <a:rPr lang="en-NZ">
                <a:latin typeface="Utile" pitchFamily="34" charset="0"/>
              </a:rPr>
              <a:t> </a:t>
            </a:r>
            <a:r>
              <a:rPr lang="en-NZ" err="1">
                <a:latin typeface="Utile" pitchFamily="34" charset="0"/>
              </a:rPr>
              <a:t>iste</a:t>
            </a:r>
            <a:r>
              <a:rPr lang="en-NZ">
                <a:latin typeface="Utile" pitchFamily="34" charset="0"/>
              </a:rPr>
              <a:t> </a:t>
            </a:r>
            <a:r>
              <a:rPr lang="en-NZ" err="1">
                <a:latin typeface="Utile" pitchFamily="34" charset="0"/>
              </a:rPr>
              <a:t>natus</a:t>
            </a:r>
            <a:r>
              <a:rPr lang="en-NZ">
                <a:latin typeface="Utile" pitchFamily="34" charset="0"/>
              </a:rPr>
              <a:t> error sit </a:t>
            </a:r>
            <a:r>
              <a:rPr lang="en-NZ" err="1">
                <a:latin typeface="Utile" pitchFamily="34" charset="0"/>
              </a:rPr>
              <a:t>voluptatem</a:t>
            </a:r>
            <a:r>
              <a:rPr lang="en-NZ">
                <a:latin typeface="Utile" pitchFamily="34" charset="0"/>
              </a:rPr>
              <a:t> </a:t>
            </a:r>
            <a:r>
              <a:rPr lang="en-NZ" err="1">
                <a:latin typeface="Utile" pitchFamily="34" charset="0"/>
              </a:rPr>
              <a:t>accusantium</a:t>
            </a:r>
            <a:r>
              <a:rPr lang="en-NZ">
                <a:latin typeface="Utile" pitchFamily="34" charset="0"/>
              </a:rPr>
              <a:t> </a:t>
            </a:r>
            <a:r>
              <a:rPr lang="en-NZ" err="1">
                <a:latin typeface="Utile" pitchFamily="34" charset="0"/>
              </a:rPr>
              <a:t>doloremque</a:t>
            </a:r>
            <a:r>
              <a:rPr lang="en-NZ">
                <a:latin typeface="Utile" pitchFamily="34" charset="0"/>
              </a:rPr>
              <a:t>.</a:t>
            </a:r>
          </a:p>
          <a:p>
            <a:pPr marL="342900" indent="-342900">
              <a:spcBef>
                <a:spcPts val="400"/>
              </a:spcBef>
              <a:buClr>
                <a:srgbClr val="AF2420"/>
              </a:buClr>
              <a:buFont typeface="Arial" panose="020B0604020202020204" pitchFamily="34" charset="0"/>
              <a:buChar char="•"/>
            </a:pPr>
            <a:r>
              <a:rPr lang="en-NZ" err="1">
                <a:latin typeface="Utile" pitchFamily="34" charset="0"/>
              </a:rPr>
              <a:t>Laudantium</a:t>
            </a:r>
            <a:r>
              <a:rPr lang="en-NZ">
                <a:latin typeface="Utile" pitchFamily="34" charset="0"/>
              </a:rPr>
              <a:t>, </a:t>
            </a:r>
            <a:r>
              <a:rPr lang="en-NZ" err="1">
                <a:latin typeface="Utile" pitchFamily="34" charset="0"/>
              </a:rPr>
              <a:t>totam</a:t>
            </a:r>
            <a:r>
              <a:rPr lang="en-NZ">
                <a:latin typeface="Utile" pitchFamily="34" charset="0"/>
              </a:rPr>
              <a:t> rem </a:t>
            </a:r>
            <a:r>
              <a:rPr lang="en-NZ" err="1">
                <a:latin typeface="Utile" pitchFamily="34" charset="0"/>
              </a:rPr>
              <a:t>aperiam</a:t>
            </a:r>
            <a:r>
              <a:rPr lang="en-NZ">
                <a:latin typeface="Utile" pitchFamily="34" charset="0"/>
              </a:rPr>
              <a:t>, </a:t>
            </a:r>
            <a:r>
              <a:rPr lang="en-NZ" err="1">
                <a:latin typeface="Utile" pitchFamily="34" charset="0"/>
              </a:rPr>
              <a:t>eaque</a:t>
            </a:r>
            <a:r>
              <a:rPr lang="en-NZ">
                <a:latin typeface="Utile" pitchFamily="34" charset="0"/>
              </a:rPr>
              <a:t> </a:t>
            </a:r>
            <a:r>
              <a:rPr lang="en-NZ" err="1">
                <a:latin typeface="Utile" pitchFamily="34" charset="0"/>
              </a:rPr>
              <a:t>ipsa</a:t>
            </a:r>
            <a:r>
              <a:rPr lang="en-NZ">
                <a:latin typeface="Utile" pitchFamily="34" charset="0"/>
              </a:rPr>
              <a:t> </a:t>
            </a:r>
            <a:r>
              <a:rPr lang="en-NZ" err="1">
                <a:latin typeface="Utile" pitchFamily="34" charset="0"/>
              </a:rPr>
              <a:t>quae</a:t>
            </a:r>
            <a:r>
              <a:rPr lang="en-NZ">
                <a:latin typeface="Utile" pitchFamily="34" charset="0"/>
              </a:rPr>
              <a:t> ab </a:t>
            </a:r>
            <a:r>
              <a:rPr lang="en-NZ" err="1">
                <a:latin typeface="Utile" pitchFamily="34" charset="0"/>
              </a:rPr>
              <a:t>illo</a:t>
            </a:r>
            <a:r>
              <a:rPr lang="en-NZ">
                <a:latin typeface="Utile" pitchFamily="34" charset="0"/>
              </a:rPr>
              <a:t> </a:t>
            </a:r>
            <a:r>
              <a:rPr lang="en-NZ" err="1">
                <a:latin typeface="Utile" pitchFamily="34" charset="0"/>
              </a:rPr>
              <a:t>inventore</a:t>
            </a:r>
            <a:r>
              <a:rPr lang="en-NZ">
                <a:latin typeface="Utile" pitchFamily="34" charset="0"/>
              </a:rPr>
              <a:t> </a:t>
            </a:r>
            <a:r>
              <a:rPr lang="en-NZ" err="1">
                <a:latin typeface="Utile" pitchFamily="34" charset="0"/>
              </a:rPr>
              <a:t>veritatis</a:t>
            </a:r>
            <a:r>
              <a:rPr lang="en-NZ">
                <a:latin typeface="Utile" pitchFamily="34" charset="0"/>
              </a:rPr>
              <a:t> et quasi </a:t>
            </a:r>
            <a:r>
              <a:rPr lang="en-NZ" err="1">
                <a:latin typeface="Utile" pitchFamily="34" charset="0"/>
              </a:rPr>
              <a:t>architecto</a:t>
            </a:r>
            <a:r>
              <a:rPr lang="en-NZ">
                <a:latin typeface="Utile" pitchFamily="34" charset="0"/>
              </a:rPr>
              <a:t>.</a:t>
            </a:r>
          </a:p>
          <a:p>
            <a:pPr marL="342900" indent="-342900">
              <a:spcBef>
                <a:spcPts val="400"/>
              </a:spcBef>
              <a:buClr>
                <a:srgbClr val="AF2420"/>
              </a:buClr>
              <a:buFont typeface="Arial" panose="020B0604020202020204" pitchFamily="34" charset="0"/>
              <a:buChar char="•"/>
            </a:pPr>
            <a:r>
              <a:rPr lang="en-NZ">
                <a:latin typeface="Utile" pitchFamily="34" charset="0"/>
              </a:rPr>
              <a:t>Beatae vitae dicta sunt </a:t>
            </a:r>
            <a:r>
              <a:rPr lang="en-NZ" err="1">
                <a:latin typeface="Utile" pitchFamily="34" charset="0"/>
              </a:rPr>
              <a:t>explicabo</a:t>
            </a:r>
            <a:r>
              <a:rPr lang="en-NZ">
                <a:latin typeface="Utile" pitchFamily="34" charset="0"/>
              </a:rPr>
              <a:t>. Nemo </a:t>
            </a:r>
            <a:r>
              <a:rPr lang="en-NZ" err="1">
                <a:latin typeface="Utile" pitchFamily="34" charset="0"/>
              </a:rPr>
              <a:t>enim</a:t>
            </a:r>
            <a:r>
              <a:rPr lang="en-NZ">
                <a:latin typeface="Utile" pitchFamily="34" charset="0"/>
              </a:rPr>
              <a:t> </a:t>
            </a:r>
            <a:r>
              <a:rPr lang="en-NZ" err="1">
                <a:latin typeface="Utile" pitchFamily="34" charset="0"/>
              </a:rPr>
              <a:t>ipsam</a:t>
            </a:r>
            <a:r>
              <a:rPr lang="en-NZ">
                <a:latin typeface="Utile" pitchFamily="34" charset="0"/>
              </a:rPr>
              <a:t> </a:t>
            </a:r>
            <a:r>
              <a:rPr lang="en-NZ" err="1">
                <a:latin typeface="Utile" pitchFamily="34" charset="0"/>
              </a:rPr>
              <a:t>voluptatem</a:t>
            </a:r>
            <a:r>
              <a:rPr lang="en-NZ">
                <a:latin typeface="Utile" pitchFamily="34" charset="0"/>
              </a:rPr>
              <a:t> </a:t>
            </a:r>
            <a:r>
              <a:rPr lang="en-NZ" err="1">
                <a:latin typeface="Utile" pitchFamily="34" charset="0"/>
              </a:rPr>
              <a:t>quia</a:t>
            </a:r>
            <a:r>
              <a:rPr lang="en-NZ">
                <a:latin typeface="Utile" pitchFamily="34" charset="0"/>
              </a:rPr>
              <a:t> </a:t>
            </a:r>
            <a:r>
              <a:rPr lang="en-NZ" err="1">
                <a:latin typeface="Utile" pitchFamily="34" charset="0"/>
              </a:rPr>
              <a:t>voluptas</a:t>
            </a:r>
            <a:r>
              <a:rPr lang="en-NZ">
                <a:latin typeface="Utile" pitchFamily="34" charset="0"/>
              </a:rPr>
              <a:t> sit </a:t>
            </a:r>
            <a:r>
              <a:rPr lang="en-NZ" err="1">
                <a:latin typeface="Utile" pitchFamily="34" charset="0"/>
              </a:rPr>
              <a:t>aspernatur</a:t>
            </a:r>
            <a:r>
              <a:rPr lang="en-NZ">
                <a:latin typeface="Utile" pitchFamily="34" charset="0"/>
              </a:rPr>
              <a:t> </a:t>
            </a:r>
            <a:r>
              <a:rPr lang="en-NZ" err="1">
                <a:latin typeface="Utile" pitchFamily="34" charset="0"/>
              </a:rPr>
              <a:t>aut</a:t>
            </a:r>
            <a:r>
              <a:rPr lang="en-NZ">
                <a:latin typeface="Utile" pitchFamily="34" charset="0"/>
              </a:rPr>
              <a:t> </a:t>
            </a:r>
            <a:r>
              <a:rPr lang="en-NZ" err="1">
                <a:latin typeface="Utile" pitchFamily="34" charset="0"/>
              </a:rPr>
              <a:t>odit</a:t>
            </a:r>
            <a:r>
              <a:rPr lang="en-NZ">
                <a:latin typeface="Utile" pitchFamily="34" charset="0"/>
              </a:rPr>
              <a:t> </a:t>
            </a:r>
            <a:r>
              <a:rPr lang="en-NZ" err="1">
                <a:latin typeface="Utile" pitchFamily="34" charset="0"/>
              </a:rPr>
              <a:t>aut</a:t>
            </a:r>
            <a:r>
              <a:rPr lang="en-NZ">
                <a:latin typeface="Utile" pitchFamily="34" charset="0"/>
              </a:rPr>
              <a:t> fugit.</a:t>
            </a:r>
          </a:p>
          <a:p>
            <a:pPr marL="342900" indent="-342900">
              <a:spcBef>
                <a:spcPts val="400"/>
              </a:spcBef>
              <a:buClr>
                <a:srgbClr val="AF2420"/>
              </a:buClr>
              <a:buFont typeface="Arial" panose="020B0604020202020204" pitchFamily="34" charset="0"/>
              <a:buChar char="•"/>
            </a:pPr>
            <a:endParaRPr lang="en-NZ">
              <a:latin typeface="Utile" pitchFamily="34" charset="0"/>
            </a:endParaRPr>
          </a:p>
          <a:p>
            <a:pPr marL="0" marR="0" lvl="0" indent="0" algn="l" defTabSz="914400" rtl="0" eaLnBrk="1" fontAlgn="auto" latinLnBrk="0" hangingPunct="1">
              <a:lnSpc>
                <a:spcPct val="100000"/>
              </a:lnSpc>
              <a:spcBef>
                <a:spcPts val="400"/>
              </a:spcBef>
              <a:spcAft>
                <a:spcPts val="0"/>
              </a:spcAft>
              <a:buClr>
                <a:srgbClr val="AF2420"/>
              </a:buClr>
              <a:buSzTx/>
              <a:buFont typeface="Arial" panose="020B0604020202020204" pitchFamily="34" charset="0"/>
              <a:buNone/>
              <a:tabLst/>
              <a:defRPr/>
            </a:pPr>
            <a:r>
              <a:rPr lang="mi-NZ">
                <a:latin typeface="Utile" panose="020B0503030504020204" pitchFamily="34" charset="0"/>
              </a:rPr>
              <a:t>Sed ut perspiciatis unde omnis iste natus error sit voluptatem accusantium doloremque. Laudantium, totam rem aperiam, eaque ipsa quae ab illo inventore veritatis et quasi architecto. Beatae vitae dicta sunt explicabo.</a:t>
            </a:r>
          </a:p>
          <a:p>
            <a:pPr lvl="0"/>
            <a:endParaRPr lang="en-NZ"/>
          </a:p>
        </p:txBody>
      </p:sp>
      <p:sp>
        <p:nvSpPr>
          <p:cNvPr id="4" name="Title 1">
            <a:extLst>
              <a:ext uri="{FF2B5EF4-FFF2-40B4-BE49-F238E27FC236}">
                <a16:creationId xmlns:a16="http://schemas.microsoft.com/office/drawing/2014/main" id="{643313A6-BF0E-3D2A-F5F0-D9E4E4224F4D}"/>
              </a:ext>
            </a:extLst>
          </p:cNvPr>
          <p:cNvSpPr>
            <a:spLocks noGrp="1"/>
          </p:cNvSpPr>
          <p:nvPr>
            <p:ph type="title" hasCustomPrompt="1"/>
          </p:nvPr>
        </p:nvSpPr>
        <p:spPr>
          <a:xfrm>
            <a:off x="447104" y="617186"/>
            <a:ext cx="8599470" cy="540940"/>
          </a:xfrm>
          <a:prstGeom prst="rect">
            <a:avLst/>
          </a:prstGeom>
        </p:spPr>
        <p:txBody>
          <a:bodyPr/>
          <a:lstStyle>
            <a:lvl1pPr>
              <a:defRPr sz="3200" b="1">
                <a:solidFill>
                  <a:srgbClr val="403848"/>
                </a:solidFill>
                <a:latin typeface="Utile Semibold" panose="020B0703030504020204" pitchFamily="34" charset="0"/>
              </a:defRPr>
            </a:lvl1pPr>
          </a:lstStyle>
          <a:p>
            <a:r>
              <a:rPr lang="mi-NZ"/>
              <a:t>Main heading</a:t>
            </a:r>
            <a:endParaRPr lang="en-NZ"/>
          </a:p>
        </p:txBody>
      </p:sp>
    </p:spTree>
    <p:extLst>
      <p:ext uri="{BB962C8B-B14F-4D97-AF65-F5344CB8AC3E}">
        <p14:creationId xmlns:p14="http://schemas.microsoft.com/office/powerpoint/2010/main" val="237721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13FC-410A-D198-CF99-87D1CE697A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37A77AE7-5E3A-BAA2-5CE6-9FF4877CF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4580B-A704-BB07-4E55-6F5ECB33217E}"/>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5" name="Footer Placeholder 4">
            <a:extLst>
              <a:ext uri="{FF2B5EF4-FFF2-40B4-BE49-F238E27FC236}">
                <a16:creationId xmlns:a16="http://schemas.microsoft.com/office/drawing/2014/main" id="{8B4CB5CD-74FA-8FD9-86D5-F6DF8152FF8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DB236CA-9292-48AE-518A-296DAD215B85}"/>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418471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5077-AEDB-320B-62CE-90985764604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421D2B6-55F6-FCE0-6DEF-B068EFDB5B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8F1C6EA-4897-DBD9-FB50-480AEF769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1FC5DD0-5149-3AAA-6966-6BD2D48BB4C8}"/>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6" name="Footer Placeholder 5">
            <a:extLst>
              <a:ext uri="{FF2B5EF4-FFF2-40B4-BE49-F238E27FC236}">
                <a16:creationId xmlns:a16="http://schemas.microsoft.com/office/drawing/2014/main" id="{A3E3BC78-8D47-A5E8-A440-F6651BACFB0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D7917ED-6CCA-7313-CD6D-FED415AB2656}"/>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21395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AF87-C622-4989-3480-EBE1BC7E993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164B503-DE7D-F0BE-CA9F-7F38A4813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530CA-3175-1BE4-84BF-DEC8695A3F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D6BC226-D599-2B37-AEB4-326B0826C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8CBF6-BFDD-0649-95D5-364BA97C5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82D4A65-76A2-0021-89F5-F0C45B06E011}"/>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8" name="Footer Placeholder 7">
            <a:extLst>
              <a:ext uri="{FF2B5EF4-FFF2-40B4-BE49-F238E27FC236}">
                <a16:creationId xmlns:a16="http://schemas.microsoft.com/office/drawing/2014/main" id="{B76FF83F-FE36-3A59-A467-5BB44C81B5F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DDEAA44-044F-31D6-A4E6-BC0FF113BA01}"/>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231067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498C-016F-59FD-1CB9-73134825939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1C0F086-34D8-6B29-CCFE-3C67B18C7643}"/>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4" name="Footer Placeholder 3">
            <a:extLst>
              <a:ext uri="{FF2B5EF4-FFF2-40B4-BE49-F238E27FC236}">
                <a16:creationId xmlns:a16="http://schemas.microsoft.com/office/drawing/2014/main" id="{B59895D1-1F85-FC4D-5A6A-2877CCE2F12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D647D7D-5E6A-C1AF-D692-5428DD43017A}"/>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296619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ED5F6-CEC5-519A-3D42-D3DE5DD3BBA4}"/>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3" name="Footer Placeholder 2">
            <a:extLst>
              <a:ext uri="{FF2B5EF4-FFF2-40B4-BE49-F238E27FC236}">
                <a16:creationId xmlns:a16="http://schemas.microsoft.com/office/drawing/2014/main" id="{D37DC4D3-30E5-B199-81E4-A213A5B190F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759E05B-1471-2434-3C56-D9F24A191F2C}"/>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318900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1892-3F5D-67D0-CF8F-C6FAFBEBF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D468051-6FCF-DF3E-E73C-F6D65D9F9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79A5859-E14C-8ADD-D8DD-62CBCC87A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2105A-82A5-B82B-C9F3-45588DE0A7C3}"/>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6" name="Footer Placeholder 5">
            <a:extLst>
              <a:ext uri="{FF2B5EF4-FFF2-40B4-BE49-F238E27FC236}">
                <a16:creationId xmlns:a16="http://schemas.microsoft.com/office/drawing/2014/main" id="{A156456E-16CE-1AC4-D3E9-CD95C48D135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3A7BCB3-A736-3F0D-52DF-D95AAA2CA440}"/>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360573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B177-91C9-ACB2-4219-63AA01498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5FE8A34D-7675-939C-0F8F-C4EDD2CC3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57C1D36-431C-7B07-54DB-CCE491553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6407C-C42D-DDD0-BD4D-9BC8938EE86C}"/>
              </a:ext>
            </a:extLst>
          </p:cNvPr>
          <p:cNvSpPr>
            <a:spLocks noGrp="1"/>
          </p:cNvSpPr>
          <p:nvPr>
            <p:ph type="dt" sz="half" idx="10"/>
          </p:nvPr>
        </p:nvSpPr>
        <p:spPr/>
        <p:txBody>
          <a:bodyPr/>
          <a:lstStyle/>
          <a:p>
            <a:fld id="{221979A4-DB61-47AA-8405-EBDF40018389}" type="datetimeFigureOut">
              <a:rPr lang="en-NZ" smtClean="0"/>
              <a:t>18/05/2026</a:t>
            </a:fld>
            <a:endParaRPr lang="en-NZ"/>
          </a:p>
        </p:txBody>
      </p:sp>
      <p:sp>
        <p:nvSpPr>
          <p:cNvPr id="6" name="Footer Placeholder 5">
            <a:extLst>
              <a:ext uri="{FF2B5EF4-FFF2-40B4-BE49-F238E27FC236}">
                <a16:creationId xmlns:a16="http://schemas.microsoft.com/office/drawing/2014/main" id="{234DC5CB-39B6-2F65-D6FA-C79016934FE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B442912-7383-48D0-8EFB-920AA3D298A5}"/>
              </a:ext>
            </a:extLst>
          </p:cNvPr>
          <p:cNvSpPr>
            <a:spLocks noGrp="1"/>
          </p:cNvSpPr>
          <p:nvPr>
            <p:ph type="sldNum" sz="quarter" idx="12"/>
          </p:nvPr>
        </p:nvSpPr>
        <p:spPr/>
        <p:txBody>
          <a:bodyPr/>
          <a:lstStyle/>
          <a:p>
            <a:fld id="{096F5D16-67E5-466D-9EF8-073BE1D0A52A}" type="slidenum">
              <a:rPr lang="en-NZ" smtClean="0"/>
              <a:t>‹#›</a:t>
            </a:fld>
            <a:endParaRPr lang="en-NZ"/>
          </a:p>
        </p:txBody>
      </p:sp>
    </p:spTree>
    <p:extLst>
      <p:ext uri="{BB962C8B-B14F-4D97-AF65-F5344CB8AC3E}">
        <p14:creationId xmlns:p14="http://schemas.microsoft.com/office/powerpoint/2010/main" val="337147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FD875E-14E4-F103-B57E-6C816BBA4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C46720F-88B5-2E6D-084A-001D3F59F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F26518-3A8A-41C1-123A-7698956EF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979A4-DB61-47AA-8405-EBDF40018389}" type="datetimeFigureOut">
              <a:rPr lang="en-NZ" smtClean="0"/>
              <a:t>18/05/2026</a:t>
            </a:fld>
            <a:endParaRPr lang="en-NZ"/>
          </a:p>
        </p:txBody>
      </p:sp>
      <p:sp>
        <p:nvSpPr>
          <p:cNvPr id="5" name="Footer Placeholder 4">
            <a:extLst>
              <a:ext uri="{FF2B5EF4-FFF2-40B4-BE49-F238E27FC236}">
                <a16:creationId xmlns:a16="http://schemas.microsoft.com/office/drawing/2014/main" id="{9F57BB03-9F84-601F-CAF6-F2F471B3B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EA99EEB-35E2-FEB7-592B-78A924E02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F5D16-67E5-466D-9EF8-073BE1D0A52A}" type="slidenum">
              <a:rPr lang="en-NZ" smtClean="0"/>
              <a:t>‹#›</a:t>
            </a:fld>
            <a:endParaRPr lang="en-NZ"/>
          </a:p>
        </p:txBody>
      </p:sp>
    </p:spTree>
    <p:extLst>
      <p:ext uri="{BB962C8B-B14F-4D97-AF65-F5344CB8AC3E}">
        <p14:creationId xmlns:p14="http://schemas.microsoft.com/office/powerpoint/2010/main" val="374378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523EF-74CB-BDB5-9F4C-64B8743E9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5EB6120-E550-4F6C-9210-0D4000613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9C1C197-0B37-B0C4-88F5-E7253ADD3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6C8143-48F0-4F2B-BE2F-DED5DAECFECA}" type="datetimeFigureOut">
              <a:rPr lang="en-NZ" smtClean="0"/>
              <a:t>18/05/2026</a:t>
            </a:fld>
            <a:endParaRPr lang="en-NZ"/>
          </a:p>
        </p:txBody>
      </p:sp>
      <p:sp>
        <p:nvSpPr>
          <p:cNvPr id="5" name="Footer Placeholder 4">
            <a:extLst>
              <a:ext uri="{FF2B5EF4-FFF2-40B4-BE49-F238E27FC236}">
                <a16:creationId xmlns:a16="http://schemas.microsoft.com/office/drawing/2014/main" id="{E0B6D172-2754-5F11-2919-41CD444CD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B7F51522-D1A2-608A-2531-8565A3215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FD815E-2DAD-48B8-9EC3-0B19E8F7E195}" type="slidenum">
              <a:rPr lang="en-NZ" smtClean="0"/>
              <a:t>‹#›</a:t>
            </a:fld>
            <a:endParaRPr lang="en-NZ"/>
          </a:p>
        </p:txBody>
      </p:sp>
    </p:spTree>
    <p:extLst>
      <p:ext uri="{BB962C8B-B14F-4D97-AF65-F5344CB8AC3E}">
        <p14:creationId xmlns:p14="http://schemas.microsoft.com/office/powerpoint/2010/main" val="2351823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2646BF-7AA0-2191-92B0-6542A5A72E4F}"/>
              </a:ext>
            </a:extLst>
          </p:cNvPr>
          <p:cNvSpPr txBox="1"/>
          <p:nvPr/>
        </p:nvSpPr>
        <p:spPr>
          <a:xfrm>
            <a:off x="623653" y="2563059"/>
            <a:ext cx="9269121" cy="18158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7200" dirty="0">
                <a:solidFill>
                  <a:srgbClr val="F5E1AD"/>
                </a:solidFill>
                <a:latin typeface="Utile Semibold"/>
              </a:rPr>
              <a:t>U3A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mi-NZ" sz="4000" dirty="0">
                <a:solidFill>
                  <a:srgbClr val="F5E1AD"/>
                </a:solidFill>
                <a:latin typeface="Utile Semibold"/>
              </a:rPr>
              <a:t>Jo Lambert, CEO</a:t>
            </a:r>
            <a:endParaRPr kumimoji="0" lang="mi-NZ" sz="4000" b="0" i="1" u="none" strike="noStrike" kern="1200" cap="none" spc="0" normalizeH="0" baseline="0" noProof="0" dirty="0">
              <a:ln>
                <a:noFill/>
              </a:ln>
              <a:solidFill>
                <a:srgbClr val="F5E1AD"/>
              </a:solidFill>
              <a:effectLst/>
              <a:uLnTx/>
              <a:uFillTx/>
              <a:latin typeface="IvyOra Display Medium Italic" panose="020B0404020101010102" pitchFamily="34" charset="0"/>
              <a:cs typeface="IvyOra Display Medium Italic" panose="020B0404020101010102" pitchFamily="34" charset="0"/>
            </a:endParaRPr>
          </a:p>
        </p:txBody>
      </p:sp>
    </p:spTree>
    <p:extLst>
      <p:ext uri="{BB962C8B-B14F-4D97-AF65-F5344CB8AC3E}">
        <p14:creationId xmlns:p14="http://schemas.microsoft.com/office/powerpoint/2010/main" val="88725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71D36BEF-E451-8FBB-CED0-95C8A84D9EF9}"/>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3D35DB3A-8B39-A1B0-174E-075A8055E3CA}"/>
              </a:ext>
            </a:extLst>
          </p:cNvPr>
          <p:cNvCxnSpPr>
            <a:cxnSpLocks/>
          </p:cNvCxnSpPr>
          <p:nvPr/>
        </p:nvCxnSpPr>
        <p:spPr>
          <a:xfrm>
            <a:off x="542260" y="118254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EEE43C80-8B7E-B047-A0E8-AEC304239FFA}"/>
              </a:ext>
            </a:extLst>
          </p:cNvPr>
          <p:cNvSpPr txBox="1"/>
          <p:nvPr/>
        </p:nvSpPr>
        <p:spPr>
          <a:xfrm>
            <a:off x="452780" y="553314"/>
            <a:ext cx="8599470" cy="584775"/>
          </a:xfrm>
          <a:prstGeom prst="rect">
            <a:avLst/>
          </a:prstGeom>
          <a:noFill/>
        </p:spPr>
        <p:txBody>
          <a:bodyPr wrap="square" lIns="91440" tIns="45720" rIns="91440" bIns="45720" rtlCol="0" anchor="t">
            <a:spAutoFit/>
          </a:bodyPr>
          <a:lstStyle/>
          <a:p>
            <a:pPr>
              <a:defRPr/>
            </a:pPr>
            <a:r>
              <a:rPr lang="mi-NZ" sz="3200" b="1" dirty="0">
                <a:solidFill>
                  <a:srgbClr val="403848"/>
                </a:solidFill>
                <a:latin typeface="Utile" panose="020B0503030504020204" pitchFamily="34" charset="0"/>
              </a:rPr>
              <a:t>F.A.S.T </a:t>
            </a:r>
            <a:endParaRPr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pic>
        <p:nvPicPr>
          <p:cNvPr id="3" name="Picture 2" descr="A black background with white text and colorful circles&#10;&#10;AI-generated content may be incorrect.">
            <a:extLst>
              <a:ext uri="{FF2B5EF4-FFF2-40B4-BE49-F238E27FC236}">
                <a16:creationId xmlns:a16="http://schemas.microsoft.com/office/drawing/2014/main" id="{66F8F45A-A4EC-059F-F77E-9120973F3DCC}"/>
              </a:ext>
            </a:extLst>
          </p:cNvPr>
          <p:cNvPicPr>
            <a:picLocks noChangeAspect="1"/>
          </p:cNvPicPr>
          <p:nvPr/>
        </p:nvPicPr>
        <p:blipFill>
          <a:blip r:embed="rId4"/>
          <a:stretch>
            <a:fillRect/>
          </a:stretch>
        </p:blipFill>
        <p:spPr>
          <a:xfrm>
            <a:off x="1937434" y="1326444"/>
            <a:ext cx="6736688" cy="4445001"/>
          </a:xfrm>
          <a:prstGeom prst="rect">
            <a:avLst/>
          </a:prstGeom>
        </p:spPr>
      </p:pic>
    </p:spTree>
    <p:extLst>
      <p:ext uri="{BB962C8B-B14F-4D97-AF65-F5344CB8AC3E}">
        <p14:creationId xmlns:p14="http://schemas.microsoft.com/office/powerpoint/2010/main" val="405381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23177C17-FF7E-5CAE-FD05-8BC7118769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7D2179-59C4-CE56-3543-F17362FEAE90}"/>
              </a:ext>
            </a:extLst>
          </p:cNvPr>
          <p:cNvSpPr txBox="1"/>
          <p:nvPr/>
        </p:nvSpPr>
        <p:spPr>
          <a:xfrm>
            <a:off x="566832" y="798999"/>
            <a:ext cx="9066266"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3200" b="1" dirty="0">
                <a:solidFill>
                  <a:srgbClr val="403848"/>
                </a:solidFill>
                <a:latin typeface="Utile" panose="020B0503030504020204" pitchFamily="34" charset="0"/>
              </a:rPr>
              <a:t>Strategic Priority 1: Te Tiriti o Waitangi Aligned</a:t>
            </a: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4" name="Straight Connector 3">
            <a:extLst>
              <a:ext uri="{FF2B5EF4-FFF2-40B4-BE49-F238E27FC236}">
                <a16:creationId xmlns:a16="http://schemas.microsoft.com/office/drawing/2014/main" id="{D9B4A684-EBCA-8E0C-B9C7-A90CE4A9F72B}"/>
              </a:ext>
            </a:extLst>
          </p:cNvPr>
          <p:cNvCxnSpPr>
            <a:cxnSpLocks/>
          </p:cNvCxnSpPr>
          <p:nvPr/>
        </p:nvCxnSpPr>
        <p:spPr>
          <a:xfrm>
            <a:off x="564562" y="144978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F1BBA264-1D48-D587-BDCB-434C2EAE00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AutoShape 4" descr="Screenshot of Anna Ranta">
            <a:extLst>
              <a:ext uri="{FF2B5EF4-FFF2-40B4-BE49-F238E27FC236}">
                <a16:creationId xmlns:a16="http://schemas.microsoft.com/office/drawing/2014/main" id="{F71C3141-C8A6-7F79-239D-4488948DB74B}"/>
              </a:ext>
            </a:extLst>
          </p:cNvPr>
          <p:cNvSpPr>
            <a:spLocks noChangeAspect="1" noChangeArrowheads="1"/>
          </p:cNvSpPr>
          <p:nvPr/>
        </p:nvSpPr>
        <p:spPr bwMode="auto">
          <a:xfrm>
            <a:off x="4116787" y="2563585"/>
            <a:ext cx="3900542" cy="31494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TextBox 6">
            <a:extLst>
              <a:ext uri="{FF2B5EF4-FFF2-40B4-BE49-F238E27FC236}">
                <a16:creationId xmlns:a16="http://schemas.microsoft.com/office/drawing/2014/main" id="{A2E43BD2-0AC7-4616-83BB-9781EF8EFC64}"/>
              </a:ext>
            </a:extLst>
          </p:cNvPr>
          <p:cNvSpPr txBox="1"/>
          <p:nvPr/>
        </p:nvSpPr>
        <p:spPr>
          <a:xfrm>
            <a:off x="542260" y="2283609"/>
            <a:ext cx="7935686" cy="2046714"/>
          </a:xfrm>
          <a:prstGeom prst="rect">
            <a:avLst/>
          </a:prstGeom>
          <a:noFill/>
        </p:spPr>
        <p:txBody>
          <a:bodyPr wrap="square" rtlCol="0">
            <a:spAutoFit/>
          </a:bodyPr>
          <a:lstStyle/>
          <a:p>
            <a:pPr marL="342900" lvl="0" indent="-342900">
              <a:spcBef>
                <a:spcPts val="600"/>
              </a:spcBef>
              <a:buClr>
                <a:srgbClr val="AF2420"/>
              </a:buClr>
              <a:buFont typeface="Arial" panose="020B0604020202020204" pitchFamily="34" charset="0"/>
              <a:buChar char="•"/>
              <a:defRPr/>
            </a:pPr>
            <a:r>
              <a:rPr lang="en-NZ" sz="2800" dirty="0">
                <a:solidFill>
                  <a:srgbClr val="000000"/>
                </a:solidFill>
                <a:latin typeface="Utile" panose="020B0503030504020204" pitchFamily="34" charset="0"/>
                <a:ea typeface="+mn-lt"/>
                <a:cs typeface="+mn-lt"/>
              </a:rPr>
              <a:t>Incidence </a:t>
            </a:r>
          </a:p>
          <a:p>
            <a:pPr marL="342900" indent="-342900">
              <a:spcBef>
                <a:spcPts val="600"/>
              </a:spcBef>
              <a:buClr>
                <a:srgbClr val="AF2420"/>
              </a:buClr>
              <a:buFont typeface="Arial" panose="020B0604020202020204" pitchFamily="34" charset="0"/>
              <a:buChar char="•"/>
              <a:defRPr/>
            </a:pPr>
            <a:r>
              <a:rPr lang="en-NZ" sz="2800" dirty="0">
                <a:solidFill>
                  <a:srgbClr val="000000"/>
                </a:solidFill>
                <a:latin typeface="Utile" panose="020B0503030504020204" pitchFamily="34" charset="0"/>
                <a:ea typeface="+mn-lt"/>
                <a:cs typeface="+mn-lt"/>
              </a:rPr>
              <a:t>Outcomes </a:t>
            </a:r>
          </a:p>
          <a:p>
            <a:pPr marL="342900" lvl="0" indent="-342900">
              <a:spcBef>
                <a:spcPts val="600"/>
              </a:spcBef>
              <a:buClr>
                <a:srgbClr val="AF2420"/>
              </a:buClr>
              <a:buFont typeface="Arial" panose="020B0604020202020204" pitchFamily="34" charset="0"/>
              <a:buChar char="•"/>
              <a:defRPr/>
            </a:pPr>
            <a:r>
              <a:rPr lang="en-NZ" sz="2800" dirty="0">
                <a:solidFill>
                  <a:srgbClr val="000000"/>
                </a:solidFill>
                <a:latin typeface="Utile" panose="020B0503030504020204" pitchFamily="34" charset="0"/>
                <a:ea typeface="+mn-lt"/>
                <a:cs typeface="+mn-lt"/>
              </a:rPr>
              <a:t>Cultural capability and responsiveness</a:t>
            </a:r>
          </a:p>
          <a:p>
            <a:pPr marL="342900" lvl="0" indent="-342900">
              <a:spcBef>
                <a:spcPts val="600"/>
              </a:spcBef>
              <a:buClr>
                <a:srgbClr val="AF2420"/>
              </a:buClr>
              <a:buFont typeface="Arial" panose="020B0604020202020204" pitchFamily="34" charset="0"/>
              <a:buChar char="•"/>
              <a:defRPr/>
            </a:pPr>
            <a:r>
              <a:rPr lang="en-NZ" sz="2800" dirty="0">
                <a:solidFill>
                  <a:srgbClr val="000000"/>
                </a:solidFill>
                <a:latin typeface="Utile" panose="020B0503030504020204" pitchFamily="34" charset="0"/>
                <a:ea typeface="+mn-lt"/>
                <a:cs typeface="+mn-lt"/>
              </a:rPr>
              <a:t>Partnership and protection</a:t>
            </a:r>
          </a:p>
        </p:txBody>
      </p:sp>
    </p:spTree>
    <p:extLst>
      <p:ext uri="{BB962C8B-B14F-4D97-AF65-F5344CB8AC3E}">
        <p14:creationId xmlns:p14="http://schemas.microsoft.com/office/powerpoint/2010/main" val="115375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a:extLst>
            <a:ext uri="{FF2B5EF4-FFF2-40B4-BE49-F238E27FC236}">
              <a16:creationId xmlns:a16="http://schemas.microsoft.com/office/drawing/2014/main" id="{8A2EAA20-4EDF-B3AE-C778-E4099F8105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96F115-B1FC-6029-93BD-727B6F3F7774}"/>
              </a:ext>
            </a:extLst>
          </p:cNvPr>
          <p:cNvSpPr txBox="1"/>
          <p:nvPr/>
        </p:nvSpPr>
        <p:spPr>
          <a:xfrm>
            <a:off x="615367" y="711124"/>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3200" b="1" dirty="0">
                <a:solidFill>
                  <a:srgbClr val="403848"/>
                </a:solidFill>
                <a:latin typeface="Utile" panose="020B0503030504020204" pitchFamily="34" charset="0"/>
              </a:rPr>
              <a:t> Strategic Priority 2: Prevention and Awareness</a:t>
            </a: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4" name="Straight Connector 3">
            <a:extLst>
              <a:ext uri="{FF2B5EF4-FFF2-40B4-BE49-F238E27FC236}">
                <a16:creationId xmlns:a16="http://schemas.microsoft.com/office/drawing/2014/main" id="{D9DCD7D6-46A5-4295-9092-A5E63DFD6D57}"/>
              </a:ext>
            </a:extLst>
          </p:cNvPr>
          <p:cNvCxnSpPr>
            <a:cxnSpLocks/>
          </p:cNvCxnSpPr>
          <p:nvPr/>
        </p:nvCxnSpPr>
        <p:spPr>
          <a:xfrm>
            <a:off x="617761" y="1296814"/>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D53F8DD-F154-8E24-9B8E-50D2272A8D8B}"/>
              </a:ext>
            </a:extLst>
          </p:cNvPr>
          <p:cNvSpPr txBox="1"/>
          <p:nvPr/>
        </p:nvSpPr>
        <p:spPr>
          <a:xfrm>
            <a:off x="615367" y="1938534"/>
            <a:ext cx="11649740" cy="353943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NZ" sz="3200" dirty="0"/>
              <a:t>1 in 4 New Zealanders will be impacted by a stroke</a:t>
            </a:r>
          </a:p>
          <a:p>
            <a:pPr marL="457200" indent="-457200">
              <a:buFont typeface="Arial" panose="020B0604020202020204" pitchFamily="34" charset="0"/>
              <a:buChar char="•"/>
            </a:pPr>
            <a:r>
              <a:rPr lang="en-NZ" sz="3200" dirty="0"/>
              <a:t>90% of strokes are preventable and linked to controllable risk factors</a:t>
            </a:r>
          </a:p>
          <a:p>
            <a:pPr marL="914400" lvl="1" indent="-457200">
              <a:buFont typeface="Arial" panose="020B0604020202020204" pitchFamily="34" charset="0"/>
              <a:buChar char="•"/>
            </a:pPr>
            <a:r>
              <a:rPr lang="en-NZ" sz="3200" dirty="0"/>
              <a:t>high blood pressure</a:t>
            </a:r>
          </a:p>
          <a:p>
            <a:pPr marL="914400" lvl="1" indent="-457200">
              <a:buFont typeface="Arial" panose="020B0604020202020204" pitchFamily="34" charset="0"/>
              <a:buChar char="•"/>
            </a:pPr>
            <a:r>
              <a:rPr lang="en-NZ" sz="3200" dirty="0"/>
              <a:t>physical inactivity</a:t>
            </a:r>
          </a:p>
          <a:p>
            <a:pPr marL="914400" lvl="1" indent="-457200">
              <a:buFont typeface="Arial" panose="020B0604020202020204" pitchFamily="34" charset="0"/>
              <a:buChar char="•"/>
            </a:pPr>
            <a:r>
              <a:rPr lang="en-NZ" sz="3200" dirty="0"/>
              <a:t>poor diet, especially salt intake</a:t>
            </a:r>
          </a:p>
          <a:p>
            <a:pPr marL="914400" lvl="1" indent="-457200">
              <a:buFont typeface="Arial" panose="020B0604020202020204" pitchFamily="34" charset="0"/>
              <a:buChar char="•"/>
            </a:pPr>
            <a:r>
              <a:rPr lang="en-NZ" sz="3200" dirty="0"/>
              <a:t>smoking – many of which can be controlled.</a:t>
            </a:r>
          </a:p>
        </p:txBody>
      </p:sp>
      <p:sp>
        <p:nvSpPr>
          <p:cNvPr id="3" name="AutoShape 2" descr="Screenshot of Anna Ranta">
            <a:extLst>
              <a:ext uri="{FF2B5EF4-FFF2-40B4-BE49-F238E27FC236}">
                <a16:creationId xmlns:a16="http://schemas.microsoft.com/office/drawing/2014/main" id="{70468869-292B-EBEA-B974-DB225A9C1D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9CBF4F83-2600-BFF4-755B-F453A906B1A9}"/>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97474186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a:extLst>
            <a:ext uri="{FF2B5EF4-FFF2-40B4-BE49-F238E27FC236}">
              <a16:creationId xmlns:a16="http://schemas.microsoft.com/office/drawing/2014/main" id="{9EDD5EE2-29D4-4092-3E61-F0328D6C34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7DDA510-F693-5AC9-2E6E-2ACC18CB4217}"/>
              </a:ext>
            </a:extLst>
          </p:cNvPr>
          <p:cNvSpPr txBox="1"/>
          <p:nvPr/>
        </p:nvSpPr>
        <p:spPr>
          <a:xfrm>
            <a:off x="617761" y="453625"/>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3200" b="1" dirty="0">
                <a:solidFill>
                  <a:srgbClr val="403848"/>
                </a:solidFill>
                <a:latin typeface="Utile" panose="020B0503030504020204" pitchFamily="34" charset="0"/>
              </a:rPr>
              <a:t> Prevention and Awareness</a:t>
            </a: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4" name="Straight Connector 3">
            <a:extLst>
              <a:ext uri="{FF2B5EF4-FFF2-40B4-BE49-F238E27FC236}">
                <a16:creationId xmlns:a16="http://schemas.microsoft.com/office/drawing/2014/main" id="{5A263302-322A-7E74-D08F-3111C39428BA}"/>
              </a:ext>
            </a:extLst>
          </p:cNvPr>
          <p:cNvCxnSpPr>
            <a:cxnSpLocks/>
          </p:cNvCxnSpPr>
          <p:nvPr/>
        </p:nvCxnSpPr>
        <p:spPr>
          <a:xfrm>
            <a:off x="617761" y="10384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0C6B7AE2-B18C-36CB-EE3B-A4EEEE692004}"/>
              </a:ext>
            </a:extLst>
          </p:cNvPr>
          <p:cNvSpPr txBox="1"/>
          <p:nvPr/>
        </p:nvSpPr>
        <p:spPr>
          <a:xfrm>
            <a:off x="542260" y="1038400"/>
            <a:ext cx="11649740" cy="60016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NZ" sz="3200" dirty="0"/>
              <a:t>Free BP and AF testing</a:t>
            </a:r>
          </a:p>
          <a:p>
            <a:pPr marL="457200" indent="-457200">
              <a:buFont typeface="Arial" panose="020B0604020202020204" pitchFamily="34" charset="0"/>
              <a:buChar char="•"/>
            </a:pPr>
            <a:r>
              <a:rPr lang="en-NZ" sz="3200" dirty="0"/>
              <a:t>Education seminars and workshops in the community</a:t>
            </a:r>
          </a:p>
          <a:p>
            <a:pPr marL="457200" indent="-457200">
              <a:buFont typeface="Arial" panose="020B0604020202020204" pitchFamily="34" charset="0"/>
              <a:buChar char="•"/>
            </a:pPr>
            <a:r>
              <a:rPr lang="en-NZ" sz="3200" dirty="0"/>
              <a:t>Targeted prevention programmes for employers</a:t>
            </a:r>
          </a:p>
          <a:p>
            <a:pPr marL="457200" indent="-457200">
              <a:buFont typeface="Arial" panose="020B0604020202020204" pitchFamily="34" charset="0"/>
              <a:buChar char="•"/>
            </a:pPr>
            <a:r>
              <a:rPr lang="en-NZ" sz="3200" dirty="0"/>
              <a:t>Community events and collaborations</a:t>
            </a:r>
          </a:p>
          <a:p>
            <a:pPr marL="457200" indent="-457200">
              <a:buFont typeface="Arial" panose="020B0604020202020204" pitchFamily="34" charset="0"/>
              <a:buChar char="•"/>
            </a:pPr>
            <a:r>
              <a:rPr lang="en-NZ" sz="3200" dirty="0"/>
              <a:t>Educating our rangatahi</a:t>
            </a:r>
          </a:p>
          <a:p>
            <a:pPr marL="457200" indent="-457200">
              <a:buFont typeface="Arial" panose="020B0604020202020204" pitchFamily="34" charset="0"/>
              <a:buChar char="•"/>
            </a:pPr>
            <a:r>
              <a:rPr lang="en-NZ" sz="3200" dirty="0"/>
              <a:t>Promoting healthy lifestyles, salt awareness week</a:t>
            </a:r>
          </a:p>
          <a:p>
            <a:pPr marL="457200" indent="-457200">
              <a:buFont typeface="Arial" panose="020B0604020202020204" pitchFamily="34" charset="0"/>
              <a:buChar char="•"/>
            </a:pPr>
            <a:r>
              <a:rPr lang="en-NZ" sz="3200" dirty="0"/>
              <a:t>Advocating for law change, and submissions</a:t>
            </a:r>
          </a:p>
          <a:p>
            <a:pPr marL="457200" indent="-457200">
              <a:buFont typeface="Arial" panose="020B0604020202020204" pitchFamily="34" charset="0"/>
              <a:buChar char="•"/>
            </a:pPr>
            <a:r>
              <a:rPr lang="en-NZ" sz="3200" dirty="0"/>
              <a:t>Website and social media channels</a:t>
            </a:r>
          </a:p>
          <a:p>
            <a:pPr marL="457200" indent="-457200">
              <a:buFont typeface="Arial" panose="020B0604020202020204" pitchFamily="34" charset="0"/>
              <a:buChar char="•"/>
            </a:pPr>
            <a:r>
              <a:rPr lang="en-NZ" sz="3200" dirty="0"/>
              <a:t>May = Stroke Awareness Month</a:t>
            </a:r>
          </a:p>
          <a:p>
            <a:pPr marL="457200" indent="-457200">
              <a:buFont typeface="Arial" panose="020B0604020202020204" pitchFamily="34" charset="0"/>
              <a:buChar char="•"/>
            </a:pPr>
            <a:r>
              <a:rPr lang="en-NZ" sz="3200" dirty="0"/>
              <a:t>29</a:t>
            </a:r>
            <a:r>
              <a:rPr lang="en-NZ" sz="3200" baseline="30000" dirty="0"/>
              <a:t>th</a:t>
            </a:r>
            <a:r>
              <a:rPr lang="en-NZ" sz="3200" dirty="0"/>
              <a:t> October = World Stroke Day</a:t>
            </a:r>
          </a:p>
          <a:p>
            <a:pPr marL="457200" indent="-457200">
              <a:buFont typeface="Arial" panose="020B0604020202020204" pitchFamily="34" charset="0"/>
              <a:buChar char="•"/>
            </a:pPr>
            <a:endParaRPr lang="en-NZ" sz="3200" dirty="0"/>
          </a:p>
          <a:p>
            <a:pPr marL="457200" indent="-457200">
              <a:buFont typeface="Arial" panose="020B0604020202020204" pitchFamily="34" charset="0"/>
              <a:buChar char="•"/>
            </a:pPr>
            <a:endParaRPr lang="en-NZ" sz="3200" dirty="0"/>
          </a:p>
        </p:txBody>
      </p:sp>
      <p:sp>
        <p:nvSpPr>
          <p:cNvPr id="3" name="AutoShape 2" descr="Screenshot of Anna Ranta">
            <a:extLst>
              <a:ext uri="{FF2B5EF4-FFF2-40B4-BE49-F238E27FC236}">
                <a16:creationId xmlns:a16="http://schemas.microsoft.com/office/drawing/2014/main" id="{01F25FC5-74DE-5FD0-3A51-FDD9E1BB077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1E1D642E-5877-5B21-7268-2E00DA172062}"/>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63188911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E7A16E0-26D0-B010-FD73-27C9B08687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31AC44-CABE-88D5-69DB-E25C5F06EC93}"/>
              </a:ext>
            </a:extLst>
          </p:cNvPr>
          <p:cNvSpPr txBox="1"/>
          <p:nvPr/>
        </p:nvSpPr>
        <p:spPr>
          <a:xfrm>
            <a:off x="590939" y="337824"/>
            <a:ext cx="8599470"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0" i="0" u="none" strike="noStrike" kern="1200" cap="none" spc="0" normalizeH="0" baseline="0" noProof="0">
              <a:ln>
                <a:noFill/>
              </a:ln>
              <a:solidFill>
                <a:srgbClr val="403848"/>
              </a:solidFill>
              <a:effectLst/>
              <a:uLnTx/>
              <a:uFillTx/>
              <a:latin typeface="Utile Semibold" panose="020B0703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200" b="0" i="0" u="none" strike="noStrike" kern="1200" cap="none" spc="0" normalizeH="0" baseline="0" noProof="0">
              <a:ln>
                <a:noFill/>
              </a:ln>
              <a:solidFill>
                <a:srgbClr val="403848"/>
              </a:solidFill>
              <a:effectLst/>
              <a:uLnTx/>
              <a:uFillTx/>
              <a:latin typeface="Utile Semibold" panose="020B0703030504020204" pitchFamily="34" charset="0"/>
              <a:ea typeface="+mn-ea"/>
              <a:cs typeface="+mn-cs"/>
            </a:endParaRPr>
          </a:p>
        </p:txBody>
      </p:sp>
      <p:cxnSp>
        <p:nvCxnSpPr>
          <p:cNvPr id="4" name="Straight Connector 3">
            <a:extLst>
              <a:ext uri="{FF2B5EF4-FFF2-40B4-BE49-F238E27FC236}">
                <a16:creationId xmlns:a16="http://schemas.microsoft.com/office/drawing/2014/main" id="{9A105990-7DFF-65A7-54FE-D9AD8E14300E}"/>
              </a:ext>
            </a:extLst>
          </p:cNvPr>
          <p:cNvCxnSpPr>
            <a:cxnSpLocks/>
          </p:cNvCxnSpPr>
          <p:nvPr/>
        </p:nvCxnSpPr>
        <p:spPr>
          <a:xfrm>
            <a:off x="621178" y="96148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9CCC55CC-8F94-63DB-39EC-D91D75608BAA}"/>
              </a:ext>
            </a:extLst>
          </p:cNvPr>
          <p:cNvSpPr txBox="1"/>
          <p:nvPr/>
        </p:nvSpPr>
        <p:spPr>
          <a:xfrm>
            <a:off x="508811" y="451904"/>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Utile" panose="020B0503030504020204" pitchFamily="34" charset="0"/>
              </a:rPr>
              <a:t>Blood Pressure: the silent killer</a:t>
            </a:r>
            <a:endParaRPr kumimoji="0" lang="en-NZ" sz="3200" b="1" i="0" u="none" strike="noStrike" kern="1200" cap="none" spc="0" normalizeH="0" baseline="0" noProof="0" dirty="0">
              <a:ln>
                <a:noFill/>
              </a:ln>
              <a:solidFill>
                <a:prstClr val="black"/>
              </a:solidFill>
              <a:effectLst/>
              <a:uLnTx/>
              <a:uFillTx/>
              <a:latin typeface="Utile" panose="020B0503030504020204" pitchFamily="34" charset="0"/>
            </a:endParaRPr>
          </a:p>
        </p:txBody>
      </p:sp>
      <p:graphicFrame>
        <p:nvGraphicFramePr>
          <p:cNvPr id="103" name="Chart 102">
            <a:extLst>
              <a:ext uri="{FF2B5EF4-FFF2-40B4-BE49-F238E27FC236}">
                <a16:creationId xmlns:a16="http://schemas.microsoft.com/office/drawing/2014/main" id="{DBE6520F-A099-8FFB-EEAF-F21F9416B5DC}"/>
              </a:ext>
              <a:ext uri="{147F2762-F138-4A5C-976F-8EAC2B608ADB}">
                <a16:predDERef xmlns:a16="http://schemas.microsoft.com/office/drawing/2014/main" pred="{2F953497-1DA3-AE51-2E1A-D57C51E26161}"/>
              </a:ext>
            </a:extLst>
          </p:cNvPr>
          <p:cNvGraphicFramePr>
            <a:graphicFrameLocks/>
          </p:cNvGraphicFramePr>
          <p:nvPr>
            <p:extLst>
              <p:ext uri="{D42A27DB-BD31-4B8C-83A1-F6EECF244321}">
                <p14:modId xmlns:p14="http://schemas.microsoft.com/office/powerpoint/2010/main" val="2745797878"/>
              </p:ext>
            </p:extLst>
          </p:nvPr>
        </p:nvGraphicFramePr>
        <p:xfrm>
          <a:off x="643509" y="1150760"/>
          <a:ext cx="8599470" cy="4888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393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8492A1B1-9958-C4B8-E9BE-7B9BBFC56C0A}"/>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EDFCE89D-A9DD-5583-A3F3-A1C835E60A4B}"/>
              </a:ext>
            </a:extLst>
          </p:cNvPr>
          <p:cNvSpPr txBox="1"/>
          <p:nvPr/>
        </p:nvSpPr>
        <p:spPr>
          <a:xfrm>
            <a:off x="547059" y="101488"/>
            <a:ext cx="8599470" cy="1569660"/>
          </a:xfrm>
          <a:prstGeom prst="rect">
            <a:avLst/>
          </a:prstGeom>
          <a:noFill/>
        </p:spPr>
        <p:txBody>
          <a:bodyPr wrap="square" lIns="91440" tIns="45720" rIns="91440" bIns="45720" rtlCol="0" anchor="t">
            <a:spAutoFit/>
          </a:bodyPr>
          <a:lstStyle/>
          <a:p>
            <a:pPr>
              <a:defRPr/>
            </a:pPr>
            <a:endParaRPr lang="en-NZ" sz="3200" b="1" dirty="0">
              <a:latin typeface="Utile" panose="020B0503030504020204" pitchFamily="34" charset="0"/>
            </a:endParaRPr>
          </a:p>
          <a:p>
            <a:pPr>
              <a:defRPr/>
            </a:pPr>
            <a:r>
              <a:rPr lang="en-NZ" sz="3200" b="1" dirty="0">
                <a:latin typeface="Utile" panose="020B0503030504020204" pitchFamily="34" charset="0"/>
              </a:rPr>
              <a:t>Tips to manage your blood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36" name="Straight Connector 35">
            <a:extLst>
              <a:ext uri="{FF2B5EF4-FFF2-40B4-BE49-F238E27FC236}">
                <a16:creationId xmlns:a16="http://schemas.microsoft.com/office/drawing/2014/main" id="{51CAC17D-EDB0-32B5-16B7-56200843748D}"/>
              </a:ext>
            </a:extLst>
          </p:cNvPr>
          <p:cNvCxnSpPr>
            <a:cxnSpLocks/>
          </p:cNvCxnSpPr>
          <p:nvPr/>
        </p:nvCxnSpPr>
        <p:spPr>
          <a:xfrm>
            <a:off x="547059" y="1234295"/>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A2927949-58B2-33D7-F096-F10219856EFC}"/>
              </a:ext>
            </a:extLst>
          </p:cNvPr>
          <p:cNvSpPr txBox="1"/>
          <p:nvPr/>
        </p:nvSpPr>
        <p:spPr>
          <a:xfrm>
            <a:off x="547059" y="1582532"/>
            <a:ext cx="9553286"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t>Be smoke and vape-free</a:t>
            </a:r>
          </a:p>
          <a:p>
            <a:pPr marL="457200" indent="-457200">
              <a:buFont typeface="Arial" panose="020B0604020202020204" pitchFamily="34" charset="0"/>
              <a:buChar char="•"/>
            </a:pPr>
            <a:r>
              <a:rPr lang="en-NZ" sz="2800" dirty="0"/>
              <a:t>Eat less salt and processed food</a:t>
            </a:r>
          </a:p>
          <a:p>
            <a:pPr marL="457200" indent="-457200">
              <a:buFont typeface="Arial" panose="020B0604020202020204" pitchFamily="34" charset="0"/>
              <a:buChar char="•"/>
            </a:pPr>
            <a:r>
              <a:rPr lang="en-NZ" sz="2800" dirty="0"/>
              <a:t>Be active</a:t>
            </a:r>
          </a:p>
          <a:p>
            <a:pPr marL="457200" indent="-457200">
              <a:buFont typeface="Arial" panose="020B0604020202020204" pitchFamily="34" charset="0"/>
              <a:buChar char="•"/>
            </a:pPr>
            <a:r>
              <a:rPr lang="en-NZ" sz="2800" dirty="0"/>
              <a:t>Take medication as prescribed </a:t>
            </a:r>
          </a:p>
          <a:p>
            <a:pPr marL="457200" indent="-457200">
              <a:buFont typeface="Arial" panose="020B0604020202020204" pitchFamily="34" charset="0"/>
              <a:buChar char="•"/>
            </a:pPr>
            <a:r>
              <a:rPr lang="en-NZ" sz="2800" dirty="0"/>
              <a:t>Check your blood pressure regularly</a:t>
            </a:r>
          </a:p>
          <a:p>
            <a:pPr marL="457200" indent="-457200">
              <a:buFont typeface="Arial" panose="020B0604020202020204" pitchFamily="34" charset="0"/>
              <a:buChar char="•"/>
            </a:pPr>
            <a:r>
              <a:rPr lang="en-NZ" sz="2800" dirty="0"/>
              <a:t>Keep alcohol intake low</a:t>
            </a:r>
          </a:p>
          <a:p>
            <a:pPr marL="457200" indent="-457200">
              <a:buFont typeface="Arial" panose="020B0604020202020204" pitchFamily="34" charset="0"/>
              <a:buChar char="•"/>
            </a:pPr>
            <a:r>
              <a:rPr lang="en-NZ" sz="2800" dirty="0"/>
              <a:t>Check and manage cholesterol levels</a:t>
            </a:r>
          </a:p>
          <a:p>
            <a:pPr marL="457200" indent="-457200">
              <a:buFont typeface="Arial" panose="020B0604020202020204" pitchFamily="34" charset="0"/>
              <a:buChar char="•"/>
            </a:pPr>
            <a:r>
              <a:rPr lang="en-NZ" sz="2800" dirty="0"/>
              <a:t>Maintain a healthy weight</a:t>
            </a:r>
          </a:p>
          <a:p>
            <a:pPr marL="457200" indent="-457200">
              <a:buFont typeface="Arial" panose="020B0604020202020204" pitchFamily="34" charset="0"/>
              <a:buChar char="•"/>
            </a:pPr>
            <a:r>
              <a:rPr lang="en-NZ" sz="2800" dirty="0"/>
              <a:t>Manage other long term conditions / co-morbidities well </a:t>
            </a:r>
          </a:p>
          <a:p>
            <a:endParaRPr kumimoji="0" lang="en-US" sz="2800" b="1" i="0" u="none" strike="noStrike" kern="1200" cap="none" spc="0" normalizeH="0" baseline="0" noProof="0" dirty="0">
              <a:ln>
                <a:noFill/>
              </a:ln>
              <a:solidFill>
                <a:srgbClr val="A7396A"/>
              </a:solidFill>
              <a:effectLst/>
              <a:uLnTx/>
              <a:uFillTx/>
              <a:latin typeface="Utile"/>
              <a:ea typeface="+mn-ea"/>
              <a:cs typeface="+mn-cs"/>
            </a:endParaRPr>
          </a:p>
        </p:txBody>
      </p:sp>
    </p:spTree>
    <p:extLst>
      <p:ext uri="{BB962C8B-B14F-4D97-AF65-F5344CB8AC3E}">
        <p14:creationId xmlns:p14="http://schemas.microsoft.com/office/powerpoint/2010/main" val="319003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EADFAA37-18B4-1E9A-A09A-9B5443EE4499}"/>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9D6213D8-DEA2-C0F9-2306-685253A89C68}"/>
              </a:ext>
            </a:extLst>
          </p:cNvPr>
          <p:cNvSpPr txBox="1"/>
          <p:nvPr/>
        </p:nvSpPr>
        <p:spPr>
          <a:xfrm>
            <a:off x="420678" y="143100"/>
            <a:ext cx="8599470" cy="1569660"/>
          </a:xfrm>
          <a:prstGeom prst="rect">
            <a:avLst/>
          </a:prstGeom>
          <a:noFill/>
        </p:spPr>
        <p:txBody>
          <a:bodyPr wrap="square" lIns="91440" tIns="45720" rIns="91440" bIns="45720" rtlCol="0" anchor="t">
            <a:spAutoFit/>
          </a:bodyPr>
          <a:lstStyle/>
          <a:p>
            <a:pPr>
              <a:defRPr/>
            </a:pPr>
            <a:endParaRPr lang="en-NZ" sz="3200" b="1" dirty="0">
              <a:latin typeface="Utile" panose="020B0503030504020204" pitchFamily="34" charset="0"/>
            </a:endParaRPr>
          </a:p>
          <a:p>
            <a:pPr>
              <a:defRPr/>
            </a:pPr>
            <a:r>
              <a:rPr lang="en-NZ" sz="3200" b="1" dirty="0">
                <a:latin typeface="Utile" panose="020B0503030504020204" pitchFamily="34" charset="0"/>
              </a:rPr>
              <a:t>Strategic Priority 3: Advocacy – at two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36" name="Straight Connector 35">
            <a:extLst>
              <a:ext uri="{FF2B5EF4-FFF2-40B4-BE49-F238E27FC236}">
                <a16:creationId xmlns:a16="http://schemas.microsoft.com/office/drawing/2014/main" id="{1C5504D0-C0AC-A4AC-F9B9-066BF62E178D}"/>
              </a:ext>
            </a:extLst>
          </p:cNvPr>
          <p:cNvCxnSpPr>
            <a:cxnSpLocks/>
          </p:cNvCxnSpPr>
          <p:nvPr/>
        </p:nvCxnSpPr>
        <p:spPr>
          <a:xfrm>
            <a:off x="547059" y="1244414"/>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DC4AF8F4-8662-8112-60BB-FCB7784F9C46}"/>
              </a:ext>
            </a:extLst>
          </p:cNvPr>
          <p:cNvSpPr txBox="1"/>
          <p:nvPr/>
        </p:nvSpPr>
        <p:spPr>
          <a:xfrm>
            <a:off x="547059" y="1451921"/>
            <a:ext cx="11027907" cy="52629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t>At a system level – exerting influence through:</a:t>
            </a:r>
          </a:p>
          <a:p>
            <a:pPr marL="914400" lvl="1" indent="-457200">
              <a:buFont typeface="Arial" panose="020B0604020202020204" pitchFamily="34" charset="0"/>
              <a:buChar char="•"/>
            </a:pPr>
            <a:r>
              <a:rPr lang="en-NZ" sz="2800" dirty="0"/>
              <a:t>Meetings with Ministers and Officials</a:t>
            </a:r>
          </a:p>
          <a:p>
            <a:pPr marL="914400" lvl="1" indent="-457200">
              <a:buFont typeface="Arial" panose="020B0604020202020204" pitchFamily="34" charset="0"/>
              <a:buChar char="•"/>
            </a:pPr>
            <a:r>
              <a:rPr lang="en-NZ" sz="2800" dirty="0"/>
              <a:t>Responding to submissions</a:t>
            </a:r>
          </a:p>
          <a:p>
            <a:pPr marL="914400" lvl="1" indent="-457200">
              <a:buFont typeface="Arial" panose="020B0604020202020204" pitchFamily="34" charset="0"/>
              <a:buChar char="•"/>
            </a:pPr>
            <a:r>
              <a:rPr lang="en-NZ" sz="2800" dirty="0"/>
              <a:t>Partnering with NGOs</a:t>
            </a:r>
          </a:p>
          <a:p>
            <a:pPr marL="914400" lvl="1" indent="-457200">
              <a:buFont typeface="Arial" panose="020B0604020202020204" pitchFamily="34" charset="0"/>
              <a:buChar char="•"/>
            </a:pPr>
            <a:r>
              <a:rPr lang="en-NZ" sz="2800" dirty="0"/>
              <a:t>Advisory Committees</a:t>
            </a:r>
          </a:p>
          <a:p>
            <a:pPr marL="914400" lvl="1" indent="-457200">
              <a:buFont typeface="Arial" panose="020B0604020202020204" pitchFamily="34" charset="0"/>
              <a:buChar char="•"/>
            </a:pPr>
            <a:r>
              <a:rPr lang="en-NZ" sz="2800" dirty="0"/>
              <a:t>Holding the funders to account for quality care</a:t>
            </a:r>
          </a:p>
          <a:p>
            <a:pPr marL="457200" indent="-457200">
              <a:buFont typeface="Arial" panose="020B0604020202020204" pitchFamily="34" charset="0"/>
              <a:buChar char="•"/>
            </a:pPr>
            <a:r>
              <a:rPr lang="en-NZ" sz="2800" dirty="0"/>
              <a:t>At an individual level:</a:t>
            </a:r>
          </a:p>
          <a:p>
            <a:pPr marL="914400" lvl="1" indent="-457200">
              <a:buFont typeface="Arial" panose="020B0604020202020204" pitchFamily="34" charset="0"/>
              <a:buChar char="•"/>
            </a:pPr>
            <a:r>
              <a:rPr lang="en-NZ" sz="2800" dirty="0"/>
              <a:t>Supporting stroke survivors and whanau to navigate the complex services to which they’re entitled </a:t>
            </a:r>
          </a:p>
          <a:p>
            <a:pPr marL="914400" lvl="1" indent="-457200">
              <a:buFont typeface="Arial" panose="020B0604020202020204" pitchFamily="34" charset="0"/>
              <a:buChar char="•"/>
            </a:pPr>
            <a:endParaRPr lang="en-NZ" sz="2800" dirty="0"/>
          </a:p>
          <a:p>
            <a:pPr marL="914400" lvl="1" indent="-457200">
              <a:buFont typeface="Arial" panose="020B0604020202020204" pitchFamily="34" charset="0"/>
              <a:buChar char="•"/>
            </a:pPr>
            <a:endParaRPr lang="en-NZ" sz="2800" dirty="0"/>
          </a:p>
          <a:p>
            <a:endParaRPr kumimoji="0" lang="en-US" sz="2800" b="1" i="0" u="none" strike="noStrike" kern="1200" cap="none" spc="0" normalizeH="0" baseline="0" noProof="0" dirty="0">
              <a:ln>
                <a:noFill/>
              </a:ln>
              <a:solidFill>
                <a:srgbClr val="A7396A"/>
              </a:solidFill>
              <a:effectLst/>
              <a:uLnTx/>
              <a:uFillTx/>
              <a:latin typeface="Utile"/>
              <a:ea typeface="+mn-ea"/>
              <a:cs typeface="+mn-cs"/>
            </a:endParaRPr>
          </a:p>
        </p:txBody>
      </p:sp>
      <p:pic>
        <p:nvPicPr>
          <p:cNvPr id="6" name="Picture 5" descr="A couple of women standing together&#10;&#10;AI-generated content may be incorrect.">
            <a:extLst>
              <a:ext uri="{FF2B5EF4-FFF2-40B4-BE49-F238E27FC236}">
                <a16:creationId xmlns:a16="http://schemas.microsoft.com/office/drawing/2014/main" id="{39628BF7-2736-08DE-DA60-63EA42127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2443" y="1901627"/>
            <a:ext cx="1930267" cy="2351048"/>
          </a:xfrm>
          <a:prstGeom prst="rect">
            <a:avLst/>
          </a:prstGeom>
        </p:spPr>
      </p:pic>
    </p:spTree>
    <p:extLst>
      <p:ext uri="{BB962C8B-B14F-4D97-AF65-F5344CB8AC3E}">
        <p14:creationId xmlns:p14="http://schemas.microsoft.com/office/powerpoint/2010/main" val="70912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15D14D7B-F51D-E959-C539-3E01B5A6D24E}"/>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BDC16319-C80F-AB91-1B4A-C8D33CD97771}"/>
              </a:ext>
            </a:extLst>
          </p:cNvPr>
          <p:cNvSpPr txBox="1"/>
          <p:nvPr/>
        </p:nvSpPr>
        <p:spPr>
          <a:xfrm>
            <a:off x="547058" y="143100"/>
            <a:ext cx="8599470" cy="1569660"/>
          </a:xfrm>
          <a:prstGeom prst="rect">
            <a:avLst/>
          </a:prstGeom>
          <a:noFill/>
        </p:spPr>
        <p:txBody>
          <a:bodyPr wrap="square" lIns="91440" tIns="45720" rIns="91440" bIns="45720" rtlCol="0" anchor="t">
            <a:spAutoFit/>
          </a:bodyPr>
          <a:lstStyle/>
          <a:p>
            <a:pPr>
              <a:defRPr/>
            </a:pPr>
            <a:endParaRPr lang="en-NZ" sz="3200" b="1" dirty="0"/>
          </a:p>
          <a:p>
            <a:pPr>
              <a:defRPr/>
            </a:pPr>
            <a:r>
              <a:rPr lang="en-NZ" sz="3200" b="1" dirty="0"/>
              <a:t>Strategic Priority 4: Life After Stroke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0" i="0" u="none" strike="noStrike" kern="1200" cap="none" spc="0" normalizeH="0" baseline="0" noProof="0" dirty="0">
              <a:ln>
                <a:noFill/>
              </a:ln>
              <a:solidFill>
                <a:srgbClr val="403848"/>
              </a:solidFill>
              <a:effectLst/>
              <a:uLnTx/>
              <a:uFillTx/>
              <a:latin typeface="Utile Semibold" panose="020B0703030504020204" pitchFamily="34" charset="0"/>
              <a:ea typeface="+mn-ea"/>
              <a:cs typeface="+mn-cs"/>
            </a:endParaRPr>
          </a:p>
        </p:txBody>
      </p:sp>
      <p:cxnSp>
        <p:nvCxnSpPr>
          <p:cNvPr id="36" name="Straight Connector 35">
            <a:extLst>
              <a:ext uri="{FF2B5EF4-FFF2-40B4-BE49-F238E27FC236}">
                <a16:creationId xmlns:a16="http://schemas.microsoft.com/office/drawing/2014/main" id="{F006BCA4-7071-E86E-4017-405795D87AD2}"/>
              </a:ext>
            </a:extLst>
          </p:cNvPr>
          <p:cNvCxnSpPr>
            <a:cxnSpLocks/>
          </p:cNvCxnSpPr>
          <p:nvPr/>
        </p:nvCxnSpPr>
        <p:spPr>
          <a:xfrm>
            <a:off x="547059" y="1222116"/>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913324E7-B467-D673-B0B3-3A90578C3194}"/>
              </a:ext>
            </a:extLst>
          </p:cNvPr>
          <p:cNvSpPr txBox="1"/>
          <p:nvPr/>
        </p:nvSpPr>
        <p:spPr>
          <a:xfrm>
            <a:off x="582046" y="1349139"/>
            <a:ext cx="11027907" cy="56938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t>Individual support through 0800 STROKE</a:t>
            </a:r>
          </a:p>
          <a:p>
            <a:pPr marL="457200" indent="-457200">
              <a:buFont typeface="Arial" panose="020B0604020202020204" pitchFamily="34" charset="0"/>
              <a:buChar char="•"/>
            </a:pPr>
            <a:r>
              <a:rPr lang="en-NZ" sz="2800" dirty="0"/>
              <a:t>Referrals from hospitals </a:t>
            </a:r>
          </a:p>
          <a:p>
            <a:pPr marL="457200" indent="-457200">
              <a:buFont typeface="Arial" panose="020B0604020202020204" pitchFamily="34" charset="0"/>
              <a:buChar char="•"/>
            </a:pPr>
            <a:r>
              <a:rPr lang="en-NZ" sz="2800" dirty="0"/>
              <a:t>Education and support to Stroke Groups</a:t>
            </a:r>
          </a:p>
          <a:p>
            <a:pPr marL="457200" indent="-457200">
              <a:buFont typeface="Arial" panose="020B0604020202020204" pitchFamily="34" charset="0"/>
              <a:buChar char="•"/>
            </a:pPr>
            <a:r>
              <a:rPr lang="en-NZ" sz="2800" dirty="0"/>
              <a:t>Monthly Online Café, to create connection</a:t>
            </a:r>
          </a:p>
          <a:p>
            <a:pPr marL="457200" indent="-457200">
              <a:buFont typeface="Arial" panose="020B0604020202020204" pitchFamily="34" charset="0"/>
              <a:buChar char="•"/>
            </a:pPr>
            <a:r>
              <a:rPr lang="en-NZ" sz="2800" dirty="0"/>
              <a:t>Information and resources – The Life After Stroke book</a:t>
            </a:r>
          </a:p>
          <a:p>
            <a:pPr marL="457200" indent="-457200">
              <a:buFont typeface="Arial" panose="020B0604020202020204" pitchFamily="34" charset="0"/>
              <a:buChar char="•"/>
            </a:pPr>
            <a:r>
              <a:rPr lang="en-NZ" sz="2800" dirty="0"/>
              <a:t>Collaboration with Barnardos </a:t>
            </a:r>
            <a:r>
              <a:rPr lang="en-NZ" sz="2800" dirty="0" err="1"/>
              <a:t>What’sUp</a:t>
            </a:r>
            <a:endParaRPr lang="en-NZ" sz="2800" dirty="0"/>
          </a:p>
          <a:p>
            <a:pPr marL="457200" indent="-457200">
              <a:buFont typeface="Arial" panose="020B0604020202020204" pitchFamily="34" charset="0"/>
              <a:buChar char="•"/>
            </a:pPr>
            <a:r>
              <a:rPr lang="en-NZ" sz="2800" dirty="0"/>
              <a:t>Return to Work support</a:t>
            </a:r>
          </a:p>
          <a:p>
            <a:pPr marL="457200" indent="-457200">
              <a:buFont typeface="Arial" panose="020B0604020202020204" pitchFamily="34" charset="0"/>
              <a:buChar char="•"/>
            </a:pPr>
            <a:r>
              <a:rPr lang="en-NZ" sz="2800" dirty="0"/>
              <a:t>101 Education for clinical and non-clinical staff</a:t>
            </a:r>
          </a:p>
          <a:p>
            <a:pPr marL="457200" indent="-457200">
              <a:buFont typeface="Arial" panose="020B0604020202020204" pitchFamily="34" charset="0"/>
              <a:buChar char="•"/>
            </a:pPr>
            <a:r>
              <a:rPr lang="en-NZ" sz="2800" dirty="0"/>
              <a:t>Funding in some areas for individual grants</a:t>
            </a:r>
          </a:p>
          <a:p>
            <a:pPr marL="457200" indent="-457200">
              <a:buFont typeface="Arial" panose="020B0604020202020204" pitchFamily="34" charset="0"/>
              <a:buChar char="•"/>
            </a:pPr>
            <a:r>
              <a:rPr lang="en-NZ" sz="2800" dirty="0"/>
              <a:t>Website</a:t>
            </a:r>
          </a:p>
          <a:p>
            <a:pPr marL="914400" lvl="1" indent="-457200">
              <a:buFont typeface="Arial" panose="020B0604020202020204" pitchFamily="34" charset="0"/>
              <a:buChar char="•"/>
            </a:pPr>
            <a:endParaRPr lang="en-NZ" sz="2800" dirty="0"/>
          </a:p>
          <a:p>
            <a:pPr marL="914400" lvl="1" indent="-457200">
              <a:buFont typeface="Arial" panose="020B0604020202020204" pitchFamily="34" charset="0"/>
              <a:buChar char="•"/>
            </a:pPr>
            <a:endParaRPr lang="en-NZ" sz="2800" dirty="0"/>
          </a:p>
          <a:p>
            <a:endParaRPr kumimoji="0" lang="en-US" sz="2800" b="1" i="0" u="none" strike="noStrike" kern="1200" cap="none" spc="0" normalizeH="0" baseline="0" noProof="0" dirty="0">
              <a:ln>
                <a:noFill/>
              </a:ln>
              <a:solidFill>
                <a:srgbClr val="A7396A"/>
              </a:solidFill>
              <a:effectLst/>
              <a:uLnTx/>
              <a:uFillTx/>
              <a:latin typeface="Utile"/>
              <a:ea typeface="+mn-ea"/>
              <a:cs typeface="+mn-cs"/>
            </a:endParaRPr>
          </a:p>
        </p:txBody>
      </p:sp>
    </p:spTree>
    <p:extLst>
      <p:ext uri="{BB962C8B-B14F-4D97-AF65-F5344CB8AC3E}">
        <p14:creationId xmlns:p14="http://schemas.microsoft.com/office/powerpoint/2010/main" val="182697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478DF-E544-3E01-E167-965CEE48139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D55B388-3EB8-CA3A-8E66-1762B1557662}"/>
              </a:ext>
            </a:extLst>
          </p:cNvPr>
          <p:cNvSpPr txBox="1"/>
          <p:nvPr/>
        </p:nvSpPr>
        <p:spPr>
          <a:xfrm>
            <a:off x="377010" y="612181"/>
            <a:ext cx="4713726" cy="584775"/>
          </a:xfrm>
          <a:prstGeom prst="rect">
            <a:avLst/>
          </a:prstGeom>
          <a:noFill/>
        </p:spPr>
        <p:txBody>
          <a:bodyPr wrap="none" rtlCol="0">
            <a:spAutoFit/>
          </a:bodyPr>
          <a:lstStyle/>
          <a:p>
            <a:r>
              <a:rPr lang="en-US" sz="3200" b="1" dirty="0"/>
              <a:t>Life After Stroke Support</a:t>
            </a:r>
            <a:endParaRPr lang="en-NZ" sz="3200" b="1" dirty="0"/>
          </a:p>
        </p:txBody>
      </p:sp>
      <p:graphicFrame>
        <p:nvGraphicFramePr>
          <p:cNvPr id="7" name="Chart 6">
            <a:extLst>
              <a:ext uri="{FF2B5EF4-FFF2-40B4-BE49-F238E27FC236}">
                <a16:creationId xmlns:a16="http://schemas.microsoft.com/office/drawing/2014/main" id="{6C5BEA34-6F03-35B7-6ACE-6592EF76F2CC}"/>
              </a:ext>
              <a:ext uri="{147F2762-F138-4A5C-976F-8EAC2B608ADB}">
                <a16:predDERef xmlns:a16="http://schemas.microsoft.com/office/drawing/2014/main" pred="{330C9C65-C9F2-921F-612C-BED317C2F461}"/>
              </a:ext>
            </a:extLst>
          </p:cNvPr>
          <p:cNvGraphicFramePr>
            <a:graphicFrameLocks/>
          </p:cNvGraphicFramePr>
          <p:nvPr>
            <p:extLst>
              <p:ext uri="{D42A27DB-BD31-4B8C-83A1-F6EECF244321}">
                <p14:modId xmlns:p14="http://schemas.microsoft.com/office/powerpoint/2010/main" val="3118269844"/>
              </p:ext>
            </p:extLst>
          </p:nvPr>
        </p:nvGraphicFramePr>
        <p:xfrm>
          <a:off x="377009" y="1390689"/>
          <a:ext cx="7413091" cy="505264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6FF2AD01-EEE3-ADC8-4C03-530A833D161C}"/>
              </a:ext>
            </a:extLst>
          </p:cNvPr>
          <p:cNvGrpSpPr/>
          <p:nvPr/>
        </p:nvGrpSpPr>
        <p:grpSpPr>
          <a:xfrm>
            <a:off x="7790100" y="1477926"/>
            <a:ext cx="3374086" cy="4874211"/>
            <a:chOff x="9590348" y="2516372"/>
            <a:chExt cx="1841500" cy="2672906"/>
          </a:xfrm>
        </p:grpSpPr>
        <p:pic>
          <p:nvPicPr>
            <p:cNvPr id="8" name="Picture 7">
              <a:extLst>
                <a:ext uri="{FF2B5EF4-FFF2-40B4-BE49-F238E27FC236}">
                  <a16:creationId xmlns:a16="http://schemas.microsoft.com/office/drawing/2014/main" id="{8CFB2804-A2E6-4AB9-4561-870DB678ADD6}"/>
                </a:ext>
              </a:extLst>
            </p:cNvPr>
            <p:cNvPicPr>
              <a:picLocks noChangeAspect="1"/>
            </p:cNvPicPr>
            <p:nvPr/>
          </p:nvPicPr>
          <p:blipFill>
            <a:blip r:embed="rId4"/>
            <a:stretch>
              <a:fillRect/>
            </a:stretch>
          </p:blipFill>
          <p:spPr>
            <a:xfrm>
              <a:off x="9590348" y="2516372"/>
              <a:ext cx="1841500" cy="762000"/>
            </a:xfrm>
            <a:prstGeom prst="rect">
              <a:avLst/>
            </a:prstGeom>
          </p:spPr>
        </p:pic>
        <p:pic>
          <p:nvPicPr>
            <p:cNvPr id="9" name="Picture 8">
              <a:extLst>
                <a:ext uri="{FF2B5EF4-FFF2-40B4-BE49-F238E27FC236}">
                  <a16:creationId xmlns:a16="http://schemas.microsoft.com/office/drawing/2014/main" id="{ACA83AF3-E910-0F97-C1ED-1232BEC318A9}"/>
                </a:ext>
              </a:extLst>
            </p:cNvPr>
            <p:cNvPicPr>
              <a:picLocks noChangeAspect="1"/>
            </p:cNvPicPr>
            <p:nvPr/>
          </p:nvPicPr>
          <p:blipFill>
            <a:blip r:embed="rId5"/>
            <a:stretch>
              <a:fillRect/>
            </a:stretch>
          </p:blipFill>
          <p:spPr>
            <a:xfrm>
              <a:off x="9590348" y="3475000"/>
              <a:ext cx="1841500" cy="762000"/>
            </a:xfrm>
            <a:prstGeom prst="rect">
              <a:avLst/>
            </a:prstGeom>
          </p:spPr>
        </p:pic>
        <p:pic>
          <p:nvPicPr>
            <p:cNvPr id="12" name="Picture 11">
              <a:extLst>
                <a:ext uri="{FF2B5EF4-FFF2-40B4-BE49-F238E27FC236}">
                  <a16:creationId xmlns:a16="http://schemas.microsoft.com/office/drawing/2014/main" id="{A55B4DE9-77AB-9364-0A44-9B16F821DF84}"/>
                </a:ext>
              </a:extLst>
            </p:cNvPr>
            <p:cNvPicPr>
              <a:picLocks noChangeAspect="1"/>
            </p:cNvPicPr>
            <p:nvPr/>
          </p:nvPicPr>
          <p:blipFill>
            <a:blip r:embed="rId6"/>
            <a:stretch>
              <a:fillRect/>
            </a:stretch>
          </p:blipFill>
          <p:spPr>
            <a:xfrm>
              <a:off x="9590348" y="4433628"/>
              <a:ext cx="1841500" cy="755650"/>
            </a:xfrm>
            <a:prstGeom prst="rect">
              <a:avLst/>
            </a:prstGeom>
          </p:spPr>
        </p:pic>
      </p:grpSp>
    </p:spTree>
    <p:extLst>
      <p:ext uri="{BB962C8B-B14F-4D97-AF65-F5344CB8AC3E}">
        <p14:creationId xmlns:p14="http://schemas.microsoft.com/office/powerpoint/2010/main" val="231375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021176D-85A5-FE92-9E83-109FEA795175}"/>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B9C14668-1B91-7177-A21C-707BB0F9C709}"/>
              </a:ext>
            </a:extLst>
          </p:cNvPr>
          <p:cNvSpPr txBox="1"/>
          <p:nvPr/>
        </p:nvSpPr>
        <p:spPr>
          <a:xfrm>
            <a:off x="547058" y="217531"/>
            <a:ext cx="8599470" cy="1569660"/>
          </a:xfrm>
          <a:prstGeom prst="rect">
            <a:avLst/>
          </a:prstGeom>
          <a:noFill/>
        </p:spPr>
        <p:txBody>
          <a:bodyPr wrap="square" lIns="91440" tIns="45720" rIns="91440" bIns="45720" rtlCol="0" anchor="t">
            <a:spAutoFit/>
          </a:bodyPr>
          <a:lstStyle/>
          <a:p>
            <a:pPr>
              <a:defRPr/>
            </a:pPr>
            <a:endParaRPr lang="en-NZ" sz="3200" b="1" dirty="0"/>
          </a:p>
          <a:p>
            <a:pPr>
              <a:defRPr/>
            </a:pPr>
            <a:r>
              <a:rPr lang="en-NZ" sz="3200" b="1" dirty="0"/>
              <a:t>Strategic Priority 5: Thriving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0" i="0" u="none" strike="noStrike" kern="1200" cap="none" spc="0" normalizeH="0" baseline="0" noProof="0" dirty="0">
              <a:ln>
                <a:noFill/>
              </a:ln>
              <a:solidFill>
                <a:srgbClr val="403848"/>
              </a:solidFill>
              <a:effectLst/>
              <a:uLnTx/>
              <a:uFillTx/>
              <a:latin typeface="Utile Semibold" panose="020B0703030504020204" pitchFamily="34" charset="0"/>
              <a:ea typeface="+mn-ea"/>
              <a:cs typeface="+mn-cs"/>
            </a:endParaRPr>
          </a:p>
        </p:txBody>
      </p:sp>
      <p:cxnSp>
        <p:nvCxnSpPr>
          <p:cNvPr id="36" name="Straight Connector 35">
            <a:extLst>
              <a:ext uri="{FF2B5EF4-FFF2-40B4-BE49-F238E27FC236}">
                <a16:creationId xmlns:a16="http://schemas.microsoft.com/office/drawing/2014/main" id="{BA4C540A-F28E-4A5F-C8FC-90F4ADEB3481}"/>
              </a:ext>
            </a:extLst>
          </p:cNvPr>
          <p:cNvCxnSpPr>
            <a:cxnSpLocks/>
          </p:cNvCxnSpPr>
          <p:nvPr/>
        </p:nvCxnSpPr>
        <p:spPr>
          <a:xfrm>
            <a:off x="547059" y="1222116"/>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41B155F2-6E3E-7379-3861-512E42A8C49F}"/>
              </a:ext>
            </a:extLst>
          </p:cNvPr>
          <p:cNvSpPr txBox="1"/>
          <p:nvPr/>
        </p:nvSpPr>
        <p:spPr>
          <a:xfrm>
            <a:off x="547058" y="1583055"/>
            <a:ext cx="11027907" cy="56938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t>People and culture by living our values</a:t>
            </a:r>
          </a:p>
          <a:p>
            <a:pPr marL="457200" indent="-457200">
              <a:buFont typeface="Arial" panose="020B0604020202020204" pitchFamily="34" charset="0"/>
              <a:buChar char="•"/>
            </a:pPr>
            <a:r>
              <a:rPr lang="en-NZ" sz="2800" dirty="0"/>
              <a:t>Being financially sustainable</a:t>
            </a:r>
          </a:p>
          <a:p>
            <a:pPr marL="914400" lvl="1" indent="-457200">
              <a:buFont typeface="Arial" panose="020B0604020202020204" pitchFamily="34" charset="0"/>
              <a:buChar char="•"/>
            </a:pPr>
            <a:r>
              <a:rPr lang="en-NZ" sz="2800" dirty="0"/>
              <a:t>17% government funding</a:t>
            </a:r>
          </a:p>
          <a:p>
            <a:pPr marL="914400" lvl="1" indent="-457200">
              <a:buFont typeface="Arial" panose="020B0604020202020204" pitchFamily="34" charset="0"/>
              <a:buChar char="•"/>
            </a:pPr>
            <a:r>
              <a:rPr lang="en-NZ" sz="2800" dirty="0"/>
              <a:t>Multi-faceted fundraising programmes, supported by campaigns, fundraising events, regular giving, appeals, bequests, grants …..</a:t>
            </a:r>
          </a:p>
          <a:p>
            <a:pPr marL="457200" indent="-457200">
              <a:buFont typeface="Arial" panose="020B0604020202020204" pitchFamily="34" charset="0"/>
              <a:buChar char="•"/>
            </a:pPr>
            <a:r>
              <a:rPr lang="en-NZ" sz="2800" dirty="0"/>
              <a:t>Environmental impact, social responsibilities, and governance practices</a:t>
            </a:r>
          </a:p>
          <a:p>
            <a:pPr marL="457200" indent="-457200">
              <a:buFont typeface="Arial" panose="020B0604020202020204" pitchFamily="34" charset="0"/>
              <a:buChar char="•"/>
            </a:pPr>
            <a:r>
              <a:rPr lang="en-NZ" sz="2800" dirty="0"/>
              <a:t>Fundamental principles of partnership through all our work</a:t>
            </a:r>
          </a:p>
          <a:p>
            <a:pPr marL="457200" indent="-457200">
              <a:buFont typeface="Arial" panose="020B0604020202020204" pitchFamily="34" charset="0"/>
              <a:buChar char="•"/>
            </a:pPr>
            <a:endParaRPr lang="en-NZ" sz="2800" dirty="0"/>
          </a:p>
          <a:p>
            <a:pPr marL="457200" indent="-457200">
              <a:buFont typeface="Arial" panose="020B0604020202020204" pitchFamily="34" charset="0"/>
              <a:buChar char="•"/>
            </a:pPr>
            <a:endParaRPr lang="en-NZ" sz="2800" dirty="0"/>
          </a:p>
          <a:p>
            <a:pPr marL="914400" lvl="1" indent="-457200">
              <a:buFont typeface="Arial" panose="020B0604020202020204" pitchFamily="34" charset="0"/>
              <a:buChar char="•"/>
            </a:pPr>
            <a:endParaRPr lang="en-NZ" sz="2800" dirty="0"/>
          </a:p>
          <a:p>
            <a:pPr marL="914400" lvl="1" indent="-457200">
              <a:buFont typeface="Arial" panose="020B0604020202020204" pitchFamily="34" charset="0"/>
              <a:buChar char="•"/>
            </a:pPr>
            <a:endParaRPr lang="en-NZ" sz="2800" dirty="0"/>
          </a:p>
          <a:p>
            <a:endParaRPr kumimoji="0" lang="en-US" sz="2800" b="1" i="0" u="none" strike="noStrike" kern="1200" cap="none" spc="0" normalizeH="0" baseline="0" noProof="0" dirty="0">
              <a:ln>
                <a:noFill/>
              </a:ln>
              <a:solidFill>
                <a:srgbClr val="A7396A"/>
              </a:solidFill>
              <a:effectLst/>
              <a:uLnTx/>
              <a:uFillTx/>
              <a:latin typeface="Utile"/>
              <a:ea typeface="+mn-ea"/>
              <a:cs typeface="+mn-cs"/>
            </a:endParaRPr>
          </a:p>
        </p:txBody>
      </p:sp>
    </p:spTree>
    <p:extLst>
      <p:ext uri="{BB962C8B-B14F-4D97-AF65-F5344CB8AC3E}">
        <p14:creationId xmlns:p14="http://schemas.microsoft.com/office/powerpoint/2010/main" val="165202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D0E43EF6-EDED-504D-CF82-640E42C056B9}"/>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31E17377-357B-0603-E898-1D9E25627725}"/>
              </a:ext>
            </a:extLst>
          </p:cNvPr>
          <p:cNvSpPr txBox="1"/>
          <p:nvPr/>
        </p:nvSpPr>
        <p:spPr>
          <a:xfrm>
            <a:off x="452780" y="640400"/>
            <a:ext cx="8599470"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3200" b="1" dirty="0">
                <a:solidFill>
                  <a:srgbClr val="403848"/>
                </a:solidFill>
                <a:latin typeface="Utile" panose="020B0503030504020204" pitchFamily="34" charset="0"/>
              </a:rPr>
              <a:t>About 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36" name="Straight Connector 35">
            <a:extLst>
              <a:ext uri="{FF2B5EF4-FFF2-40B4-BE49-F238E27FC236}">
                <a16:creationId xmlns:a16="http://schemas.microsoft.com/office/drawing/2014/main" id="{32027B8B-3343-5FFC-D5B2-5EB20F043833}"/>
              </a:ext>
            </a:extLst>
          </p:cNvPr>
          <p:cNvCxnSpPr>
            <a:cxnSpLocks/>
          </p:cNvCxnSpPr>
          <p:nvPr/>
        </p:nvCxnSpPr>
        <p:spPr>
          <a:xfrm>
            <a:off x="547059" y="124297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DC201DC0-F81C-3F8E-E190-DAD612A54894}"/>
              </a:ext>
            </a:extLst>
          </p:cNvPr>
          <p:cNvSpPr txBox="1"/>
          <p:nvPr/>
        </p:nvSpPr>
        <p:spPr>
          <a:xfrm>
            <a:off x="547059" y="1457016"/>
            <a:ext cx="8381041" cy="65556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t>Chief Executive of Stroke Aotearoa New Zealand</a:t>
            </a:r>
          </a:p>
          <a:p>
            <a:pPr marL="457200" indent="-457200">
              <a:buFont typeface="Arial" panose="020B0604020202020204" pitchFamily="34" charset="0"/>
              <a:buChar char="•"/>
            </a:pPr>
            <a:r>
              <a:rPr lang="en-NZ" sz="2800" dirty="0"/>
              <a:t>Physiotherapy New Zealand Board Member</a:t>
            </a:r>
          </a:p>
          <a:p>
            <a:pPr marL="457200" indent="-457200">
              <a:buFont typeface="Arial" panose="020B0604020202020204" pitchFamily="34" charset="0"/>
              <a:buChar char="•"/>
            </a:pPr>
            <a:r>
              <a:rPr lang="en-NZ" sz="2800" dirty="0"/>
              <a:t>Prior Board member of Stroke Aotearoa</a:t>
            </a:r>
          </a:p>
          <a:p>
            <a:pPr marL="457200" indent="-457200">
              <a:buFont typeface="Arial" panose="020B0604020202020204" pitchFamily="34" charset="0"/>
              <a:buChar char="•"/>
            </a:pPr>
            <a:r>
              <a:rPr lang="en-NZ" sz="2800" dirty="0"/>
              <a:t>Co-Chair of the Neurological Alliance</a:t>
            </a:r>
          </a:p>
          <a:p>
            <a:pPr marL="457200" indent="-457200">
              <a:buFont typeface="Arial" panose="020B0604020202020204" pitchFamily="34" charset="0"/>
              <a:buChar char="•"/>
            </a:pPr>
            <a:r>
              <a:rPr lang="en-NZ" sz="2800" dirty="0"/>
              <a:t>Executive of the Carers Alliance</a:t>
            </a:r>
          </a:p>
          <a:p>
            <a:pPr marL="457200" indent="-457200">
              <a:buFont typeface="Arial" panose="020B0604020202020204" pitchFamily="34" charset="0"/>
              <a:buChar char="•"/>
            </a:pPr>
            <a:r>
              <a:rPr lang="en-NZ" sz="2800" dirty="0"/>
              <a:t>Community Chapter of HTRHN</a:t>
            </a:r>
          </a:p>
          <a:p>
            <a:pPr marL="457200" indent="-457200">
              <a:buFont typeface="Arial" panose="020B0604020202020204" pitchFamily="34" charset="0"/>
              <a:buChar char="•"/>
            </a:pPr>
            <a:r>
              <a:rPr lang="en-NZ" sz="2800" dirty="0"/>
              <a:t>Barnardos Aotearoa – New Zealand’s largest children's charity</a:t>
            </a:r>
          </a:p>
          <a:p>
            <a:pPr marL="457200" indent="-457200">
              <a:buFont typeface="Arial" panose="020B0604020202020204" pitchFamily="34" charset="0"/>
              <a:buChar char="•"/>
            </a:pPr>
            <a:r>
              <a:rPr lang="en-NZ" sz="2800" dirty="0"/>
              <a:t>Commercial background – manufacturing, IT services, Outsourcing, Management Consulting</a:t>
            </a:r>
          </a:p>
          <a:p>
            <a:endParaRPr lang="en-NZ" sz="2800" dirty="0"/>
          </a:p>
          <a:p>
            <a:endParaRPr lang="en-NZ" sz="2800" dirty="0"/>
          </a:p>
          <a:p>
            <a:r>
              <a:rPr lang="en-NZ" sz="2800" dirty="0"/>
              <a:t> </a:t>
            </a:r>
          </a:p>
        </p:txBody>
      </p:sp>
      <p:pic>
        <p:nvPicPr>
          <p:cNvPr id="5" name="Picture 4" descr="A group of people standing in front of a door&#10;&#10;AI-generated content may be incorrect.">
            <a:extLst>
              <a:ext uri="{FF2B5EF4-FFF2-40B4-BE49-F238E27FC236}">
                <a16:creationId xmlns:a16="http://schemas.microsoft.com/office/drawing/2014/main" id="{20363103-4F97-0F5F-5E78-26D5534F44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1557">
            <a:off x="8275041" y="2542757"/>
            <a:ext cx="3594487" cy="2325441"/>
          </a:xfrm>
          <a:prstGeom prst="rect">
            <a:avLst/>
          </a:prstGeom>
        </p:spPr>
      </p:pic>
    </p:spTree>
    <p:extLst>
      <p:ext uri="{BB962C8B-B14F-4D97-AF65-F5344CB8AC3E}">
        <p14:creationId xmlns:p14="http://schemas.microsoft.com/office/powerpoint/2010/main" val="252432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B5D49950-03E4-5D90-EAF9-1F6E7ABF34C1}"/>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7A018CCC-32BC-A258-4AF4-35119ECC5718}"/>
              </a:ext>
            </a:extLst>
          </p:cNvPr>
          <p:cNvSpPr txBox="1"/>
          <p:nvPr/>
        </p:nvSpPr>
        <p:spPr>
          <a:xfrm>
            <a:off x="547058" y="168492"/>
            <a:ext cx="8599470" cy="1077218"/>
          </a:xfrm>
          <a:prstGeom prst="rect">
            <a:avLst/>
          </a:prstGeom>
          <a:noFill/>
        </p:spPr>
        <p:txBody>
          <a:bodyPr wrap="square" lIns="91440" tIns="45720" rIns="91440" bIns="45720" rtlCol="0" anchor="t">
            <a:spAutoFit/>
          </a:bodyPr>
          <a:lstStyle/>
          <a:p>
            <a:pPr>
              <a:defRPr/>
            </a:pPr>
            <a:endParaRPr lang="en-NZ" sz="3200" b="1" dirty="0"/>
          </a:p>
          <a:p>
            <a:pPr>
              <a:defRPr/>
            </a:pPr>
            <a:r>
              <a:rPr lang="en-NZ" sz="3200" b="1" dirty="0"/>
              <a:t>Neurological workforce research 2024</a:t>
            </a:r>
            <a:endParaRPr kumimoji="0" lang="mi-NZ" sz="3200" b="0" i="0" u="none" strike="noStrike" kern="1200" cap="none" spc="0" normalizeH="0" baseline="0" noProof="0" dirty="0">
              <a:ln>
                <a:noFill/>
              </a:ln>
              <a:solidFill>
                <a:srgbClr val="403848"/>
              </a:solidFill>
              <a:effectLst/>
              <a:uLnTx/>
              <a:uFillTx/>
              <a:latin typeface="Utile Semibold" panose="020B0703030504020204" pitchFamily="34" charset="0"/>
              <a:ea typeface="+mn-ea"/>
              <a:cs typeface="+mn-cs"/>
            </a:endParaRPr>
          </a:p>
        </p:txBody>
      </p:sp>
      <p:cxnSp>
        <p:nvCxnSpPr>
          <p:cNvPr id="36" name="Straight Connector 35">
            <a:extLst>
              <a:ext uri="{FF2B5EF4-FFF2-40B4-BE49-F238E27FC236}">
                <a16:creationId xmlns:a16="http://schemas.microsoft.com/office/drawing/2014/main" id="{76FC2EEE-D18A-6736-14DB-1A84B22D48ED}"/>
              </a:ext>
            </a:extLst>
          </p:cNvPr>
          <p:cNvCxnSpPr>
            <a:cxnSpLocks/>
          </p:cNvCxnSpPr>
          <p:nvPr/>
        </p:nvCxnSpPr>
        <p:spPr>
          <a:xfrm>
            <a:off x="547059" y="1222116"/>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07D60BCF-11EB-2F71-3BAD-E98DC8BD29BE}"/>
              </a:ext>
            </a:extLst>
          </p:cNvPr>
          <p:cNvSpPr txBox="1"/>
          <p:nvPr/>
        </p:nvSpPr>
        <p:spPr>
          <a:xfrm>
            <a:off x="547058" y="2141706"/>
            <a:ext cx="7519541"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t>Prof Anna Ranta, MD, PhD, FRACP, FAHA, FAAN, FWSO</a:t>
            </a:r>
          </a:p>
          <a:p>
            <a:pPr marL="457200" indent="-457200">
              <a:buFont typeface="Arial" panose="020B0604020202020204" pitchFamily="34" charset="0"/>
              <a:buChar char="•"/>
            </a:pPr>
            <a:r>
              <a:rPr lang="en-NZ" sz="2800" dirty="0"/>
              <a:t>University of Otago, Wellington and Health NZ Capital, Coast and Hutt Valley</a:t>
            </a:r>
          </a:p>
          <a:p>
            <a:pPr marL="457200" indent="-457200">
              <a:buFont typeface="Arial" panose="020B0604020202020204" pitchFamily="34" charset="0"/>
              <a:buChar char="•"/>
            </a:pPr>
            <a:r>
              <a:rPr lang="en-NZ" sz="2800" dirty="0"/>
              <a:t>Stroke Aotearoa Board Director</a:t>
            </a:r>
          </a:p>
          <a:p>
            <a:pPr marL="457200" indent="-457200">
              <a:buFont typeface="Arial" panose="020B0604020202020204" pitchFamily="34" charset="0"/>
              <a:buChar char="•"/>
            </a:pPr>
            <a:r>
              <a:rPr lang="en-NZ" sz="2800" dirty="0"/>
              <a:t>Co-Chair of the National Stroke Network</a:t>
            </a:r>
          </a:p>
          <a:p>
            <a:pPr marL="457200" indent="-457200">
              <a:buFont typeface="Arial" panose="020B0604020202020204" pitchFamily="34" charset="0"/>
              <a:buChar char="•"/>
            </a:pPr>
            <a:endParaRPr kumimoji="0" lang="en-US" sz="2800" b="1" i="0" u="none" strike="noStrike" kern="1200" cap="none" spc="0" normalizeH="0" baseline="0" noProof="0" dirty="0">
              <a:ln>
                <a:noFill/>
              </a:ln>
              <a:solidFill>
                <a:srgbClr val="A7396A"/>
              </a:solidFill>
              <a:effectLst/>
              <a:uLnTx/>
              <a:uFillTx/>
              <a:latin typeface="Utile"/>
              <a:ea typeface="+mn-ea"/>
              <a:cs typeface="+mn-cs"/>
            </a:endParaRPr>
          </a:p>
        </p:txBody>
      </p:sp>
      <p:pic>
        <p:nvPicPr>
          <p:cNvPr id="3" name="Picture 2">
            <a:extLst>
              <a:ext uri="{FF2B5EF4-FFF2-40B4-BE49-F238E27FC236}">
                <a16:creationId xmlns:a16="http://schemas.microsoft.com/office/drawing/2014/main" id="{319DD75F-000F-F0DA-B7E5-0F1140E13C7B}"/>
              </a:ext>
            </a:extLst>
          </p:cNvPr>
          <p:cNvPicPr>
            <a:picLocks noChangeAspect="1"/>
          </p:cNvPicPr>
          <p:nvPr/>
        </p:nvPicPr>
        <p:blipFill>
          <a:blip r:embed="rId4"/>
          <a:stretch>
            <a:fillRect/>
          </a:stretch>
        </p:blipFill>
        <p:spPr>
          <a:xfrm>
            <a:off x="8316275" y="2114699"/>
            <a:ext cx="3135550" cy="3135550"/>
          </a:xfrm>
          <a:prstGeom prst="rect">
            <a:avLst/>
          </a:prstGeom>
        </p:spPr>
      </p:pic>
      <p:pic>
        <p:nvPicPr>
          <p:cNvPr id="6" name="Picture 5">
            <a:extLst>
              <a:ext uri="{FF2B5EF4-FFF2-40B4-BE49-F238E27FC236}">
                <a16:creationId xmlns:a16="http://schemas.microsoft.com/office/drawing/2014/main" id="{F98E3940-0285-7B85-DB87-FCA449924B71}"/>
              </a:ext>
            </a:extLst>
          </p:cNvPr>
          <p:cNvPicPr>
            <a:picLocks noChangeAspect="1"/>
          </p:cNvPicPr>
          <p:nvPr/>
        </p:nvPicPr>
        <p:blipFill>
          <a:blip r:embed="rId5"/>
          <a:stretch>
            <a:fillRect/>
          </a:stretch>
        </p:blipFill>
        <p:spPr>
          <a:xfrm>
            <a:off x="9427018" y="6148341"/>
            <a:ext cx="2024807" cy="709659"/>
          </a:xfrm>
          <a:prstGeom prst="rect">
            <a:avLst/>
          </a:prstGeom>
        </p:spPr>
      </p:pic>
      <p:pic>
        <p:nvPicPr>
          <p:cNvPr id="7" name="Picture 6">
            <a:extLst>
              <a:ext uri="{FF2B5EF4-FFF2-40B4-BE49-F238E27FC236}">
                <a16:creationId xmlns:a16="http://schemas.microsoft.com/office/drawing/2014/main" id="{19DC1BCF-14EA-DA87-BD2B-5ABEF62DECE0}"/>
              </a:ext>
            </a:extLst>
          </p:cNvPr>
          <p:cNvPicPr>
            <a:picLocks noChangeAspect="1"/>
          </p:cNvPicPr>
          <p:nvPr/>
        </p:nvPicPr>
        <p:blipFill>
          <a:blip r:embed="rId6"/>
          <a:stretch>
            <a:fillRect/>
          </a:stretch>
        </p:blipFill>
        <p:spPr>
          <a:xfrm>
            <a:off x="2526444" y="6155081"/>
            <a:ext cx="2051540" cy="702919"/>
          </a:xfrm>
          <a:prstGeom prst="rect">
            <a:avLst/>
          </a:prstGeom>
        </p:spPr>
      </p:pic>
      <p:pic>
        <p:nvPicPr>
          <p:cNvPr id="8" name="Picture 7" descr="Public Health - Capital, Coast, Hutt ...">
            <a:extLst>
              <a:ext uri="{FF2B5EF4-FFF2-40B4-BE49-F238E27FC236}">
                <a16:creationId xmlns:a16="http://schemas.microsoft.com/office/drawing/2014/main" id="{DCB9A316-A5B8-05C1-CE5B-E5F279F0E0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4164"/>
          <a:stretch>
            <a:fillRect/>
          </a:stretch>
        </p:blipFill>
        <p:spPr bwMode="auto">
          <a:xfrm>
            <a:off x="7402209" y="6146245"/>
            <a:ext cx="2024809" cy="7117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NZAN">
            <a:extLst>
              <a:ext uri="{FF2B5EF4-FFF2-40B4-BE49-F238E27FC236}">
                <a16:creationId xmlns:a16="http://schemas.microsoft.com/office/drawing/2014/main" id="{C9C1D1D7-C5E0-C54F-CFDF-99AB8F680A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7984" y="6155081"/>
            <a:ext cx="2824226" cy="70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97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D557D464-6608-1A98-F11F-4993C47E30A9}"/>
            </a:ext>
          </a:extLst>
        </p:cNvPr>
        <p:cNvGrpSpPr/>
        <p:nvPr/>
      </p:nvGrpSpPr>
      <p:grpSpPr>
        <a:xfrm>
          <a:off x="0" y="0"/>
          <a:ext cx="0" cy="0"/>
          <a:chOff x="0" y="0"/>
          <a:chExt cx="0" cy="0"/>
        </a:xfrm>
      </p:grpSpPr>
      <p:sp>
        <p:nvSpPr>
          <p:cNvPr id="35" name="TextBox 34">
            <a:extLst>
              <a:ext uri="{FF2B5EF4-FFF2-40B4-BE49-F238E27FC236}">
                <a16:creationId xmlns:a16="http://schemas.microsoft.com/office/drawing/2014/main" id="{F9F29752-565D-DD19-EAB9-799F448772E6}"/>
              </a:ext>
            </a:extLst>
          </p:cNvPr>
          <p:cNvSpPr txBox="1"/>
          <p:nvPr/>
        </p:nvSpPr>
        <p:spPr>
          <a:xfrm>
            <a:off x="547058" y="217531"/>
            <a:ext cx="8599470" cy="1569660"/>
          </a:xfrm>
          <a:prstGeom prst="rect">
            <a:avLst/>
          </a:prstGeom>
          <a:noFill/>
        </p:spPr>
        <p:txBody>
          <a:bodyPr wrap="square" lIns="91440" tIns="45720" rIns="91440" bIns="45720" rtlCol="0" anchor="t">
            <a:spAutoFit/>
          </a:bodyPr>
          <a:lstStyle/>
          <a:p>
            <a:pPr>
              <a:defRPr/>
            </a:pPr>
            <a:endParaRPr lang="en-NZ" sz="3200" b="1" dirty="0"/>
          </a:p>
          <a:p>
            <a:pPr>
              <a:defRPr/>
            </a:pPr>
            <a:r>
              <a:rPr lang="en-NZ" sz="3200" b="1" dirty="0"/>
              <a:t>The size of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0" i="0" u="none" strike="noStrike" kern="1200" cap="none" spc="0" normalizeH="0" baseline="0" noProof="0" dirty="0">
              <a:ln>
                <a:noFill/>
              </a:ln>
              <a:solidFill>
                <a:srgbClr val="403848"/>
              </a:solidFill>
              <a:effectLst/>
              <a:uLnTx/>
              <a:uFillTx/>
              <a:latin typeface="Utile Semibold" panose="020B0703030504020204" pitchFamily="34" charset="0"/>
              <a:ea typeface="+mn-ea"/>
              <a:cs typeface="+mn-cs"/>
            </a:endParaRPr>
          </a:p>
        </p:txBody>
      </p:sp>
      <p:cxnSp>
        <p:nvCxnSpPr>
          <p:cNvPr id="36" name="Straight Connector 35">
            <a:extLst>
              <a:ext uri="{FF2B5EF4-FFF2-40B4-BE49-F238E27FC236}">
                <a16:creationId xmlns:a16="http://schemas.microsoft.com/office/drawing/2014/main" id="{434510A5-6C09-B12D-89E1-D99F369611F8}"/>
              </a:ext>
            </a:extLst>
          </p:cNvPr>
          <p:cNvCxnSpPr>
            <a:cxnSpLocks/>
          </p:cNvCxnSpPr>
          <p:nvPr/>
        </p:nvCxnSpPr>
        <p:spPr>
          <a:xfrm>
            <a:off x="547059" y="1222116"/>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CF901574-A625-FF4F-EDFB-EABAF929F1A0}"/>
              </a:ext>
            </a:extLst>
          </p:cNvPr>
          <p:cNvSpPr txBox="1"/>
          <p:nvPr/>
        </p:nvSpPr>
        <p:spPr>
          <a:xfrm>
            <a:off x="547058" y="1583055"/>
            <a:ext cx="8873389" cy="35394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457200">
              <a:buFont typeface="Arial" panose="020B0604020202020204" pitchFamily="34" charset="0"/>
              <a:buChar char="•"/>
            </a:pPr>
            <a:r>
              <a:rPr lang="en-NZ" sz="2800" dirty="0"/>
              <a:t>22% of hospitalisations are neurological</a:t>
            </a:r>
          </a:p>
          <a:p>
            <a:pPr marL="514350" indent="-457200">
              <a:buFont typeface="Arial" panose="020B0604020202020204" pitchFamily="34" charset="0"/>
              <a:buChar char="•"/>
            </a:pPr>
            <a:r>
              <a:rPr lang="en-NZ" sz="2800" dirty="0"/>
              <a:t>Neurological diseases are the leading cause of ill health and disability &amp; second leading cause of death globally</a:t>
            </a:r>
          </a:p>
          <a:p>
            <a:pPr marL="457200" indent="-457200">
              <a:buFont typeface="Arial" panose="020B0604020202020204" pitchFamily="34" charset="0"/>
              <a:buChar char="•"/>
            </a:pPr>
            <a:endParaRPr lang="en-NZ" sz="2800" dirty="0"/>
          </a:p>
          <a:p>
            <a:pPr marL="457200" indent="-457200">
              <a:buFont typeface="Arial" panose="020B0604020202020204" pitchFamily="34" charset="0"/>
              <a:buChar char="•"/>
            </a:pPr>
            <a:endParaRPr lang="en-NZ" sz="2800" dirty="0"/>
          </a:p>
          <a:p>
            <a:pPr marL="914400" lvl="1" indent="-457200">
              <a:buFont typeface="Arial" panose="020B0604020202020204" pitchFamily="34" charset="0"/>
              <a:buChar char="•"/>
            </a:pPr>
            <a:endParaRPr lang="en-NZ" sz="2800" dirty="0"/>
          </a:p>
          <a:p>
            <a:pPr marL="914400" lvl="1" indent="-457200">
              <a:buFont typeface="Arial" panose="020B0604020202020204" pitchFamily="34" charset="0"/>
              <a:buChar char="•"/>
            </a:pPr>
            <a:endParaRPr lang="en-NZ" sz="2800" dirty="0"/>
          </a:p>
          <a:p>
            <a:endParaRPr kumimoji="0" lang="en-US" sz="2800" b="1" i="0" u="none" strike="noStrike" kern="1200" cap="none" spc="0" normalizeH="0" baseline="0" noProof="0" dirty="0">
              <a:ln>
                <a:noFill/>
              </a:ln>
              <a:solidFill>
                <a:srgbClr val="A7396A"/>
              </a:solidFill>
              <a:effectLst/>
              <a:uLnTx/>
              <a:uFillTx/>
              <a:latin typeface="Utile"/>
              <a:ea typeface="+mn-ea"/>
              <a:cs typeface="+mn-cs"/>
            </a:endParaRPr>
          </a:p>
        </p:txBody>
      </p:sp>
    </p:spTree>
    <p:extLst>
      <p:ext uri="{BB962C8B-B14F-4D97-AF65-F5344CB8AC3E}">
        <p14:creationId xmlns:p14="http://schemas.microsoft.com/office/powerpoint/2010/main" val="109646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0D4B61F0-FE78-4DAA-0ADA-92DBC8A020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6A9CD9-3FD3-27C2-6612-52C6D5CA0864}"/>
              </a:ext>
            </a:extLst>
          </p:cNvPr>
          <p:cNvSpPr>
            <a:spLocks noGrp="1"/>
          </p:cNvSpPr>
          <p:nvPr/>
        </p:nvSpPr>
        <p:spPr>
          <a:xfrm>
            <a:off x="594363" y="297778"/>
            <a:ext cx="8078017" cy="40819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i="0" kern="1200" baseline="0">
                <a:solidFill>
                  <a:srgbClr val="0A395B"/>
                </a:solidFill>
                <a:latin typeface="Arial" panose="020B0604020202020204" pitchFamily="34" charset="0"/>
                <a:ea typeface="Arial" panose="020B0606030504020204" pitchFamily="34" charset="0"/>
                <a:cs typeface="Arial" panose="020B0604020202020204" pitchFamily="34" charset="0"/>
              </a:defRPr>
            </a:lvl1pPr>
          </a:lstStyle>
          <a:p>
            <a:r>
              <a:rPr lang="en-NZ" sz="3200" dirty="0">
                <a:solidFill>
                  <a:schemeClr val="tx1"/>
                </a:solidFill>
                <a:latin typeface="+mn-lt"/>
              </a:rPr>
              <a:t>NZ Neurologist Demographics</a:t>
            </a:r>
          </a:p>
        </p:txBody>
      </p:sp>
      <p:sp>
        <p:nvSpPr>
          <p:cNvPr id="4" name="Text Placeholder 3">
            <a:extLst>
              <a:ext uri="{FF2B5EF4-FFF2-40B4-BE49-F238E27FC236}">
                <a16:creationId xmlns:a16="http://schemas.microsoft.com/office/drawing/2014/main" id="{A98772E0-2C9C-1935-573C-056885AA7079}"/>
              </a:ext>
            </a:extLst>
          </p:cNvPr>
          <p:cNvSpPr>
            <a:spLocks noGrp="1"/>
          </p:cNvSpPr>
          <p:nvPr/>
        </p:nvSpPr>
        <p:spPr>
          <a:xfrm>
            <a:off x="594363" y="889356"/>
            <a:ext cx="8078685" cy="28028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1"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NZ" sz="2000" dirty="0">
                <a:solidFill>
                  <a:schemeClr val="tx1"/>
                </a:solidFill>
                <a:latin typeface="+mn-lt"/>
              </a:rPr>
              <a:t>Individual Workforce Surveys</a:t>
            </a:r>
          </a:p>
        </p:txBody>
      </p:sp>
      <p:pic>
        <p:nvPicPr>
          <p:cNvPr id="5" name="table">
            <a:extLst>
              <a:ext uri="{FF2B5EF4-FFF2-40B4-BE49-F238E27FC236}">
                <a16:creationId xmlns:a16="http://schemas.microsoft.com/office/drawing/2014/main" id="{455F2615-B5E3-EC5A-3F94-312571E28F13}"/>
              </a:ext>
            </a:extLst>
          </p:cNvPr>
          <p:cNvPicPr>
            <a:picLocks noChangeAspect="1"/>
          </p:cNvPicPr>
          <p:nvPr/>
        </p:nvPicPr>
        <p:blipFill>
          <a:blip r:embed="rId4"/>
          <a:stretch>
            <a:fillRect/>
          </a:stretch>
        </p:blipFill>
        <p:spPr>
          <a:xfrm>
            <a:off x="594363" y="1157221"/>
            <a:ext cx="3837937" cy="4770044"/>
          </a:xfrm>
          <a:prstGeom prst="rect">
            <a:avLst/>
          </a:prstGeom>
        </p:spPr>
      </p:pic>
      <p:pic>
        <p:nvPicPr>
          <p:cNvPr id="6" name="table">
            <a:extLst>
              <a:ext uri="{FF2B5EF4-FFF2-40B4-BE49-F238E27FC236}">
                <a16:creationId xmlns:a16="http://schemas.microsoft.com/office/drawing/2014/main" id="{52F0DE33-09A3-16A5-1887-E5FA833027E1}"/>
              </a:ext>
            </a:extLst>
          </p:cNvPr>
          <p:cNvPicPr>
            <a:picLocks noChangeAspect="1"/>
          </p:cNvPicPr>
          <p:nvPr/>
        </p:nvPicPr>
        <p:blipFill>
          <a:blip r:embed="rId5"/>
          <a:stretch>
            <a:fillRect/>
          </a:stretch>
        </p:blipFill>
        <p:spPr>
          <a:xfrm>
            <a:off x="4787259" y="1149615"/>
            <a:ext cx="3442341" cy="4819030"/>
          </a:xfrm>
          <a:prstGeom prst="rect">
            <a:avLst/>
          </a:prstGeom>
        </p:spPr>
      </p:pic>
      <p:sp>
        <p:nvSpPr>
          <p:cNvPr id="7" name="TextBox 8">
            <a:extLst>
              <a:ext uri="{FF2B5EF4-FFF2-40B4-BE49-F238E27FC236}">
                <a16:creationId xmlns:a16="http://schemas.microsoft.com/office/drawing/2014/main" id="{E03E6B77-F860-6F20-6F2D-D0787D9E4186}"/>
              </a:ext>
            </a:extLst>
          </p:cNvPr>
          <p:cNvSpPr txBox="1"/>
          <p:nvPr/>
        </p:nvSpPr>
        <p:spPr>
          <a:xfrm>
            <a:off x="8697779" y="2182571"/>
            <a:ext cx="3119349" cy="1323439"/>
          </a:xfrm>
          <a:prstGeom prst="rect">
            <a:avLst/>
          </a:prstGeom>
          <a:noFill/>
          <a:ln w="38100">
            <a:solidFill>
              <a:srgbClr val="FF0000"/>
            </a:solidFill>
          </a:ln>
        </p:spPr>
        <p:txBody>
          <a:bodyPr wrap="square" rtlCol="0">
            <a:spAutoFit/>
          </a:bodyPr>
          <a:lstStyle>
            <a:defPPr>
              <a:defRPr lang="en-US"/>
            </a:defPPr>
            <a:lvl1pPr marL="0" algn="l" defTabSz="389626" rtl="0" eaLnBrk="1" latinLnBrk="0" hangingPunct="1">
              <a:defRPr sz="1534" kern="1200">
                <a:solidFill>
                  <a:schemeClr val="tx1"/>
                </a:solidFill>
                <a:latin typeface="+mn-lt"/>
                <a:ea typeface="+mn-ea"/>
                <a:cs typeface="+mn-cs"/>
              </a:defRPr>
            </a:lvl1pPr>
            <a:lvl2pPr marL="389626" algn="l" defTabSz="389626" rtl="0" eaLnBrk="1" latinLnBrk="0" hangingPunct="1">
              <a:defRPr sz="1534" kern="1200">
                <a:solidFill>
                  <a:schemeClr val="tx1"/>
                </a:solidFill>
                <a:latin typeface="+mn-lt"/>
                <a:ea typeface="+mn-ea"/>
                <a:cs typeface="+mn-cs"/>
              </a:defRPr>
            </a:lvl2pPr>
            <a:lvl3pPr marL="779252" algn="l" defTabSz="389626" rtl="0" eaLnBrk="1" latinLnBrk="0" hangingPunct="1">
              <a:defRPr sz="1534" kern="1200">
                <a:solidFill>
                  <a:schemeClr val="tx1"/>
                </a:solidFill>
                <a:latin typeface="+mn-lt"/>
                <a:ea typeface="+mn-ea"/>
                <a:cs typeface="+mn-cs"/>
              </a:defRPr>
            </a:lvl3pPr>
            <a:lvl4pPr marL="1168878" algn="l" defTabSz="389626" rtl="0" eaLnBrk="1" latinLnBrk="0" hangingPunct="1">
              <a:defRPr sz="1534" kern="1200">
                <a:solidFill>
                  <a:schemeClr val="tx1"/>
                </a:solidFill>
                <a:latin typeface="+mn-lt"/>
                <a:ea typeface="+mn-ea"/>
                <a:cs typeface="+mn-cs"/>
              </a:defRPr>
            </a:lvl4pPr>
            <a:lvl5pPr marL="1558503" algn="l" defTabSz="389626" rtl="0" eaLnBrk="1" latinLnBrk="0" hangingPunct="1">
              <a:defRPr sz="1534" kern="1200">
                <a:solidFill>
                  <a:schemeClr val="tx1"/>
                </a:solidFill>
                <a:latin typeface="+mn-lt"/>
                <a:ea typeface="+mn-ea"/>
                <a:cs typeface="+mn-cs"/>
              </a:defRPr>
            </a:lvl5pPr>
            <a:lvl6pPr marL="1948129" algn="l" defTabSz="389626" rtl="0" eaLnBrk="1" latinLnBrk="0" hangingPunct="1">
              <a:defRPr sz="1534" kern="1200">
                <a:solidFill>
                  <a:schemeClr val="tx1"/>
                </a:solidFill>
                <a:latin typeface="+mn-lt"/>
                <a:ea typeface="+mn-ea"/>
                <a:cs typeface="+mn-cs"/>
              </a:defRPr>
            </a:lvl6pPr>
            <a:lvl7pPr marL="2337755" algn="l" defTabSz="389626" rtl="0" eaLnBrk="1" latinLnBrk="0" hangingPunct="1">
              <a:defRPr sz="1534" kern="1200">
                <a:solidFill>
                  <a:schemeClr val="tx1"/>
                </a:solidFill>
                <a:latin typeface="+mn-lt"/>
                <a:ea typeface="+mn-ea"/>
                <a:cs typeface="+mn-cs"/>
              </a:defRPr>
            </a:lvl7pPr>
            <a:lvl8pPr marL="2727381" algn="l" defTabSz="389626" rtl="0" eaLnBrk="1" latinLnBrk="0" hangingPunct="1">
              <a:defRPr sz="1534" kern="1200">
                <a:solidFill>
                  <a:schemeClr val="tx1"/>
                </a:solidFill>
                <a:latin typeface="+mn-lt"/>
                <a:ea typeface="+mn-ea"/>
                <a:cs typeface="+mn-cs"/>
              </a:defRPr>
            </a:lvl8pPr>
            <a:lvl9pPr marL="3117007" algn="l" defTabSz="389626" rtl="0" eaLnBrk="1" latinLnBrk="0" hangingPunct="1">
              <a:defRPr sz="1534" kern="1200">
                <a:solidFill>
                  <a:schemeClr val="tx1"/>
                </a:solidFill>
                <a:latin typeface="+mn-lt"/>
                <a:ea typeface="+mn-ea"/>
                <a:cs typeface="+mn-cs"/>
              </a:defRPr>
            </a:lvl9pPr>
          </a:lstStyle>
          <a:p>
            <a:r>
              <a:rPr lang="en-NZ" sz="2000" dirty="0"/>
              <a:t>In 2014 Female: 23.3%</a:t>
            </a:r>
          </a:p>
          <a:p>
            <a:endParaRPr lang="en-NZ" sz="2000" dirty="0"/>
          </a:p>
          <a:p>
            <a:r>
              <a:rPr lang="en-NZ" sz="2000" dirty="0"/>
              <a:t>(48.3% in USA) </a:t>
            </a:r>
          </a:p>
          <a:p>
            <a:r>
              <a:rPr lang="en-NZ" sz="2000" dirty="0"/>
              <a:t>	</a:t>
            </a:r>
          </a:p>
        </p:txBody>
      </p:sp>
    </p:spTree>
    <p:extLst>
      <p:ext uri="{BB962C8B-B14F-4D97-AF65-F5344CB8AC3E}">
        <p14:creationId xmlns:p14="http://schemas.microsoft.com/office/powerpoint/2010/main" val="3058232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D6101D8F-44D4-A2D2-97FF-9E9AC58F87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658DA2-4F51-8924-7F64-5547B0DD0C04}"/>
              </a:ext>
            </a:extLst>
          </p:cNvPr>
          <p:cNvSpPr txBox="1"/>
          <p:nvPr/>
        </p:nvSpPr>
        <p:spPr>
          <a:xfrm>
            <a:off x="434670" y="647230"/>
            <a:ext cx="9506772" cy="584775"/>
          </a:xfrm>
          <a:prstGeom prst="rect">
            <a:avLst/>
          </a:prstGeom>
          <a:noFill/>
        </p:spPr>
        <p:txBody>
          <a:bodyPr wrap="square" lIns="91440" tIns="45720" rIns="91440" bIns="45720" rtlCol="0" anchor="t">
            <a:spAutoFit/>
          </a:bodyPr>
          <a:lstStyle/>
          <a:p>
            <a:pPr>
              <a:defRPr/>
            </a:pPr>
            <a:r>
              <a:rPr lang="en-NZ" sz="3200" b="1" dirty="0">
                <a:latin typeface="Utile" panose="020B0503030504020204" pitchFamily="34" charset="0"/>
              </a:rPr>
              <a:t>Current NZ Neurological Workforce</a:t>
            </a:r>
          </a:p>
        </p:txBody>
      </p:sp>
      <p:cxnSp>
        <p:nvCxnSpPr>
          <p:cNvPr id="4" name="Straight Connector 3">
            <a:extLst>
              <a:ext uri="{FF2B5EF4-FFF2-40B4-BE49-F238E27FC236}">
                <a16:creationId xmlns:a16="http://schemas.microsoft.com/office/drawing/2014/main" id="{DE937BB2-52A3-0D11-DD54-2FF9B9D79C8D}"/>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30127D03-6FF5-D9FC-4520-69031C68E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7FBC4B51-F15A-7515-6546-D4890291B2B3}"/>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6" name="Chart 5">
            <a:extLst>
              <a:ext uri="{FF2B5EF4-FFF2-40B4-BE49-F238E27FC236}">
                <a16:creationId xmlns:a16="http://schemas.microsoft.com/office/drawing/2014/main" id="{1A353786-211F-DE6D-004E-787672B25DB2}"/>
              </a:ext>
            </a:extLst>
          </p:cNvPr>
          <p:cNvGraphicFramePr>
            <a:graphicFrameLocks/>
          </p:cNvGraphicFramePr>
          <p:nvPr>
            <p:extLst>
              <p:ext uri="{D42A27DB-BD31-4B8C-83A1-F6EECF244321}">
                <p14:modId xmlns:p14="http://schemas.microsoft.com/office/powerpoint/2010/main" val="1937988059"/>
              </p:ext>
            </p:extLst>
          </p:nvPr>
        </p:nvGraphicFramePr>
        <p:xfrm>
          <a:off x="432400" y="1354158"/>
          <a:ext cx="9392084" cy="45362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366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86D78EA1-594E-5B68-A7C6-6D732B5C3C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4D7230-D834-ADBA-05D0-3AED9DEA58C8}"/>
              </a:ext>
            </a:extLst>
          </p:cNvPr>
          <p:cNvSpPr txBox="1"/>
          <p:nvPr/>
        </p:nvSpPr>
        <p:spPr>
          <a:xfrm>
            <a:off x="434670" y="647230"/>
            <a:ext cx="9506772" cy="584775"/>
          </a:xfrm>
          <a:prstGeom prst="rect">
            <a:avLst/>
          </a:prstGeom>
          <a:noFill/>
        </p:spPr>
        <p:txBody>
          <a:bodyPr wrap="square" lIns="91440" tIns="45720" rIns="91440" bIns="45720" rtlCol="0" anchor="t">
            <a:spAutoFit/>
          </a:bodyPr>
          <a:lstStyle/>
          <a:p>
            <a:pPr>
              <a:defRPr/>
            </a:pPr>
            <a:r>
              <a:rPr lang="en-NZ" sz="3200" b="1" dirty="0">
                <a:latin typeface="Utile" panose="020B0503030504020204" pitchFamily="34" charset="0"/>
              </a:rPr>
              <a:t>Comparison</a:t>
            </a:r>
          </a:p>
        </p:txBody>
      </p:sp>
      <p:cxnSp>
        <p:nvCxnSpPr>
          <p:cNvPr id="4" name="Straight Connector 3">
            <a:extLst>
              <a:ext uri="{FF2B5EF4-FFF2-40B4-BE49-F238E27FC236}">
                <a16:creationId xmlns:a16="http://schemas.microsoft.com/office/drawing/2014/main" id="{9A2F033E-C0CA-D8AB-989D-7D48208CA63E}"/>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25B2C015-4840-003F-84DF-70D431CDA2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40542428-1AC0-378E-01C3-F42DB9F13272}"/>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7" name="Chart 6">
            <a:extLst>
              <a:ext uri="{FF2B5EF4-FFF2-40B4-BE49-F238E27FC236}">
                <a16:creationId xmlns:a16="http://schemas.microsoft.com/office/drawing/2014/main" id="{D1D2F349-287E-0A07-E8C4-A3227EEB0CEC}"/>
              </a:ext>
            </a:extLst>
          </p:cNvPr>
          <p:cNvGraphicFramePr>
            <a:graphicFrameLocks/>
          </p:cNvGraphicFramePr>
          <p:nvPr>
            <p:extLst>
              <p:ext uri="{D42A27DB-BD31-4B8C-83A1-F6EECF244321}">
                <p14:modId xmlns:p14="http://schemas.microsoft.com/office/powerpoint/2010/main" val="424905838"/>
              </p:ext>
            </p:extLst>
          </p:nvPr>
        </p:nvGraphicFramePr>
        <p:xfrm>
          <a:off x="680485" y="1525294"/>
          <a:ext cx="8746042" cy="43438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52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0F6DAA48-9D18-8CDD-1656-A54C34A60A6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CE79FF-6BCF-265B-4DB0-67A4907BF019}"/>
              </a:ext>
            </a:extLst>
          </p:cNvPr>
          <p:cNvSpPr txBox="1"/>
          <p:nvPr/>
        </p:nvSpPr>
        <p:spPr>
          <a:xfrm>
            <a:off x="434670" y="647230"/>
            <a:ext cx="9506772" cy="584775"/>
          </a:xfrm>
          <a:prstGeom prst="rect">
            <a:avLst/>
          </a:prstGeom>
          <a:noFill/>
        </p:spPr>
        <p:txBody>
          <a:bodyPr wrap="square" lIns="91440" tIns="45720" rIns="91440" bIns="45720" rtlCol="0" anchor="t">
            <a:spAutoFit/>
          </a:bodyPr>
          <a:lstStyle/>
          <a:p>
            <a:pPr>
              <a:defRPr/>
            </a:pPr>
            <a:r>
              <a:rPr lang="en-US" sz="3200" b="1" dirty="0">
                <a:latin typeface="Utile" panose="020B0503030504020204" pitchFamily="34" charset="0"/>
              </a:rPr>
              <a:t>D</a:t>
            </a:r>
            <a:r>
              <a:rPr lang="en-NZ" sz="3200" b="1" dirty="0" err="1">
                <a:latin typeface="Utile" panose="020B0503030504020204" pitchFamily="34" charset="0"/>
              </a:rPr>
              <a:t>emand</a:t>
            </a:r>
            <a:r>
              <a:rPr lang="en-NZ" sz="3200" b="1" dirty="0">
                <a:latin typeface="Utile" panose="020B0503030504020204" pitchFamily="34" charset="0"/>
              </a:rPr>
              <a:t> vs supply</a:t>
            </a:r>
          </a:p>
        </p:txBody>
      </p:sp>
      <p:cxnSp>
        <p:nvCxnSpPr>
          <p:cNvPr id="4" name="Straight Connector 3">
            <a:extLst>
              <a:ext uri="{FF2B5EF4-FFF2-40B4-BE49-F238E27FC236}">
                <a16:creationId xmlns:a16="http://schemas.microsoft.com/office/drawing/2014/main" id="{65AEDA19-322F-5AF0-9EEA-555C2B08457E}"/>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BFAB9502-A531-9B43-9D08-208A896739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05729B88-53D6-AF45-D061-C61BBD42BB89}"/>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aphicFrame>
        <p:nvGraphicFramePr>
          <p:cNvPr id="6" name="Chart 5">
            <a:extLst>
              <a:ext uri="{FF2B5EF4-FFF2-40B4-BE49-F238E27FC236}">
                <a16:creationId xmlns:a16="http://schemas.microsoft.com/office/drawing/2014/main" id="{64E7F9AF-C540-EA9C-640B-1EE81E573DAD}"/>
              </a:ext>
            </a:extLst>
          </p:cNvPr>
          <p:cNvGraphicFramePr/>
          <p:nvPr>
            <p:extLst>
              <p:ext uri="{D42A27DB-BD31-4B8C-83A1-F6EECF244321}">
                <p14:modId xmlns:p14="http://schemas.microsoft.com/office/powerpoint/2010/main" val="929061795"/>
              </p:ext>
            </p:extLst>
          </p:nvPr>
        </p:nvGraphicFramePr>
        <p:xfrm>
          <a:off x="701749" y="1392865"/>
          <a:ext cx="9069572" cy="44763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735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781CD69-E710-0BC9-A6DE-627CDCD165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06AB28-D6C3-9BF8-CCC2-7752EF2CB297}"/>
              </a:ext>
            </a:extLst>
          </p:cNvPr>
          <p:cNvSpPr txBox="1"/>
          <p:nvPr/>
        </p:nvSpPr>
        <p:spPr>
          <a:xfrm>
            <a:off x="434670" y="647230"/>
            <a:ext cx="9506772" cy="584775"/>
          </a:xfrm>
          <a:prstGeom prst="rect">
            <a:avLst/>
          </a:prstGeom>
          <a:noFill/>
        </p:spPr>
        <p:txBody>
          <a:bodyPr wrap="square" lIns="91440" tIns="45720" rIns="91440" bIns="45720" rtlCol="0" anchor="t">
            <a:spAutoFit/>
          </a:bodyPr>
          <a:lstStyle/>
          <a:p>
            <a:pPr>
              <a:defRPr/>
            </a:pPr>
            <a:r>
              <a:rPr lang="en-US" sz="3200" b="1" dirty="0">
                <a:latin typeface="Utile" panose="020B0503030504020204" pitchFamily="34" charset="0"/>
              </a:rPr>
              <a:t>W</a:t>
            </a:r>
            <a:r>
              <a:rPr lang="en-NZ" sz="3200" b="1" dirty="0">
                <a:latin typeface="Utile" panose="020B0503030504020204" pitchFamily="34" charset="0"/>
              </a:rPr>
              <a:t>hy would NZ need fewer Neurologists?</a:t>
            </a:r>
          </a:p>
        </p:txBody>
      </p:sp>
      <p:cxnSp>
        <p:nvCxnSpPr>
          <p:cNvPr id="4" name="Straight Connector 3">
            <a:extLst>
              <a:ext uri="{FF2B5EF4-FFF2-40B4-BE49-F238E27FC236}">
                <a16:creationId xmlns:a16="http://schemas.microsoft.com/office/drawing/2014/main" id="{49DF125D-3B29-671B-9ACD-D5FEDFB8D2AE}"/>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306AD59C-FE72-DB8D-FE57-BD4651D54D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7AACB542-E695-8FFD-A9DD-101657667A44}"/>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Text Placeholder 3">
            <a:extLst>
              <a:ext uri="{FF2B5EF4-FFF2-40B4-BE49-F238E27FC236}">
                <a16:creationId xmlns:a16="http://schemas.microsoft.com/office/drawing/2014/main" id="{A8E4F941-E021-D258-CDA4-F2780C2C51C2}"/>
              </a:ext>
            </a:extLst>
          </p:cNvPr>
          <p:cNvSpPr>
            <a:spLocks noGrp="1"/>
          </p:cNvSpPr>
          <p:nvPr/>
        </p:nvSpPr>
        <p:spPr>
          <a:xfrm>
            <a:off x="568066" y="1210700"/>
            <a:ext cx="10946994" cy="3024909"/>
          </a:xfrm>
          <a:prstGeom prst="rect">
            <a:avLst/>
          </a:prstGeom>
        </p:spPr>
        <p:txBody>
          <a:bodyPr vert="horz" lIns="91440" tIns="45720" rIns="91440" bIns="45720" numCol="1" spcCol="18000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NZ" sz="2800" dirty="0">
                <a:solidFill>
                  <a:schemeClr val="tx1"/>
                </a:solidFill>
                <a:latin typeface="Utile" panose="020B0503030504020204" pitchFamily="34" charset="0"/>
              </a:rPr>
              <a:t>Generalist models of care</a:t>
            </a:r>
          </a:p>
          <a:p>
            <a:pPr marL="800100" lvl="1" indent="-285750"/>
            <a:r>
              <a:rPr lang="en-NZ" sz="2800" dirty="0">
                <a:solidFill>
                  <a:schemeClr val="tx1"/>
                </a:solidFill>
                <a:latin typeface="Utile" panose="020B0503030504020204" pitchFamily="34" charset="0"/>
              </a:rPr>
              <a:t>Most hospitalised patients managed by general physicians</a:t>
            </a:r>
          </a:p>
          <a:p>
            <a:pPr marL="800100" lvl="1" indent="-285750"/>
            <a:r>
              <a:rPr lang="en-NZ" sz="2800" dirty="0">
                <a:solidFill>
                  <a:schemeClr val="tx1"/>
                </a:solidFill>
                <a:latin typeface="Utile" panose="020B0503030504020204" pitchFamily="34" charset="0"/>
              </a:rPr>
              <a:t>Key conditions like headache managed in primary care</a:t>
            </a:r>
          </a:p>
          <a:p>
            <a:pPr marL="800100" lvl="1" indent="-285750"/>
            <a:r>
              <a:rPr lang="en-NZ" sz="2800" dirty="0">
                <a:solidFill>
                  <a:schemeClr val="tx1"/>
                </a:solidFill>
                <a:latin typeface="Utile" panose="020B0503030504020204" pitchFamily="34" charset="0"/>
              </a:rPr>
              <a:t>Stroke, Alzheimer’s, Parkinson’s, Motor Neurone disease managed by geriatricians</a:t>
            </a:r>
          </a:p>
          <a:p>
            <a:pPr marL="285750" indent="-285750">
              <a:buFont typeface="Arial" panose="020B0604020202020204" pitchFamily="34" charset="0"/>
              <a:buChar char="•"/>
            </a:pPr>
            <a:r>
              <a:rPr lang="en-NZ" sz="2800" dirty="0">
                <a:solidFill>
                  <a:schemeClr val="tx1"/>
                </a:solidFill>
                <a:latin typeface="Utile" panose="020B0503030504020204" pitchFamily="34" charset="0"/>
              </a:rPr>
              <a:t>Focus on first specialist assessment vs follow-up</a:t>
            </a:r>
          </a:p>
          <a:p>
            <a:pPr marL="800100" lvl="1" indent="-285750"/>
            <a:r>
              <a:rPr lang="en-NZ" sz="2800" dirty="0">
                <a:solidFill>
                  <a:schemeClr val="tx1"/>
                </a:solidFill>
                <a:latin typeface="Utile" panose="020B0503030504020204" pitchFamily="34" charset="0"/>
              </a:rPr>
              <a:t>Neurology in NZ focusses on making a diagnosis</a:t>
            </a:r>
          </a:p>
          <a:p>
            <a:pPr marL="800100" lvl="1" indent="-285750"/>
            <a:r>
              <a:rPr lang="en-NZ" sz="2800" dirty="0">
                <a:solidFill>
                  <a:schemeClr val="tx1"/>
                </a:solidFill>
                <a:latin typeface="Utile" panose="020B0503030504020204" pitchFamily="34" charset="0"/>
              </a:rPr>
              <a:t>Aus estimate for every initial assessment we need 6 follow-ups needed</a:t>
            </a:r>
          </a:p>
          <a:p>
            <a:pPr marL="800100" lvl="1" indent="-285750"/>
            <a:r>
              <a:rPr lang="en-NZ" sz="2800" dirty="0">
                <a:solidFill>
                  <a:schemeClr val="tx1"/>
                </a:solidFill>
                <a:latin typeface="Utile" panose="020B0503030504020204" pitchFamily="34" charset="0"/>
              </a:rPr>
              <a:t>NZ we see for every initial there is one follow-up</a:t>
            </a:r>
          </a:p>
          <a:p>
            <a:pPr marL="800100" lvl="1" indent="-285750"/>
            <a:r>
              <a:rPr lang="en-NZ" sz="2800" dirty="0">
                <a:solidFill>
                  <a:schemeClr val="tx1"/>
                </a:solidFill>
                <a:latin typeface="Utile" panose="020B0503030504020204" pitchFamily="34" charset="0"/>
              </a:rPr>
              <a:t>Long-term care for conditions like epilepsy managed by GPs</a:t>
            </a:r>
          </a:p>
          <a:p>
            <a:pPr marL="800100" lvl="1" indent="-285750"/>
            <a:endParaRPr lang="en-NZ" sz="2800" dirty="0">
              <a:solidFill>
                <a:schemeClr val="tx1"/>
              </a:solidFill>
              <a:latin typeface="Utile" panose="020B0503030504020204" pitchFamily="34" charset="0"/>
            </a:endParaRPr>
          </a:p>
          <a:p>
            <a:pPr marL="285750" indent="-285750">
              <a:buFont typeface="Arial" panose="020B0604020202020204" pitchFamily="34" charset="0"/>
              <a:buChar char="•"/>
            </a:pPr>
            <a:endParaRPr lang="en-NZ" sz="2800" dirty="0">
              <a:solidFill>
                <a:schemeClr val="tx1"/>
              </a:solidFill>
              <a:latin typeface="Utile" panose="020B0503030504020204" pitchFamily="34" charset="0"/>
            </a:endParaRPr>
          </a:p>
          <a:p>
            <a:pPr marL="285750" indent="-285750">
              <a:buFont typeface="Arial" panose="020B0604020202020204" pitchFamily="34" charset="0"/>
              <a:buChar char="•"/>
            </a:pPr>
            <a:endParaRPr lang="en-NZ" sz="2800" dirty="0">
              <a:solidFill>
                <a:schemeClr val="tx1"/>
              </a:solidFill>
              <a:latin typeface="Utile" panose="020B0503030504020204" pitchFamily="34" charset="0"/>
            </a:endParaRPr>
          </a:p>
        </p:txBody>
      </p:sp>
    </p:spTree>
    <p:extLst>
      <p:ext uri="{BB962C8B-B14F-4D97-AF65-F5344CB8AC3E}">
        <p14:creationId xmlns:p14="http://schemas.microsoft.com/office/powerpoint/2010/main" val="398202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5F5C3B4E-DEDA-3676-AC7F-AFECE83217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852B5A-D340-0CA3-3887-EAD46EC20250}"/>
              </a:ext>
            </a:extLst>
          </p:cNvPr>
          <p:cNvSpPr txBox="1"/>
          <p:nvPr/>
        </p:nvSpPr>
        <p:spPr>
          <a:xfrm>
            <a:off x="434670" y="647230"/>
            <a:ext cx="9506772" cy="584775"/>
          </a:xfrm>
          <a:prstGeom prst="rect">
            <a:avLst/>
          </a:prstGeom>
          <a:noFill/>
        </p:spPr>
        <p:txBody>
          <a:bodyPr wrap="square" lIns="91440" tIns="45720" rIns="91440" bIns="45720" rtlCol="0" anchor="t">
            <a:spAutoFit/>
          </a:bodyPr>
          <a:lstStyle/>
          <a:p>
            <a:pPr>
              <a:defRPr/>
            </a:pPr>
            <a:r>
              <a:rPr lang="en-US" sz="3200" b="1" dirty="0">
                <a:latin typeface="Utile" panose="020B0503030504020204" pitchFamily="34" charset="0"/>
              </a:rPr>
              <a:t>W</a:t>
            </a:r>
            <a:r>
              <a:rPr lang="en-NZ" sz="3200" b="1" dirty="0">
                <a:latin typeface="Utile" panose="020B0503030504020204" pitchFamily="34" charset="0"/>
              </a:rPr>
              <a:t>hy would NZ need fewer Neurologists?</a:t>
            </a:r>
          </a:p>
        </p:txBody>
      </p:sp>
      <p:cxnSp>
        <p:nvCxnSpPr>
          <p:cNvPr id="4" name="Straight Connector 3">
            <a:extLst>
              <a:ext uri="{FF2B5EF4-FFF2-40B4-BE49-F238E27FC236}">
                <a16:creationId xmlns:a16="http://schemas.microsoft.com/office/drawing/2014/main" id="{03D6E7B0-6470-32F3-44B3-453A2699B7D3}"/>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2EC687B1-7697-F2E3-986C-E2ED4052AE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FDDEF253-567A-F621-6445-DFF2B527EDD3}"/>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Text Placeholder 3">
            <a:extLst>
              <a:ext uri="{FF2B5EF4-FFF2-40B4-BE49-F238E27FC236}">
                <a16:creationId xmlns:a16="http://schemas.microsoft.com/office/drawing/2014/main" id="{4A05A911-F412-1FE9-C9A0-12E8BF17520C}"/>
              </a:ext>
            </a:extLst>
          </p:cNvPr>
          <p:cNvSpPr>
            <a:spLocks noGrp="1"/>
          </p:cNvSpPr>
          <p:nvPr/>
        </p:nvSpPr>
        <p:spPr>
          <a:xfrm>
            <a:off x="568066" y="1210700"/>
            <a:ext cx="10946994" cy="3024909"/>
          </a:xfrm>
          <a:prstGeom prst="rect">
            <a:avLst/>
          </a:prstGeom>
        </p:spPr>
        <p:txBody>
          <a:bodyPr vert="horz" lIns="91440" tIns="45720" rIns="91440" bIns="45720" numCol="1" spcCol="18000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endParaRPr lang="en-NZ" sz="2800" dirty="0">
              <a:solidFill>
                <a:schemeClr val="tx1"/>
              </a:solidFill>
              <a:latin typeface="Utile" panose="020B0503030504020204" pitchFamily="34" charset="0"/>
            </a:endParaRPr>
          </a:p>
          <a:p>
            <a:pPr marL="800100" lvl="1" indent="-285750"/>
            <a:endParaRPr lang="en-NZ" sz="2800" dirty="0">
              <a:solidFill>
                <a:schemeClr val="tx1"/>
              </a:solidFill>
              <a:latin typeface="Utile" panose="020B0503030504020204" pitchFamily="34" charset="0"/>
            </a:endParaRPr>
          </a:p>
          <a:p>
            <a:pPr marL="285750" indent="-285750">
              <a:buFont typeface="Arial" panose="020B0604020202020204" pitchFamily="34" charset="0"/>
              <a:buChar char="•"/>
            </a:pPr>
            <a:endParaRPr lang="en-NZ" sz="2800" dirty="0">
              <a:solidFill>
                <a:schemeClr val="tx1"/>
              </a:solidFill>
              <a:latin typeface="Utile" panose="020B0503030504020204" pitchFamily="34" charset="0"/>
            </a:endParaRPr>
          </a:p>
          <a:p>
            <a:pPr marL="285750" indent="-285750">
              <a:buFont typeface="Arial" panose="020B0604020202020204" pitchFamily="34" charset="0"/>
              <a:buChar char="•"/>
            </a:pPr>
            <a:endParaRPr lang="en-NZ" sz="2800" dirty="0">
              <a:solidFill>
                <a:schemeClr val="tx1"/>
              </a:solidFill>
              <a:latin typeface="Utile" panose="020B0503030504020204" pitchFamily="34" charset="0"/>
            </a:endParaRPr>
          </a:p>
        </p:txBody>
      </p:sp>
      <p:sp>
        <p:nvSpPr>
          <p:cNvPr id="7" name="Text Placeholder 3">
            <a:extLst>
              <a:ext uri="{FF2B5EF4-FFF2-40B4-BE49-F238E27FC236}">
                <a16:creationId xmlns:a16="http://schemas.microsoft.com/office/drawing/2014/main" id="{E0B843AF-C502-EFD2-9F50-BE9570A87B25}"/>
              </a:ext>
            </a:extLst>
          </p:cNvPr>
          <p:cNvSpPr>
            <a:spLocks noGrp="1"/>
          </p:cNvSpPr>
          <p:nvPr/>
        </p:nvSpPr>
        <p:spPr>
          <a:xfrm>
            <a:off x="568066" y="1764145"/>
            <a:ext cx="6091147" cy="7402246"/>
          </a:xfrm>
          <a:prstGeom prst="rect">
            <a:avLst/>
          </a:prstGeom>
        </p:spPr>
        <p:txBody>
          <a:bodyPr vert="horz" lIns="91440" tIns="45720" rIns="91440" bIns="45720" numCol="1" spcCol="18000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NZ" sz="2800" b="1" dirty="0">
                <a:solidFill>
                  <a:schemeClr val="accent6"/>
                </a:solidFill>
                <a:latin typeface="+mn-lt"/>
              </a:rPr>
              <a:t>Potentially more cost-effective</a:t>
            </a:r>
          </a:p>
          <a:p>
            <a:pPr marL="285750" indent="-285750">
              <a:buFont typeface="Arial" panose="020B0604020202020204" pitchFamily="34" charset="0"/>
              <a:buChar char="•"/>
            </a:pPr>
            <a:r>
              <a:rPr lang="en-NZ" sz="2800" b="1" dirty="0">
                <a:solidFill>
                  <a:schemeClr val="accent6"/>
                </a:solidFill>
                <a:latin typeface="+mn-lt"/>
              </a:rPr>
              <a:t>Often closer to home</a:t>
            </a:r>
          </a:p>
          <a:p>
            <a:pPr marL="285750" indent="-285750">
              <a:buFont typeface="Arial" panose="020B0604020202020204" pitchFamily="34" charset="0"/>
              <a:buChar char="•"/>
            </a:pPr>
            <a:endParaRPr lang="en-NZ" sz="2800" dirty="0">
              <a:solidFill>
                <a:schemeClr val="tx1"/>
              </a:solidFill>
              <a:latin typeface="+mn-lt"/>
            </a:endParaRPr>
          </a:p>
          <a:p>
            <a:pPr marL="285750" indent="-285750">
              <a:buFont typeface="Arial" panose="020B0604020202020204" pitchFamily="34" charset="0"/>
              <a:buChar char="•"/>
            </a:pPr>
            <a:r>
              <a:rPr lang="en-NZ" sz="2800" b="1" dirty="0">
                <a:solidFill>
                  <a:srgbClr val="FF0000"/>
                </a:solidFill>
                <a:latin typeface="+mn-lt"/>
              </a:rPr>
              <a:t>Neurological disease is complex</a:t>
            </a:r>
          </a:p>
          <a:p>
            <a:pPr marL="285750" indent="-285750">
              <a:buFont typeface="Arial" panose="020B0604020202020204" pitchFamily="34" charset="0"/>
              <a:buChar char="•"/>
            </a:pPr>
            <a:r>
              <a:rPr lang="en-NZ" sz="2800" b="1" dirty="0">
                <a:solidFill>
                  <a:srgbClr val="FF0000"/>
                </a:solidFill>
                <a:latin typeface="+mn-lt"/>
              </a:rPr>
              <a:t>Clear evidence that generalists feel overwhelmed</a:t>
            </a:r>
          </a:p>
          <a:p>
            <a:pPr marL="285750" indent="-285750">
              <a:buFont typeface="Arial" panose="020B0604020202020204" pitchFamily="34" charset="0"/>
              <a:buChar char="•"/>
            </a:pPr>
            <a:r>
              <a:rPr lang="en-NZ" sz="2800" b="1" dirty="0">
                <a:solidFill>
                  <a:srgbClr val="FF0000"/>
                </a:solidFill>
                <a:latin typeface="+mn-lt"/>
              </a:rPr>
              <a:t>People with neurological diseases are at high risk of sub-optimal management</a:t>
            </a:r>
          </a:p>
          <a:p>
            <a:pPr marL="285750" indent="-285750">
              <a:buFont typeface="Arial" panose="020B0604020202020204" pitchFamily="34" charset="0"/>
              <a:buChar char="•"/>
            </a:pPr>
            <a:endParaRPr lang="en-NZ" sz="2800" dirty="0">
              <a:solidFill>
                <a:schemeClr val="tx1"/>
              </a:solidFill>
              <a:latin typeface="+mn-lt"/>
            </a:endParaRPr>
          </a:p>
        </p:txBody>
      </p:sp>
      <p:pic>
        <p:nvPicPr>
          <p:cNvPr id="8" name="93CDCD7C-151B-4E53-A045-D54E4AF791FF">
            <a:extLst>
              <a:ext uri="{FF2B5EF4-FFF2-40B4-BE49-F238E27FC236}">
                <a16:creationId xmlns:a16="http://schemas.microsoft.com/office/drawing/2014/main" id="{B1680AD6-B2EE-AF20-07D4-BA68BC4775F9}"/>
              </a:ext>
            </a:extLst>
          </p:cNvPr>
          <p:cNvPicPr>
            <a:picLocks noChangeAspect="1"/>
          </p:cNvPicPr>
          <p:nvPr/>
        </p:nvPicPr>
        <p:blipFill rotWithShape="1">
          <a:blip r:embed="rId4">
            <a:extLst>
              <a:ext uri="{28A0092B-C50C-407E-A947-70E740481C1C}">
                <a14:useLocalDpi xmlns:a14="http://schemas.microsoft.com/office/drawing/2010/main" val="0"/>
              </a:ext>
            </a:extLst>
          </a:blip>
          <a:srcRect t="47961" b="28233"/>
          <a:stretch/>
        </p:blipFill>
        <p:spPr bwMode="auto">
          <a:xfrm>
            <a:off x="6659213" y="1848622"/>
            <a:ext cx="6257012" cy="3982384"/>
          </a:xfrm>
          <a:prstGeom prst="rect">
            <a:avLst/>
          </a:prstGeom>
          <a:noFill/>
          <a:ln>
            <a:noFill/>
          </a:ln>
        </p:spPr>
      </p:pic>
    </p:spTree>
    <p:extLst>
      <p:ext uri="{BB962C8B-B14F-4D97-AF65-F5344CB8AC3E}">
        <p14:creationId xmlns:p14="http://schemas.microsoft.com/office/powerpoint/2010/main" val="3737877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0BD7AE2A-27FF-1476-0F87-09CE53ADC5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1C192E-CAA4-5D6E-57DD-5DF028350DFC}"/>
              </a:ext>
            </a:extLst>
          </p:cNvPr>
          <p:cNvSpPr txBox="1"/>
          <p:nvPr/>
        </p:nvSpPr>
        <p:spPr>
          <a:xfrm>
            <a:off x="434670" y="647230"/>
            <a:ext cx="9506772" cy="584775"/>
          </a:xfrm>
          <a:prstGeom prst="rect">
            <a:avLst/>
          </a:prstGeom>
          <a:noFill/>
        </p:spPr>
        <p:txBody>
          <a:bodyPr wrap="square" lIns="91440" tIns="45720" rIns="91440" bIns="45720" rtlCol="0" anchor="t">
            <a:spAutoFit/>
          </a:bodyPr>
          <a:lstStyle/>
          <a:p>
            <a:pPr>
              <a:defRPr/>
            </a:pPr>
            <a:r>
              <a:rPr lang="en-US" sz="3200" b="1" dirty="0">
                <a:latin typeface="Utile" panose="020B0503030504020204" pitchFamily="34" charset="0"/>
              </a:rPr>
              <a:t>W</a:t>
            </a:r>
            <a:r>
              <a:rPr lang="en-NZ" sz="3200" b="1" dirty="0">
                <a:latin typeface="Utile" panose="020B0503030504020204" pitchFamily="34" charset="0"/>
              </a:rPr>
              <a:t>hat the research found?</a:t>
            </a:r>
          </a:p>
        </p:txBody>
      </p:sp>
      <p:cxnSp>
        <p:nvCxnSpPr>
          <p:cNvPr id="4" name="Straight Connector 3">
            <a:extLst>
              <a:ext uri="{FF2B5EF4-FFF2-40B4-BE49-F238E27FC236}">
                <a16:creationId xmlns:a16="http://schemas.microsoft.com/office/drawing/2014/main" id="{5ABE3343-EFE5-12C2-04F7-D691D5E0DFE4}"/>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FFCF406E-C8C8-0FA4-09D2-09B6378F4D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281FA9ED-D337-F87B-9166-115C2F7D0D08}"/>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Text Placeholder 3">
            <a:extLst>
              <a:ext uri="{FF2B5EF4-FFF2-40B4-BE49-F238E27FC236}">
                <a16:creationId xmlns:a16="http://schemas.microsoft.com/office/drawing/2014/main" id="{FCB21194-7202-6EF5-7F75-1709DAEFB0BD}"/>
              </a:ext>
            </a:extLst>
          </p:cNvPr>
          <p:cNvSpPr>
            <a:spLocks noGrp="1"/>
          </p:cNvSpPr>
          <p:nvPr/>
        </p:nvSpPr>
        <p:spPr>
          <a:xfrm>
            <a:off x="568066" y="1210700"/>
            <a:ext cx="10946994" cy="3024909"/>
          </a:xfrm>
          <a:prstGeom prst="rect">
            <a:avLst/>
          </a:prstGeom>
        </p:spPr>
        <p:txBody>
          <a:bodyPr vert="horz" lIns="91440" tIns="45720" rIns="91440" bIns="45720" numCol="1" spcCol="18000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2800" dirty="0">
              <a:solidFill>
                <a:schemeClr val="tx1"/>
              </a:solidFill>
              <a:latin typeface="+mn-lt"/>
            </a:endParaRPr>
          </a:p>
          <a:p>
            <a:pPr marL="285750" indent="-285750">
              <a:buFont typeface="Arial" panose="020B0604020202020204" pitchFamily="34" charset="0"/>
              <a:buChar char="•"/>
            </a:pPr>
            <a:r>
              <a:rPr lang="en-NZ" sz="2800" dirty="0">
                <a:solidFill>
                  <a:schemeClr val="tx1"/>
                </a:solidFill>
                <a:latin typeface="+mn-lt"/>
              </a:rPr>
              <a:t>NZ Neurology workforce is increasing in diversity – but still ≠ society; clinical need</a:t>
            </a:r>
          </a:p>
          <a:p>
            <a:pPr marL="285750" indent="-285750">
              <a:buFont typeface="Arial" panose="020B0604020202020204" pitchFamily="34" charset="0"/>
              <a:buChar char="•"/>
            </a:pPr>
            <a:r>
              <a:rPr lang="en-NZ" sz="2800" dirty="0">
                <a:solidFill>
                  <a:schemeClr val="tx1"/>
                </a:solidFill>
                <a:latin typeface="+mn-lt"/>
              </a:rPr>
              <a:t>NZ neurologist rate </a:t>
            </a:r>
            <a:r>
              <a:rPr lang="en-NZ" sz="2800" u="sng" dirty="0">
                <a:solidFill>
                  <a:schemeClr val="tx1"/>
                </a:solidFill>
                <a:latin typeface="+mn-lt"/>
              </a:rPr>
              <a:t>very</a:t>
            </a:r>
            <a:r>
              <a:rPr lang="en-NZ" sz="2800" dirty="0">
                <a:solidFill>
                  <a:schemeClr val="tx1"/>
                </a:solidFill>
                <a:latin typeface="+mn-lt"/>
              </a:rPr>
              <a:t> unfavourable c/w Australia, Europe, and cardiology</a:t>
            </a:r>
          </a:p>
          <a:p>
            <a:pPr marL="285750" indent="-285750">
              <a:buFont typeface="Arial" panose="020B0604020202020204" pitchFamily="34" charset="0"/>
              <a:buChar char="•"/>
            </a:pPr>
            <a:r>
              <a:rPr lang="en-NZ" sz="2800" dirty="0">
                <a:solidFill>
                  <a:schemeClr val="tx1"/>
                </a:solidFill>
                <a:latin typeface="+mn-lt"/>
              </a:rPr>
              <a:t>Projections suggest maintaining status quo will result in worsening outcomes</a:t>
            </a:r>
          </a:p>
          <a:p>
            <a:pPr marL="285750" indent="-285750">
              <a:buFont typeface="Arial" panose="020B0604020202020204" pitchFamily="34" charset="0"/>
              <a:buChar char="•"/>
            </a:pPr>
            <a:r>
              <a:rPr lang="en-NZ" sz="2800" dirty="0">
                <a:solidFill>
                  <a:schemeClr val="tx1"/>
                </a:solidFill>
                <a:latin typeface="+mn-lt"/>
              </a:rPr>
              <a:t>Current practice patterns do not meet population need </a:t>
            </a:r>
          </a:p>
          <a:p>
            <a:pPr marL="285750" indent="-285750">
              <a:buFont typeface="Arial" panose="020B0604020202020204" pitchFamily="34" charset="0"/>
              <a:buChar char="•"/>
            </a:pPr>
            <a:r>
              <a:rPr lang="en-NZ" sz="2800" dirty="0">
                <a:solidFill>
                  <a:schemeClr val="tx1"/>
                </a:solidFill>
                <a:latin typeface="+mn-lt"/>
              </a:rPr>
              <a:t>Productivity is reducing - impact of ↑complexity/Rx, acuity, work patterns</a:t>
            </a:r>
          </a:p>
          <a:p>
            <a:pPr lvl="1" indent="0">
              <a:buNone/>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p:txBody>
      </p:sp>
    </p:spTree>
    <p:extLst>
      <p:ext uri="{BB962C8B-B14F-4D97-AF65-F5344CB8AC3E}">
        <p14:creationId xmlns:p14="http://schemas.microsoft.com/office/powerpoint/2010/main" val="2637616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77E90F6C-6758-7F32-D268-A10E078116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10C88D-E8F7-8B12-41F2-5531C605BCDD}"/>
              </a:ext>
            </a:extLst>
          </p:cNvPr>
          <p:cNvSpPr txBox="1"/>
          <p:nvPr/>
        </p:nvSpPr>
        <p:spPr>
          <a:xfrm>
            <a:off x="434670" y="647230"/>
            <a:ext cx="9506772" cy="584775"/>
          </a:xfrm>
          <a:prstGeom prst="rect">
            <a:avLst/>
          </a:prstGeom>
          <a:noFill/>
        </p:spPr>
        <p:txBody>
          <a:bodyPr wrap="square" lIns="91440" tIns="45720" rIns="91440" bIns="45720" rtlCol="0" anchor="t">
            <a:spAutoFit/>
          </a:bodyPr>
          <a:lstStyle/>
          <a:p>
            <a:pPr>
              <a:defRPr/>
            </a:pPr>
            <a:r>
              <a:rPr lang="en-US" sz="3200" b="1" dirty="0">
                <a:latin typeface="Utile" panose="020B0503030504020204" pitchFamily="34" charset="0"/>
              </a:rPr>
              <a:t>The solutions</a:t>
            </a:r>
            <a:endParaRPr lang="en-NZ" sz="3200" b="1" dirty="0">
              <a:latin typeface="Utile" panose="020B0503030504020204" pitchFamily="34" charset="0"/>
            </a:endParaRPr>
          </a:p>
        </p:txBody>
      </p:sp>
      <p:cxnSp>
        <p:nvCxnSpPr>
          <p:cNvPr id="4" name="Straight Connector 3">
            <a:extLst>
              <a:ext uri="{FF2B5EF4-FFF2-40B4-BE49-F238E27FC236}">
                <a16:creationId xmlns:a16="http://schemas.microsoft.com/office/drawing/2014/main" id="{DC55B813-05A5-084E-3DEB-7CD6797A77F0}"/>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45BF5C68-1E0D-47E2-93FC-8A5DD46C15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BEECF8C4-3EE4-39B7-F88A-538FE06AC2AF}"/>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Text Placeholder 3">
            <a:extLst>
              <a:ext uri="{FF2B5EF4-FFF2-40B4-BE49-F238E27FC236}">
                <a16:creationId xmlns:a16="http://schemas.microsoft.com/office/drawing/2014/main" id="{3A19B7B0-E140-CF32-975D-DC20A0C74CA5}"/>
              </a:ext>
            </a:extLst>
          </p:cNvPr>
          <p:cNvSpPr>
            <a:spLocks noGrp="1"/>
          </p:cNvSpPr>
          <p:nvPr/>
        </p:nvSpPr>
        <p:spPr>
          <a:xfrm>
            <a:off x="432400" y="851718"/>
            <a:ext cx="10098660" cy="3024909"/>
          </a:xfrm>
          <a:prstGeom prst="rect">
            <a:avLst/>
          </a:prstGeom>
        </p:spPr>
        <p:txBody>
          <a:bodyPr vert="horz" lIns="91440" tIns="45720" rIns="91440" bIns="45720" numCol="1" spcCol="18000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2800" dirty="0">
              <a:solidFill>
                <a:schemeClr val="tx1"/>
              </a:solidFill>
              <a:latin typeface="+mn-lt"/>
            </a:endParaRPr>
          </a:p>
          <a:p>
            <a:pPr marL="285750" indent="-285750">
              <a:buFont typeface="Arial" panose="020B0604020202020204" pitchFamily="34" charset="0"/>
              <a:buChar char="•"/>
            </a:pPr>
            <a:r>
              <a:rPr lang="en-NZ" sz="2800" dirty="0">
                <a:solidFill>
                  <a:schemeClr val="tx1"/>
                </a:solidFill>
                <a:latin typeface="+mn-lt"/>
              </a:rPr>
              <a:t>To meet current NZ demand we need to at least triple if not increase by 8-fold </a:t>
            </a:r>
          </a:p>
          <a:p>
            <a:pPr marL="285750" indent="-285750">
              <a:buFont typeface="Arial" panose="020B0604020202020204" pitchFamily="34" charset="0"/>
              <a:buChar char="•"/>
            </a:pPr>
            <a:r>
              <a:rPr lang="en-NZ" sz="2800" dirty="0">
                <a:solidFill>
                  <a:schemeClr val="tx1"/>
                </a:solidFill>
                <a:latin typeface="+mn-lt"/>
                <a:sym typeface="Wingdings" panose="05000000000000000000" pitchFamily="2" charset="2"/>
              </a:rPr>
              <a:t></a:t>
            </a:r>
            <a:r>
              <a:rPr lang="en-NZ" sz="2800" dirty="0">
                <a:solidFill>
                  <a:schemeClr val="tx1"/>
                </a:solidFill>
                <a:latin typeface="+mn-lt"/>
              </a:rPr>
              <a:t> hospital neurology consultant positions</a:t>
            </a:r>
          </a:p>
          <a:p>
            <a:pPr marL="285750" indent="-285750">
              <a:buFont typeface="Arial" panose="020B0604020202020204" pitchFamily="34" charset="0"/>
              <a:buChar char="•"/>
            </a:pPr>
            <a:r>
              <a:rPr lang="en-NZ" sz="2800" dirty="0">
                <a:solidFill>
                  <a:schemeClr val="tx1"/>
                </a:solidFill>
                <a:latin typeface="+mn-lt"/>
              </a:rPr>
              <a:t>Retain current trainees – more jobs, more attractive jobs</a:t>
            </a:r>
          </a:p>
          <a:p>
            <a:pPr marL="285750" indent="-285750">
              <a:buFont typeface="Arial" panose="020B0604020202020204" pitchFamily="34" charset="0"/>
              <a:buChar char="•"/>
            </a:pPr>
            <a:r>
              <a:rPr lang="en-NZ" sz="2800" dirty="0">
                <a:solidFill>
                  <a:schemeClr val="tx1"/>
                </a:solidFill>
                <a:latin typeface="+mn-lt"/>
                <a:sym typeface="Wingdings" panose="05000000000000000000" pitchFamily="2" charset="2"/>
              </a:rPr>
              <a:t></a:t>
            </a:r>
            <a:r>
              <a:rPr lang="en-NZ" sz="2800" dirty="0">
                <a:solidFill>
                  <a:schemeClr val="tx1"/>
                </a:solidFill>
                <a:latin typeface="+mn-lt"/>
              </a:rPr>
              <a:t> trainee posts &amp; attract more medical students to neurology</a:t>
            </a:r>
          </a:p>
          <a:p>
            <a:pPr marL="285750" indent="-285750">
              <a:buFont typeface="Arial" panose="020B0604020202020204" pitchFamily="34" charset="0"/>
              <a:buChar char="•"/>
            </a:pPr>
            <a:r>
              <a:rPr lang="en-NZ" sz="2800" dirty="0">
                <a:solidFill>
                  <a:schemeClr val="tx1"/>
                </a:solidFill>
                <a:latin typeface="+mn-lt"/>
                <a:sym typeface="Wingdings" panose="05000000000000000000" pitchFamily="2" charset="2"/>
              </a:rPr>
              <a:t></a:t>
            </a:r>
            <a:r>
              <a:rPr lang="en-NZ" sz="2800" dirty="0">
                <a:solidFill>
                  <a:schemeClr val="tx1"/>
                </a:solidFill>
                <a:latin typeface="+mn-lt"/>
              </a:rPr>
              <a:t> medical students (we do not just need more GPs)</a:t>
            </a:r>
          </a:p>
          <a:p>
            <a:pPr marL="285750" indent="-285750">
              <a:buFont typeface="Arial" panose="020B0604020202020204" pitchFamily="34" charset="0"/>
              <a:buChar char="•"/>
            </a:pPr>
            <a:r>
              <a:rPr lang="en-NZ" sz="2800" dirty="0">
                <a:solidFill>
                  <a:schemeClr val="tx1"/>
                </a:solidFill>
                <a:latin typeface="+mn-lt"/>
              </a:rPr>
              <a:t>Prioritise workflow tools (e.g. AI) to improve efficiency &amp; reduce clinician burden</a:t>
            </a:r>
          </a:p>
          <a:p>
            <a:pPr marL="285750" indent="-285750">
              <a:buFont typeface="Arial" panose="020B0604020202020204" pitchFamily="34" charset="0"/>
              <a:buChar char="•"/>
            </a:pPr>
            <a:r>
              <a:rPr lang="en-NZ" sz="2800" dirty="0">
                <a:solidFill>
                  <a:schemeClr val="tx1"/>
                </a:solidFill>
                <a:latin typeface="+mn-lt"/>
              </a:rPr>
              <a:t>Reconsider NZ neuro models of care – is the generalist model still fit for purpose?</a:t>
            </a:r>
          </a:p>
          <a:p>
            <a:pPr lvl="1" indent="0">
              <a:buNone/>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p:txBody>
      </p:sp>
    </p:spTree>
    <p:extLst>
      <p:ext uri="{BB962C8B-B14F-4D97-AF65-F5344CB8AC3E}">
        <p14:creationId xmlns:p14="http://schemas.microsoft.com/office/powerpoint/2010/main" val="345754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955D1234-7971-08C4-722A-B631A4F1F3E3}"/>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5277803D-4A08-167F-801D-9F3149693E65}"/>
              </a:ext>
            </a:extLst>
          </p:cNvPr>
          <p:cNvCxnSpPr>
            <a:cxnSpLocks/>
          </p:cNvCxnSpPr>
          <p:nvPr/>
        </p:nvCxnSpPr>
        <p:spPr>
          <a:xfrm>
            <a:off x="542260" y="118254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3637FE21-91F4-5808-FF20-5E45FA3CB0FA}"/>
              </a:ext>
            </a:extLst>
          </p:cNvPr>
          <p:cNvSpPr txBox="1"/>
          <p:nvPr/>
        </p:nvSpPr>
        <p:spPr>
          <a:xfrm>
            <a:off x="539866" y="596857"/>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3200" b="1" i="0" u="none" strike="noStrike" kern="1200" cap="none" spc="0" normalizeH="0" baseline="0" noProof="0" dirty="0">
                <a:ln>
                  <a:noFill/>
                </a:ln>
                <a:solidFill>
                  <a:srgbClr val="403848"/>
                </a:solidFill>
                <a:effectLst/>
                <a:uLnTx/>
                <a:uFillTx/>
                <a:latin typeface="Utile" panose="020B0503030504020204" pitchFamily="34" charset="0"/>
              </a:rPr>
              <a:t>Stroke Aotearoa New Zealand</a:t>
            </a:r>
          </a:p>
        </p:txBody>
      </p:sp>
      <p:sp>
        <p:nvSpPr>
          <p:cNvPr id="2" name="TextBox 18">
            <a:extLst>
              <a:ext uri="{FF2B5EF4-FFF2-40B4-BE49-F238E27FC236}">
                <a16:creationId xmlns:a16="http://schemas.microsoft.com/office/drawing/2014/main" id="{6F0BE95E-0A51-3791-A1A4-6B9AA6C7992A}"/>
              </a:ext>
            </a:extLst>
          </p:cNvPr>
          <p:cNvSpPr txBox="1"/>
          <p:nvPr/>
        </p:nvSpPr>
        <p:spPr>
          <a:xfrm>
            <a:off x="6096000" y="2470150"/>
            <a:ext cx="4637991" cy="26468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Te Ahi </a:t>
            </a:r>
            <a:r>
              <a:rPr lang="en-US" sz="3200" dirty="0" err="1"/>
              <a:t>Tūmanako</a:t>
            </a:r>
            <a:r>
              <a:rPr lang="en-US" sz="3200" dirty="0"/>
              <a:t> </a:t>
            </a:r>
            <a:br>
              <a:rPr lang="en-US" sz="3200" dirty="0"/>
            </a:br>
            <a:r>
              <a:rPr lang="en-US" sz="3200" dirty="0"/>
              <a:t>(The Flame of Hope) </a:t>
            </a:r>
            <a:br>
              <a:rPr lang="en-US" sz="3200" dirty="0"/>
            </a:br>
            <a:r>
              <a:rPr lang="en-US" sz="3200" dirty="0"/>
              <a:t>is at the heart of our brand identity. </a:t>
            </a:r>
          </a:p>
          <a:p>
            <a:endParaRPr lang="en-US" sz="2000" dirty="0"/>
          </a:p>
          <a:p>
            <a:endParaRPr lang="en-NZ" dirty="0"/>
          </a:p>
        </p:txBody>
      </p:sp>
      <p:pic>
        <p:nvPicPr>
          <p:cNvPr id="5" name="Picture 4" descr="A logo with a black background  AI-generated content may be incorrect.">
            <a:extLst>
              <a:ext uri="{FF2B5EF4-FFF2-40B4-BE49-F238E27FC236}">
                <a16:creationId xmlns:a16="http://schemas.microsoft.com/office/drawing/2014/main" id="{790CB4B4-1ECF-7839-AA46-F16C2DBF7B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3636" y="1737887"/>
            <a:ext cx="3043706" cy="3382225"/>
          </a:xfrm>
          <a:prstGeom prst="rect">
            <a:avLst/>
          </a:prstGeom>
        </p:spPr>
      </p:pic>
    </p:spTree>
    <p:extLst>
      <p:ext uri="{BB962C8B-B14F-4D97-AF65-F5344CB8AC3E}">
        <p14:creationId xmlns:p14="http://schemas.microsoft.com/office/powerpoint/2010/main" val="1164838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C8792D5E-6703-6073-111B-E61C42A760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CA53321-E63F-6B75-B3FF-067119C8DDEC}"/>
              </a:ext>
            </a:extLst>
          </p:cNvPr>
          <p:cNvSpPr txBox="1"/>
          <p:nvPr/>
        </p:nvSpPr>
        <p:spPr>
          <a:xfrm>
            <a:off x="432400" y="625925"/>
            <a:ext cx="9506772" cy="584775"/>
          </a:xfrm>
          <a:prstGeom prst="rect">
            <a:avLst/>
          </a:prstGeom>
          <a:noFill/>
        </p:spPr>
        <p:txBody>
          <a:bodyPr wrap="square" lIns="91440" tIns="45720" rIns="91440" bIns="45720" rtlCol="0" anchor="t">
            <a:spAutoFit/>
          </a:bodyPr>
          <a:lstStyle/>
          <a:p>
            <a:pPr>
              <a:defRPr/>
            </a:pPr>
            <a:r>
              <a:rPr lang="en-US" sz="3200" b="1" dirty="0">
                <a:latin typeface="Utile" panose="020B0503030504020204" pitchFamily="34" charset="0"/>
              </a:rPr>
              <a:t>Next Steps and Action</a:t>
            </a:r>
            <a:endParaRPr lang="en-NZ" sz="3200" b="1" dirty="0">
              <a:latin typeface="Utile" panose="020B0503030504020204" pitchFamily="34" charset="0"/>
            </a:endParaRPr>
          </a:p>
        </p:txBody>
      </p:sp>
      <p:cxnSp>
        <p:nvCxnSpPr>
          <p:cNvPr id="4" name="Straight Connector 3">
            <a:extLst>
              <a:ext uri="{FF2B5EF4-FFF2-40B4-BE49-F238E27FC236}">
                <a16:creationId xmlns:a16="http://schemas.microsoft.com/office/drawing/2014/main" id="{9809E68F-6637-EB4D-F3D5-5A29F5A48103}"/>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A94C823F-917A-9280-BCDF-A05961FC4D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8D4A7E3E-A28D-F864-78EE-2F627248D7AF}"/>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Text Placeholder 3">
            <a:extLst>
              <a:ext uri="{FF2B5EF4-FFF2-40B4-BE49-F238E27FC236}">
                <a16:creationId xmlns:a16="http://schemas.microsoft.com/office/drawing/2014/main" id="{55695C15-A74B-31E0-A87F-89FDCE4D4DE5}"/>
              </a:ext>
            </a:extLst>
          </p:cNvPr>
          <p:cNvSpPr>
            <a:spLocks noGrp="1"/>
          </p:cNvSpPr>
          <p:nvPr/>
        </p:nvSpPr>
        <p:spPr>
          <a:xfrm>
            <a:off x="366185" y="1417014"/>
            <a:ext cx="11459628" cy="3024909"/>
          </a:xfrm>
          <a:prstGeom prst="rect">
            <a:avLst/>
          </a:prstGeom>
        </p:spPr>
        <p:txBody>
          <a:bodyPr vert="horz" lIns="91440" tIns="45720" rIns="91440" bIns="45720" numCol="1" spcCol="18000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2800" dirty="0">
              <a:solidFill>
                <a:schemeClr val="tx1"/>
              </a:solidFill>
              <a:latin typeface="+mn-lt"/>
            </a:endParaRPr>
          </a:p>
          <a:p>
            <a:pPr marL="285750" indent="-285750">
              <a:buFont typeface="Arial" panose="020B0604020202020204" pitchFamily="34" charset="0"/>
              <a:buChar char="•"/>
            </a:pPr>
            <a:r>
              <a:rPr lang="en-NZ" sz="2800" dirty="0">
                <a:solidFill>
                  <a:schemeClr val="tx1"/>
                </a:solidFill>
                <a:latin typeface="+mn-lt"/>
              </a:rPr>
              <a:t>We need a national neurology workforce strategy</a:t>
            </a:r>
          </a:p>
          <a:p>
            <a:pPr marL="285750" indent="-285750">
              <a:buFont typeface="Arial" panose="020B0604020202020204" pitchFamily="34" charset="0"/>
              <a:buChar char="•"/>
            </a:pPr>
            <a:r>
              <a:rPr lang="en-NZ" sz="2800" dirty="0">
                <a:solidFill>
                  <a:schemeClr val="tx1"/>
                </a:solidFill>
                <a:latin typeface="+mn-lt"/>
              </a:rPr>
              <a:t>Neurological Alliance of Neurologists &amp; Neurology NGOs like Stroke Aotearoa support collaborating</a:t>
            </a:r>
          </a:p>
          <a:p>
            <a:pPr marL="285750" indent="-285750">
              <a:buFont typeface="Arial" panose="020B0604020202020204" pitchFamily="34" charset="0"/>
              <a:buChar char="•"/>
            </a:pPr>
            <a:r>
              <a:rPr lang="en-NZ" sz="2800" dirty="0">
                <a:solidFill>
                  <a:schemeClr val="tx1"/>
                </a:solidFill>
                <a:latin typeface="+mn-lt"/>
              </a:rPr>
              <a:t>Government support to develop or at least consider strategy</a:t>
            </a:r>
          </a:p>
          <a:p>
            <a:pPr marL="285750" indent="-285750">
              <a:buFont typeface="Arial" panose="020B0604020202020204" pitchFamily="34" charset="0"/>
              <a:buChar char="•"/>
            </a:pPr>
            <a:r>
              <a:rPr lang="en-NZ" sz="2800" dirty="0">
                <a:solidFill>
                  <a:schemeClr val="tx1"/>
                </a:solidFill>
                <a:latin typeface="+mn-lt"/>
              </a:rPr>
              <a:t>National Neurology Clinical Network</a:t>
            </a:r>
          </a:p>
          <a:p>
            <a:pPr lvl="1" indent="0">
              <a:buNone/>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p:txBody>
      </p:sp>
    </p:spTree>
    <p:extLst>
      <p:ext uri="{BB962C8B-B14F-4D97-AF65-F5344CB8AC3E}">
        <p14:creationId xmlns:p14="http://schemas.microsoft.com/office/powerpoint/2010/main" val="673308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A3E2917-B94D-E3F5-C598-EF7874EF02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F29272-9084-1F3F-C962-44049F2DF964}"/>
              </a:ext>
            </a:extLst>
          </p:cNvPr>
          <p:cNvSpPr txBox="1"/>
          <p:nvPr/>
        </p:nvSpPr>
        <p:spPr>
          <a:xfrm>
            <a:off x="432400" y="625925"/>
            <a:ext cx="9506772" cy="584775"/>
          </a:xfrm>
          <a:prstGeom prst="rect">
            <a:avLst/>
          </a:prstGeom>
          <a:noFill/>
        </p:spPr>
        <p:txBody>
          <a:bodyPr wrap="square" lIns="91440" tIns="45720" rIns="91440" bIns="45720" rtlCol="0" anchor="t">
            <a:spAutoFit/>
          </a:bodyPr>
          <a:lstStyle/>
          <a:p>
            <a:pPr>
              <a:defRPr/>
            </a:pPr>
            <a:r>
              <a:rPr lang="en-US" sz="3200" b="1" dirty="0">
                <a:latin typeface="Utile" panose="020B0503030504020204" pitchFamily="34" charset="0"/>
              </a:rPr>
              <a:t>It’s not all doom and gloom</a:t>
            </a:r>
            <a:endParaRPr lang="en-NZ" sz="3200" b="1" dirty="0">
              <a:latin typeface="Utile" panose="020B0503030504020204" pitchFamily="34" charset="0"/>
            </a:endParaRPr>
          </a:p>
        </p:txBody>
      </p:sp>
      <p:cxnSp>
        <p:nvCxnSpPr>
          <p:cNvPr id="4" name="Straight Connector 3">
            <a:extLst>
              <a:ext uri="{FF2B5EF4-FFF2-40B4-BE49-F238E27FC236}">
                <a16:creationId xmlns:a16="http://schemas.microsoft.com/office/drawing/2014/main" id="{9DD6517D-6500-8E7C-08AA-476B78A5B399}"/>
              </a:ext>
            </a:extLst>
          </p:cNvPr>
          <p:cNvCxnSpPr>
            <a:cxnSpLocks/>
          </p:cNvCxnSpPr>
          <p:nvPr/>
        </p:nvCxnSpPr>
        <p:spPr>
          <a:xfrm>
            <a:off x="432400" y="1210700"/>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34A3D181-C7B6-E704-A969-E8EEE8844A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251186D5-CF5A-03F6-C07A-14C30625A1EB}"/>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 name="Text Placeholder 3">
            <a:extLst>
              <a:ext uri="{FF2B5EF4-FFF2-40B4-BE49-F238E27FC236}">
                <a16:creationId xmlns:a16="http://schemas.microsoft.com/office/drawing/2014/main" id="{F05C5111-EA78-1F08-7B2D-7015967C8847}"/>
              </a:ext>
            </a:extLst>
          </p:cNvPr>
          <p:cNvSpPr>
            <a:spLocks noGrp="1"/>
          </p:cNvSpPr>
          <p:nvPr/>
        </p:nvSpPr>
        <p:spPr>
          <a:xfrm>
            <a:off x="366185" y="1417014"/>
            <a:ext cx="11459628" cy="3024909"/>
          </a:xfrm>
          <a:prstGeom prst="rect">
            <a:avLst/>
          </a:prstGeom>
        </p:spPr>
        <p:txBody>
          <a:bodyPr vert="horz" lIns="91440" tIns="45720" rIns="91440" bIns="45720" numCol="1" spcCol="180000" rtlCol="0">
            <a:noAutofit/>
          </a:bodyPr>
          <a:lstStyle>
            <a:lvl1pPr marL="0" indent="0" algn="l" defTabSz="685800" rtl="0" eaLnBrk="1" latinLnBrk="0" hangingPunct="1">
              <a:lnSpc>
                <a:spcPct val="90000"/>
              </a:lnSpc>
              <a:spcBef>
                <a:spcPts val="750"/>
              </a:spcBef>
              <a:buFont typeface="Arial" panose="020B0604020202020204" pitchFamily="34" charset="0"/>
              <a:buNone/>
              <a:defRPr sz="1700" b="0" i="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00" kern="1200" baseline="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2800" dirty="0">
              <a:solidFill>
                <a:schemeClr val="tx1"/>
              </a:solidFill>
              <a:latin typeface="+mn-lt"/>
            </a:endParaRPr>
          </a:p>
          <a:p>
            <a:r>
              <a:rPr lang="en-NZ" sz="2800" dirty="0">
                <a:solidFill>
                  <a:schemeClr val="tx1"/>
                </a:solidFill>
                <a:latin typeface="+mn-lt"/>
              </a:rPr>
              <a:t>Two innovative initiatives led by Stroke Aotearoa to</a:t>
            </a:r>
          </a:p>
          <a:p>
            <a:pPr marL="800100" lvl="1" indent="-285750"/>
            <a:r>
              <a:rPr lang="en-NZ" sz="2700" dirty="0">
                <a:solidFill>
                  <a:schemeClr val="tx1"/>
                </a:solidFill>
                <a:latin typeface="+mn-lt"/>
              </a:rPr>
              <a:t>Take prevention direct to the most vulnerable</a:t>
            </a:r>
          </a:p>
          <a:p>
            <a:pPr marL="800100" lvl="1" indent="-285750"/>
            <a:r>
              <a:rPr lang="en-NZ" sz="2700" dirty="0">
                <a:solidFill>
                  <a:schemeClr val="tx1"/>
                </a:solidFill>
                <a:latin typeface="+mn-lt"/>
              </a:rPr>
              <a:t>Educate the non-clinical workforce</a:t>
            </a:r>
          </a:p>
          <a:p>
            <a:pPr lvl="1" indent="0">
              <a:buNone/>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a:p>
            <a:pPr marL="285750" indent="-285750">
              <a:buFont typeface="Arial" panose="020B0604020202020204" pitchFamily="34" charset="0"/>
              <a:buChar char="•"/>
            </a:pPr>
            <a:endParaRPr lang="en-NZ" sz="2800" dirty="0">
              <a:solidFill>
                <a:schemeClr val="tx1"/>
              </a:solidFill>
              <a:latin typeface="+mn-lt"/>
            </a:endParaRPr>
          </a:p>
        </p:txBody>
      </p:sp>
    </p:spTree>
    <p:extLst>
      <p:ext uri="{BB962C8B-B14F-4D97-AF65-F5344CB8AC3E}">
        <p14:creationId xmlns:p14="http://schemas.microsoft.com/office/powerpoint/2010/main" val="340877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A1DC7C9-06D3-65DE-DF95-99B81CB9E0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22EAA5-70A6-5B76-CBEC-1FCE61DD2F9F}"/>
              </a:ext>
            </a:extLst>
          </p:cNvPr>
          <p:cNvSpPr txBox="1"/>
          <p:nvPr/>
        </p:nvSpPr>
        <p:spPr>
          <a:xfrm>
            <a:off x="542260" y="655863"/>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prstClr val="black"/>
                </a:solidFill>
                <a:effectLst/>
                <a:uLnTx/>
                <a:uFillTx/>
                <a:ea typeface="Source Sans Pro Black" panose="020B0803030403020204" pitchFamily="34" charset="0"/>
                <a:cs typeface="+mn-cs"/>
              </a:rPr>
              <a:t>Innovation in the </a:t>
            </a:r>
            <a:r>
              <a:rPr kumimoji="0" lang="en-NZ" sz="3200" b="1" i="0" u="none" strike="noStrike" kern="1200" cap="none" spc="0" normalizeH="0" baseline="0" noProof="0" dirty="0">
                <a:ln>
                  <a:noFill/>
                </a:ln>
                <a:solidFill>
                  <a:prstClr val="black"/>
                </a:solidFill>
                <a:effectLst/>
                <a:uLnTx/>
                <a:uFillTx/>
                <a:ea typeface="Source Sans Pro Black" panose="020B0803030403020204" pitchFamily="34" charset="0"/>
              </a:rPr>
              <a:t>community</a:t>
            </a:r>
          </a:p>
        </p:txBody>
      </p:sp>
      <p:cxnSp>
        <p:nvCxnSpPr>
          <p:cNvPr id="4" name="Straight Connector 3">
            <a:extLst>
              <a:ext uri="{FF2B5EF4-FFF2-40B4-BE49-F238E27FC236}">
                <a16:creationId xmlns:a16="http://schemas.microsoft.com/office/drawing/2014/main" id="{04853D69-83D1-735D-1746-2E2E4321D539}"/>
              </a:ext>
            </a:extLst>
          </p:cNvPr>
          <p:cNvCxnSpPr>
            <a:cxnSpLocks/>
          </p:cNvCxnSpPr>
          <p:nvPr/>
        </p:nvCxnSpPr>
        <p:spPr>
          <a:xfrm>
            <a:off x="739446" y="1251271"/>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pic>
        <p:nvPicPr>
          <p:cNvPr id="6" name="Picture 5" descr="A blue and orange text on a black background&#10;&#10;AI-generated content may be incorrect.">
            <a:extLst>
              <a:ext uri="{FF2B5EF4-FFF2-40B4-BE49-F238E27FC236}">
                <a16:creationId xmlns:a16="http://schemas.microsoft.com/office/drawing/2014/main" id="{E6AAAF10-227A-AA7C-122C-AE68780E02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316" y="3684724"/>
            <a:ext cx="4799811" cy="1948795"/>
          </a:xfrm>
          <a:prstGeom prst="rect">
            <a:avLst/>
          </a:prstGeom>
        </p:spPr>
      </p:pic>
      <p:grpSp>
        <p:nvGrpSpPr>
          <p:cNvPr id="5" name="Group 4">
            <a:extLst>
              <a:ext uri="{FF2B5EF4-FFF2-40B4-BE49-F238E27FC236}">
                <a16:creationId xmlns:a16="http://schemas.microsoft.com/office/drawing/2014/main" id="{424DE91B-DF05-61A7-F895-136C21CB40FD}"/>
              </a:ext>
            </a:extLst>
          </p:cNvPr>
          <p:cNvGrpSpPr/>
          <p:nvPr/>
        </p:nvGrpSpPr>
        <p:grpSpPr>
          <a:xfrm>
            <a:off x="619457" y="1447974"/>
            <a:ext cx="4940890" cy="1371600"/>
            <a:chOff x="899751" y="2498753"/>
            <a:chExt cx="4940890" cy="1371600"/>
          </a:xfrm>
        </p:grpSpPr>
        <p:grpSp>
          <p:nvGrpSpPr>
            <p:cNvPr id="7" name="Group 6">
              <a:extLst>
                <a:ext uri="{FF2B5EF4-FFF2-40B4-BE49-F238E27FC236}">
                  <a16:creationId xmlns:a16="http://schemas.microsoft.com/office/drawing/2014/main" id="{B8251747-59AD-379A-9A19-268AA3337D04}"/>
                </a:ext>
              </a:extLst>
            </p:cNvPr>
            <p:cNvGrpSpPr/>
            <p:nvPr/>
          </p:nvGrpSpPr>
          <p:grpSpPr>
            <a:xfrm>
              <a:off x="4469040" y="2498753"/>
              <a:ext cx="1371601" cy="1371600"/>
              <a:chOff x="923191" y="2346353"/>
              <a:chExt cx="1371601" cy="1371600"/>
            </a:xfrm>
          </p:grpSpPr>
          <p:sp>
            <p:nvSpPr>
              <p:cNvPr id="16" name="Oval 15">
                <a:extLst>
                  <a:ext uri="{FF2B5EF4-FFF2-40B4-BE49-F238E27FC236}">
                    <a16:creationId xmlns:a16="http://schemas.microsoft.com/office/drawing/2014/main" id="{8319A483-8A9F-C8E6-B10D-9A0FAE4E2793}"/>
                  </a:ext>
                </a:extLst>
              </p:cNvPr>
              <p:cNvSpPr/>
              <p:nvPr/>
            </p:nvSpPr>
            <p:spPr>
              <a:xfrm>
                <a:off x="923191" y="2346353"/>
                <a:ext cx="1371600" cy="13716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000" b="1">
                  <a:solidFill>
                    <a:schemeClr val="tx2"/>
                  </a:solidFill>
                </a:endParaRPr>
              </a:p>
            </p:txBody>
          </p:sp>
          <p:sp>
            <p:nvSpPr>
              <p:cNvPr id="17" name="TextBox 16">
                <a:extLst>
                  <a:ext uri="{FF2B5EF4-FFF2-40B4-BE49-F238E27FC236}">
                    <a16:creationId xmlns:a16="http://schemas.microsoft.com/office/drawing/2014/main" id="{43BB7816-8E5A-D304-994E-BEA42D792FC7}"/>
                  </a:ext>
                </a:extLst>
              </p:cNvPr>
              <p:cNvSpPr txBox="1"/>
              <p:nvPr/>
            </p:nvSpPr>
            <p:spPr>
              <a:xfrm>
                <a:off x="923192" y="2584164"/>
                <a:ext cx="1371600" cy="519309"/>
              </a:xfrm>
              <a:prstGeom prst="rect">
                <a:avLst/>
              </a:prstGeom>
              <a:noFill/>
            </p:spPr>
            <p:txBody>
              <a:bodyPr wrap="square" rtlCol="0">
                <a:spAutoFit/>
              </a:bodyPr>
              <a:lstStyle/>
              <a:p>
                <a:pPr algn="ctr">
                  <a:lnSpc>
                    <a:spcPts val="1050"/>
                  </a:lnSpc>
                </a:pPr>
                <a:r>
                  <a:rPr lang="en-NZ" sz="1100" b="1">
                    <a:solidFill>
                      <a:schemeClr val="tx2"/>
                    </a:solidFill>
                  </a:rPr>
                  <a:t>Total sites </a:t>
                </a:r>
                <a:br>
                  <a:rPr lang="en-NZ" sz="1100" b="1">
                    <a:solidFill>
                      <a:schemeClr val="tx2"/>
                    </a:solidFill>
                  </a:rPr>
                </a:br>
                <a:r>
                  <a:rPr lang="en-NZ" sz="1100" b="1">
                    <a:solidFill>
                      <a:schemeClr val="tx2"/>
                    </a:solidFill>
                  </a:rPr>
                  <a:t>visited since launch</a:t>
                </a:r>
              </a:p>
            </p:txBody>
          </p:sp>
          <p:sp>
            <p:nvSpPr>
              <p:cNvPr id="18" name="TextBox 17">
                <a:extLst>
                  <a:ext uri="{FF2B5EF4-FFF2-40B4-BE49-F238E27FC236}">
                    <a16:creationId xmlns:a16="http://schemas.microsoft.com/office/drawing/2014/main" id="{5EA40276-D163-8F0C-F63E-F46DD7635E13}"/>
                  </a:ext>
                </a:extLst>
              </p:cNvPr>
              <p:cNvSpPr txBox="1"/>
              <p:nvPr/>
            </p:nvSpPr>
            <p:spPr>
              <a:xfrm>
                <a:off x="1059258" y="2978654"/>
                <a:ext cx="1104443" cy="523220"/>
              </a:xfrm>
              <a:prstGeom prst="rect">
                <a:avLst/>
              </a:prstGeom>
              <a:noFill/>
            </p:spPr>
            <p:txBody>
              <a:bodyPr wrap="square" rtlCol="0">
                <a:spAutoFit/>
              </a:bodyPr>
              <a:lstStyle/>
              <a:p>
                <a:pPr algn="ctr"/>
                <a:r>
                  <a:rPr lang="en-NZ" sz="2800">
                    <a:solidFill>
                      <a:schemeClr val="bg1"/>
                    </a:solidFill>
                  </a:rPr>
                  <a:t>81</a:t>
                </a:r>
              </a:p>
            </p:txBody>
          </p:sp>
        </p:grpSp>
        <p:grpSp>
          <p:nvGrpSpPr>
            <p:cNvPr id="8" name="Group 7">
              <a:extLst>
                <a:ext uri="{FF2B5EF4-FFF2-40B4-BE49-F238E27FC236}">
                  <a16:creationId xmlns:a16="http://schemas.microsoft.com/office/drawing/2014/main" id="{0B3F1F9C-870B-A647-C229-958C9519987B}"/>
                </a:ext>
              </a:extLst>
            </p:cNvPr>
            <p:cNvGrpSpPr/>
            <p:nvPr/>
          </p:nvGrpSpPr>
          <p:grpSpPr>
            <a:xfrm>
              <a:off x="2669739" y="2498753"/>
              <a:ext cx="1371601" cy="1371600"/>
              <a:chOff x="896815" y="2346353"/>
              <a:chExt cx="1371601" cy="1371600"/>
            </a:xfrm>
          </p:grpSpPr>
          <p:sp>
            <p:nvSpPr>
              <p:cNvPr id="13" name="Oval 12">
                <a:extLst>
                  <a:ext uri="{FF2B5EF4-FFF2-40B4-BE49-F238E27FC236}">
                    <a16:creationId xmlns:a16="http://schemas.microsoft.com/office/drawing/2014/main" id="{853CE2FD-7FC8-99B7-E187-7150D3E59E00}"/>
                  </a:ext>
                </a:extLst>
              </p:cNvPr>
              <p:cNvSpPr/>
              <p:nvPr/>
            </p:nvSpPr>
            <p:spPr>
              <a:xfrm>
                <a:off x="896815" y="2346353"/>
                <a:ext cx="1371600" cy="13716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000" b="1">
                  <a:solidFill>
                    <a:schemeClr val="tx2"/>
                  </a:solidFill>
                </a:endParaRPr>
              </a:p>
            </p:txBody>
          </p:sp>
          <p:sp>
            <p:nvSpPr>
              <p:cNvPr id="14" name="TextBox 13">
                <a:extLst>
                  <a:ext uri="{FF2B5EF4-FFF2-40B4-BE49-F238E27FC236}">
                    <a16:creationId xmlns:a16="http://schemas.microsoft.com/office/drawing/2014/main" id="{160D8745-D26A-CAE8-E8A5-361D0BF90DB1}"/>
                  </a:ext>
                </a:extLst>
              </p:cNvPr>
              <p:cNvSpPr txBox="1"/>
              <p:nvPr/>
            </p:nvSpPr>
            <p:spPr>
              <a:xfrm>
                <a:off x="896816" y="2584164"/>
                <a:ext cx="1371600" cy="378245"/>
              </a:xfrm>
              <a:prstGeom prst="rect">
                <a:avLst/>
              </a:prstGeom>
              <a:noFill/>
            </p:spPr>
            <p:txBody>
              <a:bodyPr wrap="square" rtlCol="0">
                <a:spAutoFit/>
              </a:bodyPr>
              <a:lstStyle/>
              <a:p>
                <a:pPr algn="ctr">
                  <a:lnSpc>
                    <a:spcPts val="1050"/>
                  </a:lnSpc>
                </a:pPr>
                <a:r>
                  <a:rPr lang="en-NZ" sz="1100" b="1">
                    <a:solidFill>
                      <a:schemeClr val="tx2"/>
                    </a:solidFill>
                  </a:rPr>
                  <a:t>Total partner businesses </a:t>
                </a:r>
              </a:p>
            </p:txBody>
          </p:sp>
          <p:sp>
            <p:nvSpPr>
              <p:cNvPr id="15" name="TextBox 14">
                <a:extLst>
                  <a:ext uri="{FF2B5EF4-FFF2-40B4-BE49-F238E27FC236}">
                    <a16:creationId xmlns:a16="http://schemas.microsoft.com/office/drawing/2014/main" id="{E3B68A90-447A-FD9F-A03D-538F73CE9F64}"/>
                  </a:ext>
                </a:extLst>
              </p:cNvPr>
              <p:cNvSpPr txBox="1"/>
              <p:nvPr/>
            </p:nvSpPr>
            <p:spPr>
              <a:xfrm>
                <a:off x="1032882" y="2978654"/>
                <a:ext cx="1104443" cy="523220"/>
              </a:xfrm>
              <a:prstGeom prst="rect">
                <a:avLst/>
              </a:prstGeom>
              <a:noFill/>
            </p:spPr>
            <p:txBody>
              <a:bodyPr wrap="square" rtlCol="0">
                <a:spAutoFit/>
              </a:bodyPr>
              <a:lstStyle/>
              <a:p>
                <a:pPr algn="ctr"/>
                <a:r>
                  <a:rPr lang="en-NZ" sz="2800">
                    <a:solidFill>
                      <a:schemeClr val="bg1"/>
                    </a:solidFill>
                  </a:rPr>
                  <a:t>24</a:t>
                </a:r>
              </a:p>
            </p:txBody>
          </p:sp>
        </p:grpSp>
        <p:grpSp>
          <p:nvGrpSpPr>
            <p:cNvPr id="9" name="Group 8">
              <a:extLst>
                <a:ext uri="{FF2B5EF4-FFF2-40B4-BE49-F238E27FC236}">
                  <a16:creationId xmlns:a16="http://schemas.microsoft.com/office/drawing/2014/main" id="{4FE34F5F-726B-8B1A-8181-4E5972867F85}"/>
                </a:ext>
              </a:extLst>
            </p:cNvPr>
            <p:cNvGrpSpPr/>
            <p:nvPr/>
          </p:nvGrpSpPr>
          <p:grpSpPr>
            <a:xfrm>
              <a:off x="899751" y="2498753"/>
              <a:ext cx="1371601" cy="1371600"/>
              <a:chOff x="747351" y="2346353"/>
              <a:chExt cx="1371601" cy="1371600"/>
            </a:xfrm>
          </p:grpSpPr>
          <p:sp>
            <p:nvSpPr>
              <p:cNvPr id="10" name="Oval 9">
                <a:extLst>
                  <a:ext uri="{FF2B5EF4-FFF2-40B4-BE49-F238E27FC236}">
                    <a16:creationId xmlns:a16="http://schemas.microsoft.com/office/drawing/2014/main" id="{1259B54E-93E8-0C19-B209-8ECD75C7B214}"/>
                  </a:ext>
                </a:extLst>
              </p:cNvPr>
              <p:cNvSpPr/>
              <p:nvPr/>
            </p:nvSpPr>
            <p:spPr>
              <a:xfrm>
                <a:off x="747351" y="2346353"/>
                <a:ext cx="1371600" cy="13716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000" b="1">
                  <a:solidFill>
                    <a:schemeClr val="tx2"/>
                  </a:solidFill>
                </a:endParaRPr>
              </a:p>
            </p:txBody>
          </p:sp>
          <p:sp>
            <p:nvSpPr>
              <p:cNvPr id="11" name="TextBox 10">
                <a:extLst>
                  <a:ext uri="{FF2B5EF4-FFF2-40B4-BE49-F238E27FC236}">
                    <a16:creationId xmlns:a16="http://schemas.microsoft.com/office/drawing/2014/main" id="{DC411319-FF56-9E7E-E0A7-DFE888CA5040}"/>
                  </a:ext>
                </a:extLst>
              </p:cNvPr>
              <p:cNvSpPr txBox="1"/>
              <p:nvPr/>
            </p:nvSpPr>
            <p:spPr>
              <a:xfrm>
                <a:off x="747352" y="2584164"/>
                <a:ext cx="1371600" cy="519309"/>
              </a:xfrm>
              <a:prstGeom prst="rect">
                <a:avLst/>
              </a:prstGeom>
              <a:noFill/>
            </p:spPr>
            <p:txBody>
              <a:bodyPr wrap="square" rtlCol="0">
                <a:spAutoFit/>
              </a:bodyPr>
              <a:lstStyle/>
              <a:p>
                <a:pPr algn="ctr">
                  <a:lnSpc>
                    <a:spcPts val="1050"/>
                  </a:lnSpc>
                </a:pPr>
                <a:r>
                  <a:rPr lang="en-NZ" sz="1100" b="1">
                    <a:solidFill>
                      <a:schemeClr val="tx2"/>
                    </a:solidFill>
                  </a:rPr>
                  <a:t>Total Health15 BP’s taken </a:t>
                </a:r>
                <a:br>
                  <a:rPr lang="en-NZ" sz="1100" b="1">
                    <a:solidFill>
                      <a:schemeClr val="tx2"/>
                    </a:solidFill>
                  </a:rPr>
                </a:br>
                <a:r>
                  <a:rPr lang="en-NZ" sz="1100" b="1">
                    <a:solidFill>
                      <a:schemeClr val="tx2"/>
                    </a:solidFill>
                  </a:rPr>
                  <a:t>since launch</a:t>
                </a:r>
              </a:p>
            </p:txBody>
          </p:sp>
          <p:sp>
            <p:nvSpPr>
              <p:cNvPr id="12" name="TextBox 11">
                <a:extLst>
                  <a:ext uri="{FF2B5EF4-FFF2-40B4-BE49-F238E27FC236}">
                    <a16:creationId xmlns:a16="http://schemas.microsoft.com/office/drawing/2014/main" id="{9479663D-5E10-9485-97FF-3386F8466CB6}"/>
                  </a:ext>
                </a:extLst>
              </p:cNvPr>
              <p:cNvSpPr txBox="1"/>
              <p:nvPr/>
            </p:nvSpPr>
            <p:spPr>
              <a:xfrm>
                <a:off x="883418" y="2978654"/>
                <a:ext cx="1104443" cy="523220"/>
              </a:xfrm>
              <a:prstGeom prst="rect">
                <a:avLst/>
              </a:prstGeom>
              <a:noFill/>
            </p:spPr>
            <p:txBody>
              <a:bodyPr wrap="square" rtlCol="0">
                <a:spAutoFit/>
              </a:bodyPr>
              <a:lstStyle/>
              <a:p>
                <a:pPr algn="ctr"/>
                <a:r>
                  <a:rPr lang="en-NZ" sz="2800" dirty="0">
                    <a:solidFill>
                      <a:schemeClr val="bg1"/>
                    </a:solidFill>
                  </a:rPr>
                  <a:t>2995</a:t>
                </a:r>
              </a:p>
            </p:txBody>
          </p:sp>
        </p:grpSp>
      </p:grpSp>
      <p:grpSp>
        <p:nvGrpSpPr>
          <p:cNvPr id="19" name="Group 18">
            <a:extLst>
              <a:ext uri="{FF2B5EF4-FFF2-40B4-BE49-F238E27FC236}">
                <a16:creationId xmlns:a16="http://schemas.microsoft.com/office/drawing/2014/main" id="{3A2CB297-2A61-F26D-5AA5-49B8019158BB}"/>
              </a:ext>
            </a:extLst>
          </p:cNvPr>
          <p:cNvGrpSpPr/>
          <p:nvPr/>
        </p:nvGrpSpPr>
        <p:grpSpPr>
          <a:xfrm>
            <a:off x="525176" y="3454719"/>
            <a:ext cx="2852654" cy="2152010"/>
            <a:chOff x="533512" y="4185249"/>
            <a:chExt cx="2852654" cy="2152010"/>
          </a:xfrm>
        </p:grpSpPr>
        <p:sp>
          <p:nvSpPr>
            <p:cNvPr id="20" name="TextBox 19">
              <a:extLst>
                <a:ext uri="{FF2B5EF4-FFF2-40B4-BE49-F238E27FC236}">
                  <a16:creationId xmlns:a16="http://schemas.microsoft.com/office/drawing/2014/main" id="{31840942-0704-A838-5A60-6BB15C1F0735}"/>
                </a:ext>
              </a:extLst>
            </p:cNvPr>
            <p:cNvSpPr txBox="1"/>
            <p:nvPr/>
          </p:nvSpPr>
          <p:spPr>
            <a:xfrm>
              <a:off x="533512" y="4185249"/>
              <a:ext cx="2852654" cy="261610"/>
            </a:xfrm>
            <a:prstGeom prst="rect">
              <a:avLst/>
            </a:prstGeom>
            <a:noFill/>
          </p:spPr>
          <p:txBody>
            <a:bodyPr wrap="square" rtlCol="0">
              <a:spAutoFit/>
            </a:bodyPr>
            <a:lstStyle/>
            <a:p>
              <a:r>
                <a:rPr lang="en-NZ" sz="1050" b="1">
                  <a:solidFill>
                    <a:schemeClr val="tx2"/>
                  </a:solidFill>
                  <a:latin typeface="+mj-lt"/>
                </a:rPr>
                <a:t>BP Category breakdown for all Health15 sites</a:t>
              </a:r>
            </a:p>
          </p:txBody>
        </p:sp>
        <p:grpSp>
          <p:nvGrpSpPr>
            <p:cNvPr id="21" name="Group 20">
              <a:extLst>
                <a:ext uri="{FF2B5EF4-FFF2-40B4-BE49-F238E27FC236}">
                  <a16:creationId xmlns:a16="http://schemas.microsoft.com/office/drawing/2014/main" id="{EFD12513-2EDC-8B44-B380-EA270A6E2AB9}"/>
                </a:ext>
              </a:extLst>
            </p:cNvPr>
            <p:cNvGrpSpPr/>
            <p:nvPr/>
          </p:nvGrpSpPr>
          <p:grpSpPr>
            <a:xfrm>
              <a:off x="533512" y="4477565"/>
              <a:ext cx="2628203" cy="1859694"/>
              <a:chOff x="0" y="0"/>
              <a:chExt cx="2628203" cy="1859694"/>
            </a:xfrm>
          </p:grpSpPr>
          <p:grpSp>
            <p:nvGrpSpPr>
              <p:cNvPr id="22" name="Group 21">
                <a:extLst>
                  <a:ext uri="{FF2B5EF4-FFF2-40B4-BE49-F238E27FC236}">
                    <a16:creationId xmlns:a16="http://schemas.microsoft.com/office/drawing/2014/main" id="{D5E81101-8122-0A99-54F1-E549120C665F}"/>
                  </a:ext>
                </a:extLst>
              </p:cNvPr>
              <p:cNvGrpSpPr/>
              <p:nvPr/>
            </p:nvGrpSpPr>
            <p:grpSpPr>
              <a:xfrm>
                <a:off x="1057556" y="0"/>
                <a:ext cx="1570647" cy="1562091"/>
                <a:chOff x="1057556" y="0"/>
                <a:chExt cx="3619500" cy="3600000"/>
              </a:xfrm>
            </p:grpSpPr>
            <p:sp>
              <p:nvSpPr>
                <p:cNvPr id="47" name="Oval 46">
                  <a:extLst>
                    <a:ext uri="{FF2B5EF4-FFF2-40B4-BE49-F238E27FC236}">
                      <a16:creationId xmlns:a16="http://schemas.microsoft.com/office/drawing/2014/main" id="{A585CB4E-C219-FD2C-F37D-052F86D6D6C4}"/>
                    </a:ext>
                  </a:extLst>
                </p:cNvPr>
                <p:cNvSpPr/>
                <p:nvPr/>
              </p:nvSpPr>
              <p:spPr>
                <a:xfrm>
                  <a:off x="1077056" y="0"/>
                  <a:ext cx="3600000" cy="3600000"/>
                </a:xfrm>
                <a:prstGeom prst="ellipse">
                  <a:avLst/>
                </a:prstGeom>
                <a:gradFill flip="none" rotWithShape="1">
                  <a:gsLst>
                    <a:gs pos="0">
                      <a:srgbClr val="F9D3B9"/>
                    </a:gs>
                    <a:gs pos="100000">
                      <a:schemeClr val="accent2">
                        <a:lumMod val="75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NZ"/>
                </a:p>
              </p:txBody>
            </p:sp>
            <p:cxnSp>
              <p:nvCxnSpPr>
                <p:cNvPr id="48" name="Straight Connector 47">
                  <a:extLst>
                    <a:ext uri="{FF2B5EF4-FFF2-40B4-BE49-F238E27FC236}">
                      <a16:creationId xmlns:a16="http://schemas.microsoft.com/office/drawing/2014/main" id="{FF7B7D88-EA8D-428B-DBF9-441EEECB554C}"/>
                    </a:ext>
                  </a:extLst>
                </p:cNvPr>
                <p:cNvCxnSpPr>
                  <a:cxnSpLocks/>
                </p:cNvCxnSpPr>
                <p:nvPr/>
              </p:nvCxnSpPr>
              <p:spPr>
                <a:xfrm>
                  <a:off x="1057556" y="1247888"/>
                  <a:ext cx="360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D4A5648-50AC-021E-6B84-46A2EE0574F3}"/>
                    </a:ext>
                  </a:extLst>
                </p:cNvPr>
                <p:cNvCxnSpPr>
                  <a:cxnSpLocks/>
                </p:cNvCxnSpPr>
                <p:nvPr/>
              </p:nvCxnSpPr>
              <p:spPr>
                <a:xfrm>
                  <a:off x="1068265" y="1969613"/>
                  <a:ext cx="360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D2BBBA-BCBE-CE05-302D-7B3AE56B7FB1}"/>
                    </a:ext>
                  </a:extLst>
                </p:cNvPr>
                <p:cNvCxnSpPr>
                  <a:cxnSpLocks/>
                </p:cNvCxnSpPr>
                <p:nvPr/>
              </p:nvCxnSpPr>
              <p:spPr>
                <a:xfrm>
                  <a:off x="1057556" y="3362850"/>
                  <a:ext cx="3600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38506CD-0624-E998-D52F-8A03B18622E3}"/>
                  </a:ext>
                </a:extLst>
              </p:cNvPr>
              <p:cNvGrpSpPr/>
              <p:nvPr/>
            </p:nvGrpSpPr>
            <p:grpSpPr>
              <a:xfrm>
                <a:off x="237836" y="16742"/>
                <a:ext cx="1432851" cy="558386"/>
                <a:chOff x="237836" y="16742"/>
                <a:chExt cx="1378505" cy="554238"/>
              </a:xfrm>
            </p:grpSpPr>
            <p:sp>
              <p:nvSpPr>
                <p:cNvPr id="42" name="TextBox 13">
                  <a:extLst>
                    <a:ext uri="{FF2B5EF4-FFF2-40B4-BE49-F238E27FC236}">
                      <a16:creationId xmlns:a16="http://schemas.microsoft.com/office/drawing/2014/main" id="{6E506D72-D1F5-0027-294B-30F2ED8D49B0}"/>
                    </a:ext>
                  </a:extLst>
                </p:cNvPr>
                <p:cNvSpPr txBox="1"/>
                <p:nvPr/>
              </p:nvSpPr>
              <p:spPr>
                <a:xfrm>
                  <a:off x="237836" y="16742"/>
                  <a:ext cx="483870" cy="5542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NZ" sz="1000" b="1">
                      <a:latin typeface="NeueHaasGroteskText Pro Md" panose="020B0604020202020204" pitchFamily="34" charset="0"/>
                    </a:rPr>
                    <a:t>29%</a:t>
                  </a:r>
                  <a:br>
                    <a:rPr lang="en-NZ" sz="800" b="1">
                      <a:latin typeface="NeueHaasGroteskText Pro Md" panose="020B0604020202020204" pitchFamily="34" charset="0"/>
                    </a:rPr>
                  </a:br>
                  <a:r>
                    <a:rPr lang="en-NZ" sz="500" b="1">
                      <a:solidFill>
                        <a:schemeClr val="bg1"/>
                      </a:solidFill>
                      <a:latin typeface="NeueHaasGroteskText Pro Md" panose="020B0604020202020204" pitchFamily="34" charset="0"/>
                    </a:rPr>
                    <a:t>.</a:t>
                  </a:r>
                  <a:br>
                    <a:rPr lang="en-NZ" sz="800" b="1">
                      <a:latin typeface="NeueHaasGroteskText Pro Md" panose="020B0604020202020204" pitchFamily="34" charset="0"/>
                    </a:rPr>
                  </a:br>
                  <a:r>
                    <a:rPr lang="en-NZ" sz="700" b="0">
                      <a:latin typeface="Neue Haas Grotesk Text Pro" panose="020B0504020202020204" pitchFamily="34" charset="0"/>
                    </a:rPr>
                    <a:t>Normal </a:t>
                  </a:r>
                  <a:endParaRPr lang="en-NZ" sz="800" b="0">
                    <a:latin typeface="Neue Haas Grotesk Text Pro" panose="020B0504020202020204" pitchFamily="34" charset="0"/>
                  </a:endParaRPr>
                </a:p>
              </p:txBody>
            </p:sp>
            <p:grpSp>
              <p:nvGrpSpPr>
                <p:cNvPr id="43" name="Group 42">
                  <a:extLst>
                    <a:ext uri="{FF2B5EF4-FFF2-40B4-BE49-F238E27FC236}">
                      <a16:creationId xmlns:a16="http://schemas.microsoft.com/office/drawing/2014/main" id="{89909800-9BB2-456F-6D58-8D37F8DC8520}"/>
                    </a:ext>
                  </a:extLst>
                </p:cNvPr>
                <p:cNvGrpSpPr/>
                <p:nvPr/>
              </p:nvGrpSpPr>
              <p:grpSpPr>
                <a:xfrm>
                  <a:off x="1486801" y="186208"/>
                  <a:ext cx="129540" cy="130761"/>
                  <a:chOff x="1486801" y="186208"/>
                  <a:chExt cx="129540" cy="129540"/>
                </a:xfrm>
              </p:grpSpPr>
              <p:sp>
                <p:nvSpPr>
                  <p:cNvPr id="45" name="Oval 44">
                    <a:extLst>
                      <a:ext uri="{FF2B5EF4-FFF2-40B4-BE49-F238E27FC236}">
                        <a16:creationId xmlns:a16="http://schemas.microsoft.com/office/drawing/2014/main" id="{63E80375-5019-51B0-75C7-69AF1572D367}"/>
                      </a:ext>
                    </a:extLst>
                  </p:cNvPr>
                  <p:cNvSpPr/>
                  <p:nvPr/>
                </p:nvSpPr>
                <p:spPr>
                  <a:xfrm>
                    <a:off x="1486801" y="186208"/>
                    <a:ext cx="129540" cy="129540"/>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sp>
                <p:nvSpPr>
                  <p:cNvPr id="46" name="Oval 45">
                    <a:extLst>
                      <a:ext uri="{FF2B5EF4-FFF2-40B4-BE49-F238E27FC236}">
                        <a16:creationId xmlns:a16="http://schemas.microsoft.com/office/drawing/2014/main" id="{19D2600B-2DE2-6F49-9405-4AE3B524E282}"/>
                      </a:ext>
                    </a:extLst>
                  </p:cNvPr>
                  <p:cNvSpPr/>
                  <p:nvPr/>
                </p:nvSpPr>
                <p:spPr>
                  <a:xfrm>
                    <a:off x="1515208" y="214607"/>
                    <a:ext cx="72726" cy="72726"/>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grpSp>
            <p:cxnSp>
              <p:nvCxnSpPr>
                <p:cNvPr id="44" name="Straight Connector 43">
                  <a:extLst>
                    <a:ext uri="{FF2B5EF4-FFF2-40B4-BE49-F238E27FC236}">
                      <a16:creationId xmlns:a16="http://schemas.microsoft.com/office/drawing/2014/main" id="{4814EEBF-EF00-AA32-857B-6AB25DD671AA}"/>
                    </a:ext>
                  </a:extLst>
                </p:cNvPr>
                <p:cNvCxnSpPr/>
                <p:nvPr/>
              </p:nvCxnSpPr>
              <p:spPr>
                <a:xfrm flipH="1">
                  <a:off x="328733" y="249622"/>
                  <a:ext cx="1218858" cy="1"/>
                </a:xfrm>
                <a:prstGeom prst="line">
                  <a:avLst/>
                </a:prstGeom>
                <a:ln w="19050">
                  <a:solidFill>
                    <a:srgbClr val="F78D1E"/>
                  </a:solidFill>
                </a:ln>
              </p:spPr>
              <p:style>
                <a:lnRef idx="1">
                  <a:schemeClr val="accent2"/>
                </a:lnRef>
                <a:fillRef idx="0">
                  <a:schemeClr val="accent2"/>
                </a:fillRef>
                <a:effectRef idx="0">
                  <a:schemeClr val="accent2"/>
                </a:effectRef>
                <a:fontRef idx="minor">
                  <a:schemeClr val="tx1"/>
                </a:fontRef>
              </p:style>
            </p:cxnSp>
          </p:grpSp>
          <p:grpSp>
            <p:nvGrpSpPr>
              <p:cNvPr id="24" name="Group 23">
                <a:extLst>
                  <a:ext uri="{FF2B5EF4-FFF2-40B4-BE49-F238E27FC236}">
                    <a16:creationId xmlns:a16="http://schemas.microsoft.com/office/drawing/2014/main" id="{E3D1D092-AE31-FC72-6B9C-02D5ADD75B74}"/>
                  </a:ext>
                </a:extLst>
              </p:cNvPr>
              <p:cNvGrpSpPr/>
              <p:nvPr/>
            </p:nvGrpSpPr>
            <p:grpSpPr>
              <a:xfrm>
                <a:off x="0" y="456332"/>
                <a:ext cx="1429809" cy="558387"/>
                <a:chOff x="0" y="456332"/>
                <a:chExt cx="1378506" cy="554238"/>
              </a:xfrm>
            </p:grpSpPr>
            <p:sp>
              <p:nvSpPr>
                <p:cNvPr id="37" name="TextBox 1088">
                  <a:extLst>
                    <a:ext uri="{FF2B5EF4-FFF2-40B4-BE49-F238E27FC236}">
                      <a16:creationId xmlns:a16="http://schemas.microsoft.com/office/drawing/2014/main" id="{E382D2AA-1424-C2E3-CF24-A2A7CBF871E4}"/>
                    </a:ext>
                  </a:extLst>
                </p:cNvPr>
                <p:cNvSpPr txBox="1"/>
                <p:nvPr/>
              </p:nvSpPr>
              <p:spPr>
                <a:xfrm>
                  <a:off x="0" y="456332"/>
                  <a:ext cx="585794" cy="5542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NZ" sz="1000" b="1">
                      <a:latin typeface="NeueHaasGroteskText Pro Md" panose="020B0604020202020204" pitchFamily="34" charset="0"/>
                    </a:rPr>
                    <a:t>19%</a:t>
                  </a:r>
                  <a:br>
                    <a:rPr lang="en-NZ" sz="800" b="1">
                      <a:latin typeface="NeueHaasGroteskText Pro Md" panose="020B0604020202020204" pitchFamily="34" charset="0"/>
                    </a:rPr>
                  </a:br>
                  <a:r>
                    <a:rPr lang="en-NZ" sz="500" b="1">
                      <a:solidFill>
                        <a:schemeClr val="bg1"/>
                      </a:solidFill>
                      <a:latin typeface="NeueHaasGroteskText Pro Md" panose="020B0604020202020204" pitchFamily="34" charset="0"/>
                    </a:rPr>
                    <a:t>.</a:t>
                  </a:r>
                  <a:br>
                    <a:rPr lang="en-NZ" sz="800" b="1">
                      <a:latin typeface="NeueHaasGroteskText Pro Md" panose="020B0604020202020204" pitchFamily="34" charset="0"/>
                    </a:rPr>
                  </a:br>
                  <a:r>
                    <a:rPr lang="en-NZ" sz="700" b="0">
                      <a:latin typeface="Neue Haas Grotesk Text Pro" panose="020B0504020202020204" pitchFamily="34" charset="0"/>
                    </a:rPr>
                    <a:t>Elevated </a:t>
                  </a:r>
                  <a:endParaRPr lang="en-NZ" sz="800" b="0">
                    <a:latin typeface="Neue Haas Grotesk Text Pro" panose="020B0504020202020204" pitchFamily="34" charset="0"/>
                  </a:endParaRPr>
                </a:p>
              </p:txBody>
            </p:sp>
            <p:grpSp>
              <p:nvGrpSpPr>
                <p:cNvPr id="38" name="Group 37">
                  <a:extLst>
                    <a:ext uri="{FF2B5EF4-FFF2-40B4-BE49-F238E27FC236}">
                      <a16:creationId xmlns:a16="http://schemas.microsoft.com/office/drawing/2014/main" id="{DB43351F-2DA3-CF8B-5874-314B1F6510FD}"/>
                    </a:ext>
                  </a:extLst>
                </p:cNvPr>
                <p:cNvGrpSpPr/>
                <p:nvPr/>
              </p:nvGrpSpPr>
              <p:grpSpPr>
                <a:xfrm>
                  <a:off x="1248966" y="625798"/>
                  <a:ext cx="129540" cy="130761"/>
                  <a:chOff x="1248966" y="625798"/>
                  <a:chExt cx="129540" cy="129540"/>
                </a:xfrm>
              </p:grpSpPr>
              <p:sp>
                <p:nvSpPr>
                  <p:cNvPr id="40" name="Oval 39">
                    <a:extLst>
                      <a:ext uri="{FF2B5EF4-FFF2-40B4-BE49-F238E27FC236}">
                        <a16:creationId xmlns:a16="http://schemas.microsoft.com/office/drawing/2014/main" id="{4AEC5EA0-2C9F-B8D5-49AF-F8B53DD5A5ED}"/>
                      </a:ext>
                    </a:extLst>
                  </p:cNvPr>
                  <p:cNvSpPr/>
                  <p:nvPr/>
                </p:nvSpPr>
                <p:spPr>
                  <a:xfrm>
                    <a:off x="1248966" y="625798"/>
                    <a:ext cx="129540" cy="129540"/>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sp>
                <p:nvSpPr>
                  <p:cNvPr id="41" name="Oval 40">
                    <a:extLst>
                      <a:ext uri="{FF2B5EF4-FFF2-40B4-BE49-F238E27FC236}">
                        <a16:creationId xmlns:a16="http://schemas.microsoft.com/office/drawing/2014/main" id="{CC487226-F37F-E2DF-29A1-6406660DBA3A}"/>
                      </a:ext>
                    </a:extLst>
                  </p:cNvPr>
                  <p:cNvSpPr/>
                  <p:nvPr/>
                </p:nvSpPr>
                <p:spPr>
                  <a:xfrm>
                    <a:off x="1277373" y="654197"/>
                    <a:ext cx="72726" cy="72726"/>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grpSp>
            <p:cxnSp>
              <p:nvCxnSpPr>
                <p:cNvPr id="39" name="Straight Connector 38">
                  <a:extLst>
                    <a:ext uri="{FF2B5EF4-FFF2-40B4-BE49-F238E27FC236}">
                      <a16:creationId xmlns:a16="http://schemas.microsoft.com/office/drawing/2014/main" id="{7CD5B11D-5B81-16B9-6687-A6DC4120377F}"/>
                    </a:ext>
                  </a:extLst>
                </p:cNvPr>
                <p:cNvCxnSpPr/>
                <p:nvPr/>
              </p:nvCxnSpPr>
              <p:spPr>
                <a:xfrm flipH="1">
                  <a:off x="90898" y="689212"/>
                  <a:ext cx="1218858" cy="1"/>
                </a:xfrm>
                <a:prstGeom prst="line">
                  <a:avLst/>
                </a:prstGeom>
                <a:ln w="19050">
                  <a:solidFill>
                    <a:srgbClr val="F78D1E"/>
                  </a:solidFill>
                </a:ln>
              </p:spPr>
              <p:style>
                <a:lnRef idx="1">
                  <a:schemeClr val="accent2"/>
                </a:lnRef>
                <a:fillRef idx="0">
                  <a:schemeClr val="accent2"/>
                </a:fillRef>
                <a:effectRef idx="0">
                  <a:schemeClr val="accent2"/>
                </a:effectRef>
                <a:fontRef idx="minor">
                  <a:schemeClr val="tx1"/>
                </a:fontRef>
              </p:style>
            </p:cxnSp>
          </p:grpSp>
          <p:grpSp>
            <p:nvGrpSpPr>
              <p:cNvPr id="25" name="Group 24">
                <a:extLst>
                  <a:ext uri="{FF2B5EF4-FFF2-40B4-BE49-F238E27FC236}">
                    <a16:creationId xmlns:a16="http://schemas.microsoft.com/office/drawing/2014/main" id="{22E0407C-D02E-3CC3-341B-F7A603C3BE6F}"/>
                  </a:ext>
                </a:extLst>
              </p:cNvPr>
              <p:cNvGrpSpPr/>
              <p:nvPr/>
            </p:nvGrpSpPr>
            <p:grpSpPr>
              <a:xfrm>
                <a:off x="237836" y="912087"/>
                <a:ext cx="1432851" cy="558386"/>
                <a:chOff x="237836" y="912087"/>
                <a:chExt cx="1378505" cy="554238"/>
              </a:xfrm>
            </p:grpSpPr>
            <p:sp>
              <p:nvSpPr>
                <p:cNvPr id="32" name="TextBox 1094">
                  <a:extLst>
                    <a:ext uri="{FF2B5EF4-FFF2-40B4-BE49-F238E27FC236}">
                      <a16:creationId xmlns:a16="http://schemas.microsoft.com/office/drawing/2014/main" id="{1257BBFF-EB3A-B2D6-CC93-C944464CF771}"/>
                    </a:ext>
                  </a:extLst>
                </p:cNvPr>
                <p:cNvSpPr txBox="1"/>
                <p:nvPr/>
              </p:nvSpPr>
              <p:spPr>
                <a:xfrm>
                  <a:off x="237836" y="912087"/>
                  <a:ext cx="483870" cy="5542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NZ" sz="1000" b="1">
                      <a:latin typeface="NeueHaasGroteskText Pro Md" panose="020B0604020202020204" pitchFamily="34" charset="0"/>
                    </a:rPr>
                    <a:t>50%</a:t>
                  </a:r>
                  <a:br>
                    <a:rPr lang="en-NZ" sz="800" b="1">
                      <a:latin typeface="NeueHaasGroteskText Pro Md" panose="020B0604020202020204" pitchFamily="34" charset="0"/>
                    </a:rPr>
                  </a:br>
                  <a:r>
                    <a:rPr lang="en-NZ" sz="500" b="1">
                      <a:solidFill>
                        <a:schemeClr val="bg1"/>
                      </a:solidFill>
                      <a:latin typeface="NeueHaasGroteskText Pro Md" panose="020B0604020202020204" pitchFamily="34" charset="0"/>
                    </a:rPr>
                    <a:t>.</a:t>
                  </a:r>
                  <a:br>
                    <a:rPr lang="en-NZ" sz="800" b="1">
                      <a:latin typeface="NeueHaasGroteskText Pro Md" panose="020B0604020202020204" pitchFamily="34" charset="0"/>
                    </a:rPr>
                  </a:br>
                  <a:r>
                    <a:rPr lang="en-NZ" sz="700" b="0">
                      <a:latin typeface="Neue Haas Grotesk Text Pro" panose="020B0504020202020204" pitchFamily="34" charset="0"/>
                    </a:rPr>
                    <a:t>High</a:t>
                  </a:r>
                  <a:endParaRPr lang="en-NZ" sz="800" b="0">
                    <a:latin typeface="Neue Haas Grotesk Text Pro" panose="020B0504020202020204" pitchFamily="34" charset="0"/>
                  </a:endParaRPr>
                </a:p>
              </p:txBody>
            </p:sp>
            <p:grpSp>
              <p:nvGrpSpPr>
                <p:cNvPr id="33" name="Group 32">
                  <a:extLst>
                    <a:ext uri="{FF2B5EF4-FFF2-40B4-BE49-F238E27FC236}">
                      <a16:creationId xmlns:a16="http://schemas.microsoft.com/office/drawing/2014/main" id="{3B727686-2138-FB04-BCB4-C5C03523FD42}"/>
                    </a:ext>
                  </a:extLst>
                </p:cNvPr>
                <p:cNvGrpSpPr/>
                <p:nvPr/>
              </p:nvGrpSpPr>
              <p:grpSpPr>
                <a:xfrm>
                  <a:off x="1486801" y="1081553"/>
                  <a:ext cx="129540" cy="130761"/>
                  <a:chOff x="1486801" y="1081553"/>
                  <a:chExt cx="129540" cy="129540"/>
                </a:xfrm>
              </p:grpSpPr>
              <p:sp>
                <p:nvSpPr>
                  <p:cNvPr id="35" name="Oval 34">
                    <a:extLst>
                      <a:ext uri="{FF2B5EF4-FFF2-40B4-BE49-F238E27FC236}">
                        <a16:creationId xmlns:a16="http://schemas.microsoft.com/office/drawing/2014/main" id="{871C0401-D8D4-8A7E-92B0-80B0AD07E57E}"/>
                      </a:ext>
                    </a:extLst>
                  </p:cNvPr>
                  <p:cNvSpPr/>
                  <p:nvPr/>
                </p:nvSpPr>
                <p:spPr>
                  <a:xfrm>
                    <a:off x="1486801" y="1081553"/>
                    <a:ext cx="129540" cy="129540"/>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sp>
                <p:nvSpPr>
                  <p:cNvPr id="36" name="Oval 35">
                    <a:extLst>
                      <a:ext uri="{FF2B5EF4-FFF2-40B4-BE49-F238E27FC236}">
                        <a16:creationId xmlns:a16="http://schemas.microsoft.com/office/drawing/2014/main" id="{6A4E237C-A611-4A72-050B-8781101F9174}"/>
                      </a:ext>
                    </a:extLst>
                  </p:cNvPr>
                  <p:cNvSpPr/>
                  <p:nvPr/>
                </p:nvSpPr>
                <p:spPr>
                  <a:xfrm>
                    <a:off x="1515208" y="1109952"/>
                    <a:ext cx="72726" cy="72726"/>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grpSp>
            <p:cxnSp>
              <p:nvCxnSpPr>
                <p:cNvPr id="34" name="Straight Connector 33">
                  <a:extLst>
                    <a:ext uri="{FF2B5EF4-FFF2-40B4-BE49-F238E27FC236}">
                      <a16:creationId xmlns:a16="http://schemas.microsoft.com/office/drawing/2014/main" id="{265CF285-AEC3-4C35-5AE3-38A9E6328013}"/>
                    </a:ext>
                  </a:extLst>
                </p:cNvPr>
                <p:cNvCxnSpPr/>
                <p:nvPr/>
              </p:nvCxnSpPr>
              <p:spPr>
                <a:xfrm flipH="1">
                  <a:off x="328733" y="1144967"/>
                  <a:ext cx="1218858" cy="1"/>
                </a:xfrm>
                <a:prstGeom prst="line">
                  <a:avLst/>
                </a:prstGeom>
                <a:ln w="19050">
                  <a:solidFill>
                    <a:srgbClr val="F78D1E"/>
                  </a:solidFill>
                </a:ln>
              </p:spPr>
              <p:style>
                <a:lnRef idx="1">
                  <a:schemeClr val="accent2"/>
                </a:lnRef>
                <a:fillRef idx="0">
                  <a:schemeClr val="accent2"/>
                </a:fillRef>
                <a:effectRef idx="0">
                  <a:schemeClr val="accent2"/>
                </a:effectRef>
                <a:fontRef idx="minor">
                  <a:schemeClr val="tx1"/>
                </a:fontRef>
              </p:style>
            </p:cxnSp>
          </p:grpSp>
          <p:grpSp>
            <p:nvGrpSpPr>
              <p:cNvPr id="26" name="Group 25">
                <a:extLst>
                  <a:ext uri="{FF2B5EF4-FFF2-40B4-BE49-F238E27FC236}">
                    <a16:creationId xmlns:a16="http://schemas.microsoft.com/office/drawing/2014/main" id="{2ACAA7A9-AF39-E4C8-FEBA-70E17C8832C7}"/>
                  </a:ext>
                </a:extLst>
              </p:cNvPr>
              <p:cNvGrpSpPr/>
              <p:nvPr/>
            </p:nvGrpSpPr>
            <p:grpSpPr>
              <a:xfrm>
                <a:off x="472390" y="1301308"/>
                <a:ext cx="1431512" cy="558386"/>
                <a:chOff x="472390" y="1301308"/>
                <a:chExt cx="1378505" cy="554238"/>
              </a:xfrm>
            </p:grpSpPr>
            <p:sp>
              <p:nvSpPr>
                <p:cNvPr id="27" name="TextBox 1101">
                  <a:extLst>
                    <a:ext uri="{FF2B5EF4-FFF2-40B4-BE49-F238E27FC236}">
                      <a16:creationId xmlns:a16="http://schemas.microsoft.com/office/drawing/2014/main" id="{20FAAA29-A194-6578-B4AC-E4EC54FB8A9C}"/>
                    </a:ext>
                  </a:extLst>
                </p:cNvPr>
                <p:cNvSpPr txBox="1"/>
                <p:nvPr/>
              </p:nvSpPr>
              <p:spPr>
                <a:xfrm>
                  <a:off x="472390" y="1301308"/>
                  <a:ext cx="623961" cy="5542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NZ" sz="1000" b="1">
                      <a:latin typeface="NeueHaasGroteskText Pro Md" panose="020B0604020202020204" pitchFamily="34" charset="0"/>
                    </a:rPr>
                    <a:t>1%</a:t>
                  </a:r>
                  <a:br>
                    <a:rPr lang="en-NZ" sz="800" b="1">
                      <a:latin typeface="NeueHaasGroteskText Pro Md" panose="020B0604020202020204" pitchFamily="34" charset="0"/>
                    </a:rPr>
                  </a:br>
                  <a:r>
                    <a:rPr lang="en-NZ" sz="500" b="1">
                      <a:solidFill>
                        <a:schemeClr val="bg1"/>
                      </a:solidFill>
                      <a:latin typeface="NeueHaasGroteskText Pro Md" panose="020B0604020202020204" pitchFamily="34" charset="0"/>
                    </a:rPr>
                    <a:t>.</a:t>
                  </a:r>
                  <a:br>
                    <a:rPr lang="en-NZ" sz="800" b="1">
                      <a:latin typeface="NeueHaasGroteskText Pro Md" panose="020B0604020202020204" pitchFamily="34" charset="0"/>
                    </a:rPr>
                  </a:br>
                  <a:r>
                    <a:rPr lang="en-NZ" sz="700" b="0">
                      <a:latin typeface="Neue Haas Grotesk Text Pro" panose="020B0504020202020204" pitchFamily="34" charset="0"/>
                    </a:rPr>
                    <a:t>HT Crisis</a:t>
                  </a:r>
                  <a:endParaRPr lang="en-NZ" sz="800" b="0">
                    <a:latin typeface="Neue Haas Grotesk Text Pro" panose="020B0504020202020204" pitchFamily="34" charset="0"/>
                  </a:endParaRPr>
                </a:p>
              </p:txBody>
            </p:sp>
            <p:grpSp>
              <p:nvGrpSpPr>
                <p:cNvPr id="28" name="Group 27">
                  <a:extLst>
                    <a:ext uri="{FF2B5EF4-FFF2-40B4-BE49-F238E27FC236}">
                      <a16:creationId xmlns:a16="http://schemas.microsoft.com/office/drawing/2014/main" id="{CA52AFC2-0F43-2506-5443-4B13CFF3F943}"/>
                    </a:ext>
                  </a:extLst>
                </p:cNvPr>
                <p:cNvGrpSpPr/>
                <p:nvPr/>
              </p:nvGrpSpPr>
              <p:grpSpPr>
                <a:xfrm>
                  <a:off x="1721355" y="1470774"/>
                  <a:ext cx="129540" cy="130761"/>
                  <a:chOff x="1721355" y="1470774"/>
                  <a:chExt cx="129540" cy="129540"/>
                </a:xfrm>
              </p:grpSpPr>
              <p:sp>
                <p:nvSpPr>
                  <p:cNvPr id="30" name="Oval 29">
                    <a:extLst>
                      <a:ext uri="{FF2B5EF4-FFF2-40B4-BE49-F238E27FC236}">
                        <a16:creationId xmlns:a16="http://schemas.microsoft.com/office/drawing/2014/main" id="{283B9220-EB27-C500-3A30-B187F0F6490D}"/>
                      </a:ext>
                    </a:extLst>
                  </p:cNvPr>
                  <p:cNvSpPr/>
                  <p:nvPr/>
                </p:nvSpPr>
                <p:spPr>
                  <a:xfrm>
                    <a:off x="1721355" y="1470774"/>
                    <a:ext cx="129540" cy="129540"/>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sp>
                <p:nvSpPr>
                  <p:cNvPr id="31" name="Oval 30">
                    <a:extLst>
                      <a:ext uri="{FF2B5EF4-FFF2-40B4-BE49-F238E27FC236}">
                        <a16:creationId xmlns:a16="http://schemas.microsoft.com/office/drawing/2014/main" id="{FD32338D-C593-4D47-409E-F4ED118332A0}"/>
                      </a:ext>
                    </a:extLst>
                  </p:cNvPr>
                  <p:cNvSpPr/>
                  <p:nvPr/>
                </p:nvSpPr>
                <p:spPr>
                  <a:xfrm>
                    <a:off x="1749762" y="1499173"/>
                    <a:ext cx="72726" cy="72726"/>
                  </a:xfrm>
                  <a:prstGeom prst="ellipse">
                    <a:avLst/>
                  </a:prstGeom>
                  <a:solidFill>
                    <a:srgbClr val="F78D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NZ" sz="1100"/>
                  </a:p>
                </p:txBody>
              </p:sp>
            </p:grpSp>
            <p:cxnSp>
              <p:nvCxnSpPr>
                <p:cNvPr id="29" name="Straight Connector 28">
                  <a:extLst>
                    <a:ext uri="{FF2B5EF4-FFF2-40B4-BE49-F238E27FC236}">
                      <a16:creationId xmlns:a16="http://schemas.microsoft.com/office/drawing/2014/main" id="{247D30CA-937D-5B93-940D-3B6A6AA9B588}"/>
                    </a:ext>
                  </a:extLst>
                </p:cNvPr>
                <p:cNvCxnSpPr/>
                <p:nvPr/>
              </p:nvCxnSpPr>
              <p:spPr>
                <a:xfrm flipH="1">
                  <a:off x="563287" y="1534188"/>
                  <a:ext cx="1218858" cy="1"/>
                </a:xfrm>
                <a:prstGeom prst="line">
                  <a:avLst/>
                </a:prstGeom>
                <a:ln w="19050">
                  <a:solidFill>
                    <a:srgbClr val="F78D1E"/>
                  </a:solidFill>
                </a:ln>
              </p:spPr>
              <p:style>
                <a:lnRef idx="1">
                  <a:schemeClr val="accent2"/>
                </a:lnRef>
                <a:fillRef idx="0">
                  <a:schemeClr val="accent2"/>
                </a:fillRef>
                <a:effectRef idx="0">
                  <a:schemeClr val="accent2"/>
                </a:effectRef>
                <a:fontRef idx="minor">
                  <a:schemeClr val="tx1"/>
                </a:fontRef>
              </p:style>
            </p:cxnSp>
          </p:grpSp>
        </p:grpSp>
      </p:grpSp>
      <p:grpSp>
        <p:nvGrpSpPr>
          <p:cNvPr id="51" name="Group 50">
            <a:extLst>
              <a:ext uri="{FF2B5EF4-FFF2-40B4-BE49-F238E27FC236}">
                <a16:creationId xmlns:a16="http://schemas.microsoft.com/office/drawing/2014/main" id="{774C03FE-1B6A-3B62-B100-B1DCE500C6B4}"/>
              </a:ext>
            </a:extLst>
          </p:cNvPr>
          <p:cNvGrpSpPr/>
          <p:nvPr/>
        </p:nvGrpSpPr>
        <p:grpSpPr>
          <a:xfrm>
            <a:off x="3554359" y="3454719"/>
            <a:ext cx="3264316" cy="1828247"/>
            <a:chOff x="3562695" y="4185249"/>
            <a:chExt cx="3264316" cy="1828247"/>
          </a:xfrm>
        </p:grpSpPr>
        <p:sp>
          <p:nvSpPr>
            <p:cNvPr id="52" name="TextBox 51">
              <a:extLst>
                <a:ext uri="{FF2B5EF4-FFF2-40B4-BE49-F238E27FC236}">
                  <a16:creationId xmlns:a16="http://schemas.microsoft.com/office/drawing/2014/main" id="{7FB83E24-ACAA-E082-A0A9-2CE9F74A0364}"/>
                </a:ext>
              </a:extLst>
            </p:cNvPr>
            <p:cNvSpPr txBox="1"/>
            <p:nvPr/>
          </p:nvSpPr>
          <p:spPr>
            <a:xfrm>
              <a:off x="3562695" y="4185249"/>
              <a:ext cx="3208336" cy="261609"/>
            </a:xfrm>
            <a:prstGeom prst="rect">
              <a:avLst/>
            </a:prstGeom>
            <a:noFill/>
          </p:spPr>
          <p:txBody>
            <a:bodyPr wrap="square" rtlCol="0">
              <a:spAutoFit/>
            </a:bodyPr>
            <a:lstStyle/>
            <a:p>
              <a:r>
                <a:rPr lang="en-NZ" sz="1050" b="1">
                  <a:solidFill>
                    <a:schemeClr val="tx2"/>
                  </a:solidFill>
                  <a:latin typeface="+mj-lt"/>
                </a:rPr>
                <a:t>Age breakdown by category for all Health15 sites</a:t>
              </a:r>
            </a:p>
          </p:txBody>
        </p:sp>
        <p:pic>
          <p:nvPicPr>
            <p:cNvPr id="53" name="Picture 52">
              <a:extLst>
                <a:ext uri="{FF2B5EF4-FFF2-40B4-BE49-F238E27FC236}">
                  <a16:creationId xmlns:a16="http://schemas.microsoft.com/office/drawing/2014/main" id="{F5537C64-A92C-E245-5BC8-46AD152074C9}"/>
                </a:ext>
              </a:extLst>
            </p:cNvPr>
            <p:cNvPicPr>
              <a:picLocks noChangeAspect="1"/>
            </p:cNvPicPr>
            <p:nvPr/>
          </p:nvPicPr>
          <p:blipFill>
            <a:blip r:embed="rId5"/>
            <a:stretch>
              <a:fillRect/>
            </a:stretch>
          </p:blipFill>
          <p:spPr>
            <a:xfrm>
              <a:off x="3610336" y="4539978"/>
              <a:ext cx="3216675" cy="1473518"/>
            </a:xfrm>
            <a:prstGeom prst="rect">
              <a:avLst/>
            </a:prstGeom>
          </p:spPr>
        </p:pic>
      </p:grpSp>
      <p:pic>
        <p:nvPicPr>
          <p:cNvPr id="54" name="Picture 53">
            <a:extLst>
              <a:ext uri="{FF2B5EF4-FFF2-40B4-BE49-F238E27FC236}">
                <a16:creationId xmlns:a16="http://schemas.microsoft.com/office/drawing/2014/main" id="{F2AA6349-E490-9E12-B15D-219AF897F7F3}"/>
              </a:ext>
            </a:extLst>
          </p:cNvPr>
          <p:cNvPicPr>
            <a:picLocks noChangeAspect="1"/>
          </p:cNvPicPr>
          <p:nvPr/>
        </p:nvPicPr>
        <p:blipFill>
          <a:blip r:embed="rId6"/>
          <a:stretch>
            <a:fillRect/>
          </a:stretch>
        </p:blipFill>
        <p:spPr>
          <a:xfrm>
            <a:off x="2792566" y="6226464"/>
            <a:ext cx="3276026" cy="380380"/>
          </a:xfrm>
          <a:prstGeom prst="rect">
            <a:avLst/>
          </a:prstGeom>
        </p:spPr>
      </p:pic>
      <p:pic>
        <p:nvPicPr>
          <p:cNvPr id="55" name="Picture 54">
            <a:extLst>
              <a:ext uri="{FF2B5EF4-FFF2-40B4-BE49-F238E27FC236}">
                <a16:creationId xmlns:a16="http://schemas.microsoft.com/office/drawing/2014/main" id="{87DC80D1-0397-8A82-7A36-302BF7A4B3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8262" y="6271467"/>
            <a:ext cx="901504" cy="293496"/>
          </a:xfrm>
          <a:prstGeom prst="rect">
            <a:avLst/>
          </a:prstGeom>
        </p:spPr>
      </p:pic>
      <p:pic>
        <p:nvPicPr>
          <p:cNvPr id="56" name="Picture 55">
            <a:extLst>
              <a:ext uri="{FF2B5EF4-FFF2-40B4-BE49-F238E27FC236}">
                <a16:creationId xmlns:a16="http://schemas.microsoft.com/office/drawing/2014/main" id="{026A4FAE-EE40-2172-6AF9-5C19590F1ECC}"/>
              </a:ext>
            </a:extLst>
          </p:cNvPr>
          <p:cNvPicPr>
            <a:picLocks noChangeAspect="1"/>
          </p:cNvPicPr>
          <p:nvPr/>
        </p:nvPicPr>
        <p:blipFill>
          <a:blip r:embed="rId8"/>
          <a:stretch>
            <a:fillRect/>
          </a:stretch>
        </p:blipFill>
        <p:spPr>
          <a:xfrm>
            <a:off x="7550025" y="6102759"/>
            <a:ext cx="3844159" cy="467549"/>
          </a:xfrm>
          <a:prstGeom prst="rect">
            <a:avLst/>
          </a:prstGeom>
        </p:spPr>
      </p:pic>
      <p:pic>
        <p:nvPicPr>
          <p:cNvPr id="57" name="Picture 56" descr="A group of people standing in front of a van&#10;&#10;AI-generated content may be incorrect.">
            <a:extLst>
              <a:ext uri="{FF2B5EF4-FFF2-40B4-BE49-F238E27FC236}">
                <a16:creationId xmlns:a16="http://schemas.microsoft.com/office/drawing/2014/main" id="{54461E71-A1CE-4FAC-0E50-8260D8BE22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4531" y="1822164"/>
            <a:ext cx="3320901" cy="2214135"/>
          </a:xfrm>
          <a:prstGeom prst="rect">
            <a:avLst/>
          </a:prstGeom>
        </p:spPr>
      </p:pic>
    </p:spTree>
    <p:extLst>
      <p:ext uri="{BB962C8B-B14F-4D97-AF65-F5344CB8AC3E}">
        <p14:creationId xmlns:p14="http://schemas.microsoft.com/office/powerpoint/2010/main" val="292714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94C88937-944D-6E59-CB8A-449A17E2D5A6}"/>
            </a:ext>
          </a:extLst>
        </p:cNvPr>
        <p:cNvGrpSpPr/>
        <p:nvPr/>
      </p:nvGrpSpPr>
      <p:grpSpPr>
        <a:xfrm>
          <a:off x="0" y="0"/>
          <a:ext cx="0" cy="0"/>
          <a:chOff x="0" y="0"/>
          <a:chExt cx="0" cy="0"/>
        </a:xfrm>
      </p:grpSpPr>
      <p:pic>
        <p:nvPicPr>
          <p:cNvPr id="3" name="Picture 2" descr="A group of people posing for a photo&#10;&#10;AI-generated content may be incorrect.">
            <a:extLst>
              <a:ext uri="{FF2B5EF4-FFF2-40B4-BE49-F238E27FC236}">
                <a16:creationId xmlns:a16="http://schemas.microsoft.com/office/drawing/2014/main" id="{FE74E8A8-6A37-1E80-6E7C-73B04AA1A878}"/>
              </a:ext>
            </a:extLst>
          </p:cNvPr>
          <p:cNvPicPr>
            <a:picLocks noChangeAspect="1"/>
          </p:cNvPicPr>
          <p:nvPr/>
        </p:nvPicPr>
        <p:blipFill>
          <a:blip r:embed="rId4">
            <a:extLst>
              <a:ext uri="{28A0092B-C50C-407E-A947-70E740481C1C}">
                <a14:useLocalDpi xmlns:a14="http://schemas.microsoft.com/office/drawing/2010/main" val="0"/>
              </a:ext>
            </a:extLst>
          </a:blip>
          <a:srcRect l="10383" r="6740" b="15746"/>
          <a:stretch>
            <a:fillRect/>
          </a:stretch>
        </p:blipFill>
        <p:spPr>
          <a:xfrm>
            <a:off x="6441422" y="2199699"/>
            <a:ext cx="4724749" cy="3206125"/>
          </a:xfrm>
          <a:prstGeom prst="rect">
            <a:avLst/>
          </a:prstGeom>
        </p:spPr>
      </p:pic>
      <p:sp>
        <p:nvSpPr>
          <p:cNvPr id="6" name="TextBox 5">
            <a:extLst>
              <a:ext uri="{FF2B5EF4-FFF2-40B4-BE49-F238E27FC236}">
                <a16:creationId xmlns:a16="http://schemas.microsoft.com/office/drawing/2014/main" id="{C9E8ABE2-A991-3F21-A070-843A0F3DD026}"/>
              </a:ext>
            </a:extLst>
          </p:cNvPr>
          <p:cNvSpPr txBox="1"/>
          <p:nvPr/>
        </p:nvSpPr>
        <p:spPr>
          <a:xfrm>
            <a:off x="6441422" y="848342"/>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prstClr val="black"/>
                </a:solidFill>
                <a:effectLst/>
                <a:uLnTx/>
                <a:uFillTx/>
                <a:latin typeface="Utile" panose="020B0503030504020204" pitchFamily="34" charset="0"/>
              </a:rPr>
              <a:t>NZIOB Award</a:t>
            </a:r>
          </a:p>
        </p:txBody>
      </p:sp>
      <p:pic>
        <p:nvPicPr>
          <p:cNvPr id="2" name="Picture 1" descr="A blue circle with white text&#10;&#10;AI-generated content may be incorrect.">
            <a:extLst>
              <a:ext uri="{FF2B5EF4-FFF2-40B4-BE49-F238E27FC236}">
                <a16:creationId xmlns:a16="http://schemas.microsoft.com/office/drawing/2014/main" id="{315D0A0D-C814-78F8-276E-11CEE74E2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829" y="1565192"/>
            <a:ext cx="4481398" cy="4033258"/>
          </a:xfrm>
          <a:prstGeom prst="rect">
            <a:avLst/>
          </a:prstGeom>
        </p:spPr>
      </p:pic>
      <p:sp>
        <p:nvSpPr>
          <p:cNvPr id="5" name="TextBox 4">
            <a:extLst>
              <a:ext uri="{FF2B5EF4-FFF2-40B4-BE49-F238E27FC236}">
                <a16:creationId xmlns:a16="http://schemas.microsoft.com/office/drawing/2014/main" id="{805D0B75-8969-6E89-2A74-C190975D17C7}"/>
              </a:ext>
            </a:extLst>
          </p:cNvPr>
          <p:cNvSpPr txBox="1"/>
          <p:nvPr/>
        </p:nvSpPr>
        <p:spPr>
          <a:xfrm>
            <a:off x="407342" y="374958"/>
            <a:ext cx="581926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prstClr val="black"/>
                </a:solidFill>
                <a:effectLst/>
                <a:uLnTx/>
                <a:uFillTx/>
                <a:latin typeface="Utile" panose="020B0503030504020204" pitchFamily="34" charset="0"/>
              </a:rPr>
              <a:t>Winner – 2degrees Wellington Regional Business Awards 2025</a:t>
            </a:r>
          </a:p>
        </p:txBody>
      </p:sp>
      <p:cxnSp>
        <p:nvCxnSpPr>
          <p:cNvPr id="7" name="Straight Connector 6">
            <a:extLst>
              <a:ext uri="{FF2B5EF4-FFF2-40B4-BE49-F238E27FC236}">
                <a16:creationId xmlns:a16="http://schemas.microsoft.com/office/drawing/2014/main" id="{5438128E-2440-FA06-BE3C-E29DF018DF9B}"/>
              </a:ext>
            </a:extLst>
          </p:cNvPr>
          <p:cNvCxnSpPr>
            <a:cxnSpLocks/>
          </p:cNvCxnSpPr>
          <p:nvPr/>
        </p:nvCxnSpPr>
        <p:spPr>
          <a:xfrm>
            <a:off x="537427" y="1452176"/>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75422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11D1158-BB62-E365-A04D-8E1B72E06084}"/>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306A75D5-CE73-D35F-0BE8-8F4D2F6C8ED2}"/>
              </a:ext>
            </a:extLst>
          </p:cNvPr>
          <p:cNvCxnSpPr>
            <a:cxnSpLocks/>
          </p:cNvCxnSpPr>
          <p:nvPr/>
        </p:nvCxnSpPr>
        <p:spPr>
          <a:xfrm>
            <a:off x="547059" y="125973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2" name="TextBox 6">
            <a:extLst>
              <a:ext uri="{FF2B5EF4-FFF2-40B4-BE49-F238E27FC236}">
                <a16:creationId xmlns:a16="http://schemas.microsoft.com/office/drawing/2014/main" id="{0073646A-76D0-C0A6-991E-6A72EB8D4F85}"/>
              </a:ext>
            </a:extLst>
          </p:cNvPr>
          <p:cNvSpPr txBox="1"/>
          <p:nvPr/>
        </p:nvSpPr>
        <p:spPr>
          <a:xfrm>
            <a:off x="547059" y="2222046"/>
            <a:ext cx="756531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NZ" b="1" dirty="0"/>
          </a:p>
          <a:p>
            <a:r>
              <a:rPr lang="en-NZ" dirty="0"/>
              <a:t>.</a:t>
            </a:r>
          </a:p>
        </p:txBody>
      </p:sp>
      <p:sp>
        <p:nvSpPr>
          <p:cNvPr id="3" name="TextBox 2">
            <a:extLst>
              <a:ext uri="{FF2B5EF4-FFF2-40B4-BE49-F238E27FC236}">
                <a16:creationId xmlns:a16="http://schemas.microsoft.com/office/drawing/2014/main" id="{6421318A-3569-53D8-A90E-AF8BCB90E97E}"/>
              </a:ext>
            </a:extLst>
          </p:cNvPr>
          <p:cNvSpPr txBox="1"/>
          <p:nvPr/>
        </p:nvSpPr>
        <p:spPr>
          <a:xfrm>
            <a:off x="482746" y="244828"/>
            <a:ext cx="8599470" cy="1569660"/>
          </a:xfrm>
          <a:prstGeom prst="rect">
            <a:avLst/>
          </a:prstGeom>
          <a:noFill/>
        </p:spPr>
        <p:txBody>
          <a:bodyPr wrap="square" lIns="91440" tIns="45720" rIns="91440" bIns="45720" rtlCol="0" anchor="t">
            <a:spAutoFit/>
          </a:bodyPr>
          <a:lstStyle/>
          <a:p>
            <a:pPr>
              <a:defRPr/>
            </a:pPr>
            <a:endParaRPr lang="en-NZ" sz="3200" b="1" dirty="0"/>
          </a:p>
          <a:p>
            <a:pPr>
              <a:defRPr/>
            </a:pPr>
            <a:r>
              <a:rPr lang="en-NZ" sz="3200" b="1" dirty="0"/>
              <a:t>Educating the non-clinical workforce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0" i="0" u="none" strike="noStrike" kern="1200" cap="none" spc="0" normalizeH="0" baseline="0" noProof="0" dirty="0">
              <a:ln>
                <a:noFill/>
              </a:ln>
              <a:solidFill>
                <a:srgbClr val="403848"/>
              </a:solidFill>
              <a:effectLst/>
              <a:uLnTx/>
              <a:uFillTx/>
              <a:latin typeface="Utile Semibold" panose="020B0703030504020204" pitchFamily="34" charset="0"/>
              <a:ea typeface="+mn-ea"/>
              <a:cs typeface="+mn-cs"/>
            </a:endParaRPr>
          </a:p>
        </p:txBody>
      </p:sp>
      <p:pic>
        <p:nvPicPr>
          <p:cNvPr id="4" name="Picture 3">
            <a:extLst>
              <a:ext uri="{FF2B5EF4-FFF2-40B4-BE49-F238E27FC236}">
                <a16:creationId xmlns:a16="http://schemas.microsoft.com/office/drawing/2014/main" id="{EE302909-C70E-E16A-C198-771BD67080BB}"/>
              </a:ext>
            </a:extLst>
          </p:cNvPr>
          <p:cNvPicPr>
            <a:picLocks noChangeAspect="1"/>
          </p:cNvPicPr>
          <p:nvPr/>
        </p:nvPicPr>
        <p:blipFill>
          <a:blip r:embed="rId4"/>
          <a:stretch>
            <a:fillRect/>
          </a:stretch>
        </p:blipFill>
        <p:spPr>
          <a:xfrm>
            <a:off x="7811038" y="6085271"/>
            <a:ext cx="1152209" cy="779778"/>
          </a:xfrm>
          <a:prstGeom prst="rect">
            <a:avLst/>
          </a:prstGeom>
        </p:spPr>
      </p:pic>
      <p:pic>
        <p:nvPicPr>
          <p:cNvPr id="5" name="Picture 4">
            <a:extLst>
              <a:ext uri="{FF2B5EF4-FFF2-40B4-BE49-F238E27FC236}">
                <a16:creationId xmlns:a16="http://schemas.microsoft.com/office/drawing/2014/main" id="{86F879A5-D366-C1B4-15D1-A83FEB8B9F04}"/>
              </a:ext>
            </a:extLst>
          </p:cNvPr>
          <p:cNvPicPr>
            <a:picLocks noChangeAspect="1"/>
          </p:cNvPicPr>
          <p:nvPr/>
        </p:nvPicPr>
        <p:blipFill>
          <a:blip r:embed="rId5"/>
          <a:stretch>
            <a:fillRect/>
          </a:stretch>
        </p:blipFill>
        <p:spPr>
          <a:xfrm>
            <a:off x="10180860" y="5830752"/>
            <a:ext cx="1250786" cy="971355"/>
          </a:xfrm>
          <a:prstGeom prst="rect">
            <a:avLst/>
          </a:prstGeom>
        </p:spPr>
      </p:pic>
      <p:pic>
        <p:nvPicPr>
          <p:cNvPr id="6" name="Picture 5">
            <a:extLst>
              <a:ext uri="{FF2B5EF4-FFF2-40B4-BE49-F238E27FC236}">
                <a16:creationId xmlns:a16="http://schemas.microsoft.com/office/drawing/2014/main" id="{CFA73B5C-C0D5-214E-1CF2-ED25EAAA9D0A}"/>
              </a:ext>
            </a:extLst>
          </p:cNvPr>
          <p:cNvPicPr>
            <a:picLocks noChangeAspect="1"/>
          </p:cNvPicPr>
          <p:nvPr/>
        </p:nvPicPr>
        <p:blipFill>
          <a:blip r:embed="rId6"/>
          <a:stretch>
            <a:fillRect/>
          </a:stretch>
        </p:blipFill>
        <p:spPr>
          <a:xfrm>
            <a:off x="5562486" y="6116552"/>
            <a:ext cx="1364739" cy="682369"/>
          </a:xfrm>
          <a:prstGeom prst="rect">
            <a:avLst/>
          </a:prstGeom>
        </p:spPr>
      </p:pic>
      <p:sp>
        <p:nvSpPr>
          <p:cNvPr id="7" name="TextBox 6">
            <a:extLst>
              <a:ext uri="{FF2B5EF4-FFF2-40B4-BE49-F238E27FC236}">
                <a16:creationId xmlns:a16="http://schemas.microsoft.com/office/drawing/2014/main" id="{EFB59301-000D-2F2B-D922-7674DB752FE2}"/>
              </a:ext>
            </a:extLst>
          </p:cNvPr>
          <p:cNvSpPr txBox="1"/>
          <p:nvPr/>
        </p:nvSpPr>
        <p:spPr>
          <a:xfrm>
            <a:off x="482746" y="1443841"/>
            <a:ext cx="11027907" cy="39703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NZ" sz="2800" dirty="0"/>
              <a:t>Level 3 NZQA Certificate in Long Term Conditions, with micro-credentials in Stroke, Cardiac, Diabetes and Arthritis care</a:t>
            </a:r>
          </a:p>
          <a:p>
            <a:pPr marL="457200" indent="-457200">
              <a:buFont typeface="Arial" panose="020B0604020202020204" pitchFamily="34" charset="0"/>
              <a:buChar char="•"/>
            </a:pPr>
            <a:r>
              <a:rPr lang="en-NZ" sz="2800" dirty="0"/>
              <a:t>100,000+ unskilled workers caring in the community, plus whanau</a:t>
            </a:r>
          </a:p>
          <a:p>
            <a:pPr marL="457200" indent="-457200">
              <a:buFont typeface="Arial" panose="020B0604020202020204" pitchFamily="34" charset="0"/>
              <a:buChar char="•"/>
            </a:pPr>
            <a:r>
              <a:rPr lang="en-NZ" sz="2800" dirty="0"/>
              <a:t>NGO collaboration with The Open Polytechnic</a:t>
            </a:r>
          </a:p>
          <a:p>
            <a:pPr marL="457200" indent="-457200">
              <a:buFont typeface="Arial" panose="020B0604020202020204" pitchFamily="34" charset="0"/>
              <a:buChar char="•"/>
            </a:pPr>
            <a:r>
              <a:rPr lang="en-NZ" sz="2800" dirty="0"/>
              <a:t>NGOs provided the condition specific expertise</a:t>
            </a:r>
          </a:p>
          <a:p>
            <a:pPr marL="457200" indent="-457200">
              <a:buFont typeface="Arial" panose="020B0604020202020204" pitchFamily="34" charset="0"/>
              <a:buChar char="•"/>
            </a:pPr>
            <a:r>
              <a:rPr lang="en-NZ" sz="2800" dirty="0"/>
              <a:t>Courses currently under construction</a:t>
            </a:r>
          </a:p>
          <a:p>
            <a:pPr marL="457200" indent="-457200">
              <a:buFont typeface="Arial" panose="020B0604020202020204" pitchFamily="34" charset="0"/>
              <a:buChar char="•"/>
            </a:pPr>
            <a:r>
              <a:rPr lang="en-NZ" sz="2800" dirty="0"/>
              <a:t>Launch in August 2026</a:t>
            </a:r>
          </a:p>
          <a:p>
            <a:pPr marL="457200" indent="-457200">
              <a:buFont typeface="Arial" panose="020B0604020202020204" pitchFamily="34" charset="0"/>
              <a:buChar char="•"/>
            </a:pPr>
            <a:r>
              <a:rPr lang="en-NZ" sz="2800" dirty="0"/>
              <a:t>Outcome: Trained workforce, communities of interest, learning framework to grow sector skills and capability</a:t>
            </a:r>
          </a:p>
        </p:txBody>
      </p:sp>
      <p:pic>
        <p:nvPicPr>
          <p:cNvPr id="9" name="Picture 8">
            <a:extLst>
              <a:ext uri="{FF2B5EF4-FFF2-40B4-BE49-F238E27FC236}">
                <a16:creationId xmlns:a16="http://schemas.microsoft.com/office/drawing/2014/main" id="{94130D51-7702-83A3-2202-BEB1340947D8}"/>
              </a:ext>
            </a:extLst>
          </p:cNvPr>
          <p:cNvPicPr>
            <a:picLocks noChangeAspect="1"/>
          </p:cNvPicPr>
          <p:nvPr/>
        </p:nvPicPr>
        <p:blipFill>
          <a:blip r:embed="rId7"/>
          <a:stretch>
            <a:fillRect/>
          </a:stretch>
        </p:blipFill>
        <p:spPr>
          <a:xfrm>
            <a:off x="3080594" y="6242526"/>
            <a:ext cx="1701887" cy="444523"/>
          </a:xfrm>
          <a:prstGeom prst="rect">
            <a:avLst/>
          </a:prstGeom>
        </p:spPr>
      </p:pic>
    </p:spTree>
    <p:extLst>
      <p:ext uri="{BB962C8B-B14F-4D97-AF65-F5344CB8AC3E}">
        <p14:creationId xmlns:p14="http://schemas.microsoft.com/office/powerpoint/2010/main" val="215866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D3F34-6292-86B3-AB77-B69A49113A91}"/>
            </a:ext>
          </a:extLst>
        </p:cNvPr>
        <p:cNvGrpSpPr/>
        <p:nvPr/>
      </p:nvGrpSpPr>
      <p:grpSpPr>
        <a:xfrm>
          <a:off x="0" y="0"/>
          <a:ext cx="0" cy="0"/>
          <a:chOff x="0" y="0"/>
          <a:chExt cx="0" cy="0"/>
        </a:xfrm>
      </p:grpSpPr>
      <p:sp>
        <p:nvSpPr>
          <p:cNvPr id="100" name="Title"/>
          <p:cNvSpPr txBox="1"/>
          <p:nvPr/>
        </p:nvSpPr>
        <p:spPr>
          <a:xfrm>
            <a:off x="521000" y="421065"/>
            <a:ext cx="8000000" cy="584775"/>
          </a:xfrm>
          <a:prstGeom prst="rect">
            <a:avLst/>
          </a:prstGeom>
          <a:noFill/>
        </p:spPr>
        <p:txBody>
          <a:bodyPr wrap="square" lIns="91440" tIns="45720" rIns="91440" bIns="45720" anchor="b">
            <a:spAutoFit/>
          </a:bodyPr>
          <a:lstStyle/>
          <a:p>
            <a:r>
              <a:rPr lang="en-NZ" sz="3200" b="1" dirty="0">
                <a:solidFill>
                  <a:srgbClr val="403848"/>
                </a:solidFill>
                <a:latin typeface="Utile Semibold"/>
              </a:rPr>
              <a:t>Your support, your way </a:t>
            </a:r>
          </a:p>
        </p:txBody>
      </p:sp>
      <p:sp>
        <p:nvSpPr>
          <p:cNvPr id="102" name="Card 1"/>
          <p:cNvSpPr/>
          <p:nvPr/>
        </p:nvSpPr>
        <p:spPr>
          <a:xfrm>
            <a:off x="521000" y="1267828"/>
            <a:ext cx="1950000" cy="2200000"/>
          </a:xfrm>
          <a:prstGeom prst="roundRect">
            <a:avLst>
              <a:gd name="adj" fmla="val 8000"/>
            </a:avLst>
          </a:prstGeom>
          <a:solidFill>
            <a:srgbClr val="F5F0EB"/>
          </a:solidFill>
          <a:ln w="1">
            <a:noFill/>
          </a:ln>
        </p:spPr>
        <p:txBody>
          <a:bodyPr/>
          <a:lstStyle/>
          <a:p>
            <a:endParaRPr lang="en-NZ"/>
          </a:p>
        </p:txBody>
      </p:sp>
      <p:sp>
        <p:nvSpPr>
          <p:cNvPr id="103" name="Icon 1"/>
          <p:cNvSpPr/>
          <p:nvPr/>
        </p:nvSpPr>
        <p:spPr>
          <a:xfrm>
            <a:off x="1176000" y="1517828"/>
            <a:ext cx="640000" cy="640000"/>
          </a:xfrm>
          <a:prstGeom prst="ellipse">
            <a:avLst/>
          </a:prstGeom>
          <a:solidFill>
            <a:srgbClr val="FF9E25"/>
          </a:solidFill>
          <a:ln w="1">
            <a:noFill/>
          </a:ln>
        </p:spPr>
        <p:txBody>
          <a:bodyPr wrap="square" lIns="0" tIns="0" rIns="0" bIns="0" anchor="ctr"/>
          <a:lstStyle/>
          <a:p>
            <a:pPr algn="ctr"/>
            <a:r>
              <a:rPr lang="en-NZ" sz="2400" b="1" dirty="0">
                <a:solidFill>
                  <a:srgbClr val="FFFFFF"/>
                </a:solidFill>
                <a:latin typeface="Utile Semibold"/>
              </a:rPr>
              <a:t>R</a:t>
            </a:r>
          </a:p>
        </p:txBody>
      </p:sp>
      <p:sp>
        <p:nvSpPr>
          <p:cNvPr id="104" name="Label 1"/>
          <p:cNvSpPr txBox="1"/>
          <p:nvPr/>
        </p:nvSpPr>
        <p:spPr>
          <a:xfrm>
            <a:off x="546000" y="2317828"/>
            <a:ext cx="1900000" cy="460000"/>
          </a:xfrm>
          <a:prstGeom prst="rect">
            <a:avLst/>
          </a:prstGeom>
          <a:noFill/>
        </p:spPr>
        <p:txBody>
          <a:bodyPr wrap="square" lIns="0" tIns="0" rIns="0" bIns="0" anchor="ctr">
            <a:spAutoFit/>
          </a:bodyPr>
          <a:lstStyle/>
          <a:p>
            <a:pPr algn="ctr"/>
            <a:r>
              <a:rPr lang="en-NZ" sz="1400" b="1">
                <a:solidFill>
                  <a:srgbClr val="403848"/>
                </a:solidFill>
                <a:latin typeface="Utile Semibold"/>
              </a:rPr>
              <a:t>Regular Donors</a:t>
            </a:r>
          </a:p>
        </p:txBody>
      </p:sp>
      <p:sp>
        <p:nvSpPr>
          <p:cNvPr id="106" name="Card 2"/>
          <p:cNvSpPr/>
          <p:nvPr/>
        </p:nvSpPr>
        <p:spPr>
          <a:xfrm>
            <a:off x="2796000" y="1267828"/>
            <a:ext cx="1950000" cy="2200000"/>
          </a:xfrm>
          <a:prstGeom prst="roundRect">
            <a:avLst>
              <a:gd name="adj" fmla="val 8000"/>
            </a:avLst>
          </a:prstGeom>
          <a:solidFill>
            <a:srgbClr val="F5F0EB"/>
          </a:solidFill>
          <a:ln w="1">
            <a:noFill/>
          </a:ln>
        </p:spPr>
        <p:txBody>
          <a:bodyPr/>
          <a:lstStyle/>
          <a:p>
            <a:endParaRPr lang="en-NZ"/>
          </a:p>
        </p:txBody>
      </p:sp>
      <p:sp>
        <p:nvSpPr>
          <p:cNvPr id="107" name="Icon 2"/>
          <p:cNvSpPr/>
          <p:nvPr/>
        </p:nvSpPr>
        <p:spPr>
          <a:xfrm>
            <a:off x="3476000" y="1517828"/>
            <a:ext cx="640000" cy="640000"/>
          </a:xfrm>
          <a:prstGeom prst="ellipse">
            <a:avLst/>
          </a:prstGeom>
          <a:solidFill>
            <a:srgbClr val="FF9E25"/>
          </a:solidFill>
          <a:ln w="1">
            <a:noFill/>
          </a:ln>
        </p:spPr>
        <p:txBody>
          <a:bodyPr wrap="square" lIns="0" tIns="0" rIns="0" bIns="0" anchor="ctr"/>
          <a:lstStyle/>
          <a:p>
            <a:pPr algn="ctr"/>
            <a:r>
              <a:rPr lang="en-NZ" sz="2400" b="1">
                <a:solidFill>
                  <a:srgbClr val="FFFFFF"/>
                </a:solidFill>
                <a:latin typeface="Utile Semibold"/>
              </a:rPr>
              <a:t>A</a:t>
            </a:r>
          </a:p>
        </p:txBody>
      </p:sp>
      <p:sp>
        <p:nvSpPr>
          <p:cNvPr id="108" name="Label 2"/>
          <p:cNvSpPr txBox="1"/>
          <p:nvPr/>
        </p:nvSpPr>
        <p:spPr>
          <a:xfrm>
            <a:off x="2846000" y="2317828"/>
            <a:ext cx="1900000" cy="460000"/>
          </a:xfrm>
          <a:prstGeom prst="rect">
            <a:avLst/>
          </a:prstGeom>
          <a:noFill/>
        </p:spPr>
        <p:txBody>
          <a:bodyPr wrap="square" lIns="0" tIns="0" rIns="0" bIns="0" anchor="ctr">
            <a:spAutoFit/>
          </a:bodyPr>
          <a:lstStyle/>
          <a:p>
            <a:pPr algn="ctr"/>
            <a:r>
              <a:rPr lang="en-NZ" sz="1400" b="1">
                <a:solidFill>
                  <a:srgbClr val="403848"/>
                </a:solidFill>
                <a:latin typeface="Utile Semibold"/>
              </a:rPr>
              <a:t>Appeal Donors</a:t>
            </a:r>
          </a:p>
        </p:txBody>
      </p:sp>
      <p:sp>
        <p:nvSpPr>
          <p:cNvPr id="110" name="Card 3"/>
          <p:cNvSpPr/>
          <p:nvPr/>
        </p:nvSpPr>
        <p:spPr>
          <a:xfrm>
            <a:off x="5121000" y="1267828"/>
            <a:ext cx="1950000" cy="2200000"/>
          </a:xfrm>
          <a:prstGeom prst="roundRect">
            <a:avLst>
              <a:gd name="adj" fmla="val 8000"/>
            </a:avLst>
          </a:prstGeom>
          <a:solidFill>
            <a:srgbClr val="F5F0EB"/>
          </a:solidFill>
          <a:ln w="1">
            <a:noFill/>
          </a:ln>
        </p:spPr>
        <p:txBody>
          <a:bodyPr/>
          <a:lstStyle/>
          <a:p>
            <a:endParaRPr lang="en-NZ"/>
          </a:p>
        </p:txBody>
      </p:sp>
      <p:sp>
        <p:nvSpPr>
          <p:cNvPr id="111" name="Icon 3"/>
          <p:cNvSpPr/>
          <p:nvPr/>
        </p:nvSpPr>
        <p:spPr>
          <a:xfrm>
            <a:off x="5776000" y="1517828"/>
            <a:ext cx="640000" cy="640000"/>
          </a:xfrm>
          <a:prstGeom prst="ellipse">
            <a:avLst/>
          </a:prstGeom>
          <a:solidFill>
            <a:srgbClr val="FF9E25"/>
          </a:solidFill>
          <a:ln w="1">
            <a:noFill/>
          </a:ln>
        </p:spPr>
        <p:txBody>
          <a:bodyPr wrap="square" lIns="0" tIns="0" rIns="0" bIns="0" anchor="ctr"/>
          <a:lstStyle/>
          <a:p>
            <a:pPr algn="ctr"/>
            <a:r>
              <a:rPr lang="en-NZ" sz="2400" b="1" dirty="0">
                <a:solidFill>
                  <a:srgbClr val="FFFFFF"/>
                </a:solidFill>
                <a:latin typeface="Utile Semibold"/>
              </a:rPr>
              <a:t>M</a:t>
            </a:r>
          </a:p>
        </p:txBody>
      </p:sp>
      <p:sp>
        <p:nvSpPr>
          <p:cNvPr id="112" name="Label 3"/>
          <p:cNvSpPr txBox="1"/>
          <p:nvPr/>
        </p:nvSpPr>
        <p:spPr>
          <a:xfrm>
            <a:off x="5146000" y="2317828"/>
            <a:ext cx="1900000" cy="460000"/>
          </a:xfrm>
          <a:prstGeom prst="rect">
            <a:avLst/>
          </a:prstGeom>
          <a:noFill/>
        </p:spPr>
        <p:txBody>
          <a:bodyPr wrap="square" lIns="0" tIns="0" rIns="0" bIns="0" anchor="ctr">
            <a:spAutoFit/>
          </a:bodyPr>
          <a:lstStyle/>
          <a:p>
            <a:pPr algn="ctr"/>
            <a:r>
              <a:rPr lang="en-NZ" sz="1400" b="1">
                <a:solidFill>
                  <a:srgbClr val="403848"/>
                </a:solidFill>
                <a:latin typeface="Utile Semibold"/>
              </a:rPr>
              <a:t>Gift in Memory</a:t>
            </a:r>
          </a:p>
        </p:txBody>
      </p:sp>
      <p:sp>
        <p:nvSpPr>
          <p:cNvPr id="114" name="Card 4"/>
          <p:cNvSpPr/>
          <p:nvPr/>
        </p:nvSpPr>
        <p:spPr>
          <a:xfrm>
            <a:off x="486349" y="3666550"/>
            <a:ext cx="1950000" cy="2200000"/>
          </a:xfrm>
          <a:prstGeom prst="roundRect">
            <a:avLst>
              <a:gd name="adj" fmla="val 8000"/>
            </a:avLst>
          </a:prstGeom>
          <a:solidFill>
            <a:srgbClr val="F5F0EB"/>
          </a:solidFill>
          <a:ln w="1">
            <a:noFill/>
          </a:ln>
        </p:spPr>
        <p:txBody>
          <a:bodyPr/>
          <a:lstStyle/>
          <a:p>
            <a:endParaRPr lang="en-NZ"/>
          </a:p>
        </p:txBody>
      </p:sp>
      <p:sp>
        <p:nvSpPr>
          <p:cNvPr id="115" name="Icon 4"/>
          <p:cNvSpPr/>
          <p:nvPr/>
        </p:nvSpPr>
        <p:spPr>
          <a:xfrm>
            <a:off x="1141349" y="3889497"/>
            <a:ext cx="640000" cy="640000"/>
          </a:xfrm>
          <a:prstGeom prst="ellipse">
            <a:avLst/>
          </a:prstGeom>
          <a:solidFill>
            <a:srgbClr val="FF9E25"/>
          </a:solidFill>
          <a:ln w="1">
            <a:noFill/>
          </a:ln>
        </p:spPr>
        <p:txBody>
          <a:bodyPr wrap="square" lIns="0" tIns="0" rIns="0" bIns="0" anchor="ctr"/>
          <a:lstStyle/>
          <a:p>
            <a:pPr algn="ctr"/>
            <a:r>
              <a:rPr lang="en-NZ" sz="2400" b="1">
                <a:solidFill>
                  <a:srgbClr val="FFFFFF"/>
                </a:solidFill>
                <a:latin typeface="Utile Semibold"/>
              </a:rPr>
              <a:t>W</a:t>
            </a:r>
          </a:p>
        </p:txBody>
      </p:sp>
      <p:sp>
        <p:nvSpPr>
          <p:cNvPr id="116" name="Label 4"/>
          <p:cNvSpPr txBox="1"/>
          <p:nvPr/>
        </p:nvSpPr>
        <p:spPr>
          <a:xfrm>
            <a:off x="511349" y="4689497"/>
            <a:ext cx="1900000" cy="460000"/>
          </a:xfrm>
          <a:prstGeom prst="rect">
            <a:avLst/>
          </a:prstGeom>
          <a:noFill/>
        </p:spPr>
        <p:txBody>
          <a:bodyPr wrap="square" lIns="0" tIns="0" rIns="0" bIns="0" anchor="ctr">
            <a:spAutoFit/>
          </a:bodyPr>
          <a:lstStyle/>
          <a:p>
            <a:pPr algn="ctr"/>
            <a:r>
              <a:rPr lang="en-NZ" sz="1400" b="1">
                <a:solidFill>
                  <a:srgbClr val="403848"/>
                </a:solidFill>
                <a:latin typeface="Utile Semibold"/>
              </a:rPr>
              <a:t>Gift in Will</a:t>
            </a:r>
          </a:p>
        </p:txBody>
      </p:sp>
      <p:sp>
        <p:nvSpPr>
          <p:cNvPr id="118" name="Card 5"/>
          <p:cNvSpPr/>
          <p:nvPr/>
        </p:nvSpPr>
        <p:spPr>
          <a:xfrm>
            <a:off x="2786349" y="3666550"/>
            <a:ext cx="1950000" cy="2200000"/>
          </a:xfrm>
          <a:prstGeom prst="roundRect">
            <a:avLst>
              <a:gd name="adj" fmla="val 8000"/>
            </a:avLst>
          </a:prstGeom>
          <a:solidFill>
            <a:srgbClr val="F5F0EB"/>
          </a:solidFill>
          <a:ln w="1">
            <a:noFill/>
          </a:ln>
        </p:spPr>
        <p:txBody>
          <a:bodyPr/>
          <a:lstStyle/>
          <a:p>
            <a:endParaRPr lang="en-NZ"/>
          </a:p>
        </p:txBody>
      </p:sp>
      <p:sp>
        <p:nvSpPr>
          <p:cNvPr id="119" name="Icon 5"/>
          <p:cNvSpPr/>
          <p:nvPr/>
        </p:nvSpPr>
        <p:spPr>
          <a:xfrm>
            <a:off x="3450367" y="3853426"/>
            <a:ext cx="640000" cy="640000"/>
          </a:xfrm>
          <a:prstGeom prst="ellipse">
            <a:avLst/>
          </a:prstGeom>
          <a:solidFill>
            <a:srgbClr val="FF9E25"/>
          </a:solidFill>
          <a:ln w="1">
            <a:noFill/>
          </a:ln>
        </p:spPr>
        <p:txBody>
          <a:bodyPr wrap="square" lIns="0" tIns="0" rIns="0" bIns="0" anchor="ctr"/>
          <a:lstStyle/>
          <a:p>
            <a:pPr algn="ctr"/>
            <a:r>
              <a:rPr lang="en-NZ" sz="2400" b="1">
                <a:solidFill>
                  <a:srgbClr val="FFFFFF"/>
                </a:solidFill>
                <a:latin typeface="Utile Semibold"/>
              </a:rPr>
              <a:t>D</a:t>
            </a:r>
          </a:p>
        </p:txBody>
      </p:sp>
      <p:sp>
        <p:nvSpPr>
          <p:cNvPr id="120" name="Label 5"/>
          <p:cNvSpPr txBox="1"/>
          <p:nvPr/>
        </p:nvSpPr>
        <p:spPr>
          <a:xfrm>
            <a:off x="2820367" y="4653426"/>
            <a:ext cx="1900000" cy="460000"/>
          </a:xfrm>
          <a:prstGeom prst="rect">
            <a:avLst/>
          </a:prstGeom>
          <a:noFill/>
        </p:spPr>
        <p:txBody>
          <a:bodyPr wrap="square" lIns="0" tIns="0" rIns="0" bIns="0" anchor="ctr">
            <a:spAutoFit/>
          </a:bodyPr>
          <a:lstStyle/>
          <a:p>
            <a:pPr algn="ctr"/>
            <a:r>
              <a:rPr lang="en-NZ" sz="1400" b="1">
                <a:solidFill>
                  <a:srgbClr val="403848"/>
                </a:solidFill>
                <a:latin typeface="Utile Semibold"/>
              </a:rPr>
              <a:t>Major Donors</a:t>
            </a:r>
          </a:p>
        </p:txBody>
      </p:sp>
      <p:sp>
        <p:nvSpPr>
          <p:cNvPr id="135" name="Desc 1"/>
          <p:cNvSpPr txBox="1"/>
          <p:nvPr/>
        </p:nvSpPr>
        <p:spPr>
          <a:xfrm>
            <a:off x="546000" y="2827828"/>
            <a:ext cx="1900000" cy="400000"/>
          </a:xfrm>
          <a:prstGeom prst="rect">
            <a:avLst/>
          </a:prstGeom>
          <a:noFill/>
        </p:spPr>
        <p:txBody>
          <a:bodyPr wrap="square" lIns="0" tIns="0" rIns="0" bIns="0" anchor="t">
            <a:spAutoFit/>
          </a:bodyPr>
          <a:lstStyle/>
          <a:p>
            <a:pPr algn="ctr"/>
            <a:r>
              <a:rPr lang="en-NZ" sz="1100">
                <a:solidFill>
                  <a:srgbClr val="7A7280"/>
                </a:solidFill>
                <a:latin typeface="Utile"/>
              </a:rPr>
              <a:t>Ongoing monthly giving</a:t>
            </a:r>
            <a:endParaRPr lang="en-NZ" sz="1100" err="1">
              <a:solidFill>
                <a:srgbClr val="7A7280"/>
              </a:solidFill>
              <a:latin typeface="Utile"/>
            </a:endParaRPr>
          </a:p>
        </p:txBody>
      </p:sp>
      <p:sp>
        <p:nvSpPr>
          <p:cNvPr id="136" name="Desc 2"/>
          <p:cNvSpPr txBox="1"/>
          <p:nvPr/>
        </p:nvSpPr>
        <p:spPr>
          <a:xfrm>
            <a:off x="2846000" y="2827828"/>
            <a:ext cx="1900000" cy="400000"/>
          </a:xfrm>
          <a:prstGeom prst="rect">
            <a:avLst/>
          </a:prstGeom>
          <a:noFill/>
        </p:spPr>
        <p:txBody>
          <a:bodyPr wrap="square" lIns="0" tIns="0" rIns="0" bIns="0" anchor="t">
            <a:spAutoFit/>
          </a:bodyPr>
          <a:lstStyle/>
          <a:p>
            <a:pPr algn="ctr"/>
            <a:r>
              <a:rPr lang="en-NZ" sz="1100">
                <a:solidFill>
                  <a:srgbClr val="7A7280"/>
                </a:solidFill>
                <a:latin typeface="Utile"/>
              </a:rPr>
              <a:t>Responding to campaigns</a:t>
            </a:r>
          </a:p>
        </p:txBody>
      </p:sp>
      <p:sp>
        <p:nvSpPr>
          <p:cNvPr id="137" name="Desc 3"/>
          <p:cNvSpPr txBox="1"/>
          <p:nvPr/>
        </p:nvSpPr>
        <p:spPr>
          <a:xfrm>
            <a:off x="5146000" y="2827828"/>
            <a:ext cx="1900000" cy="400000"/>
          </a:xfrm>
          <a:prstGeom prst="rect">
            <a:avLst/>
          </a:prstGeom>
          <a:noFill/>
        </p:spPr>
        <p:txBody>
          <a:bodyPr wrap="square" lIns="0" tIns="0" rIns="0" bIns="0" anchor="t">
            <a:spAutoFit/>
          </a:bodyPr>
          <a:lstStyle/>
          <a:p>
            <a:pPr algn="ctr"/>
            <a:r>
              <a:rPr lang="en-NZ" sz="1100">
                <a:solidFill>
                  <a:srgbClr val="7A7280"/>
                </a:solidFill>
                <a:latin typeface="Utile"/>
              </a:rPr>
              <a:t>Honouring loved ones</a:t>
            </a:r>
          </a:p>
        </p:txBody>
      </p:sp>
      <p:sp>
        <p:nvSpPr>
          <p:cNvPr id="138" name="Desc 4"/>
          <p:cNvSpPr txBox="1"/>
          <p:nvPr/>
        </p:nvSpPr>
        <p:spPr>
          <a:xfrm>
            <a:off x="511349" y="5199497"/>
            <a:ext cx="1900000" cy="400000"/>
          </a:xfrm>
          <a:prstGeom prst="rect">
            <a:avLst/>
          </a:prstGeom>
          <a:noFill/>
        </p:spPr>
        <p:txBody>
          <a:bodyPr wrap="square" lIns="0" tIns="0" rIns="0" bIns="0" anchor="t">
            <a:spAutoFit/>
          </a:bodyPr>
          <a:lstStyle/>
          <a:p>
            <a:pPr algn="ctr"/>
            <a:r>
              <a:rPr lang="en-NZ" sz="1100">
                <a:solidFill>
                  <a:srgbClr val="7A7280"/>
                </a:solidFill>
                <a:latin typeface="Utile"/>
              </a:rPr>
              <a:t>Legacy giving</a:t>
            </a:r>
          </a:p>
        </p:txBody>
      </p:sp>
      <p:sp>
        <p:nvSpPr>
          <p:cNvPr id="139" name="Desc 5"/>
          <p:cNvSpPr txBox="1"/>
          <p:nvPr/>
        </p:nvSpPr>
        <p:spPr>
          <a:xfrm>
            <a:off x="2820367" y="5163426"/>
            <a:ext cx="1900000" cy="400000"/>
          </a:xfrm>
          <a:prstGeom prst="rect">
            <a:avLst/>
          </a:prstGeom>
          <a:noFill/>
        </p:spPr>
        <p:txBody>
          <a:bodyPr wrap="square" lIns="0" tIns="0" rIns="0" bIns="0" anchor="t">
            <a:spAutoFit/>
          </a:bodyPr>
          <a:lstStyle/>
          <a:p>
            <a:pPr algn="ctr"/>
            <a:r>
              <a:rPr lang="en-NZ" sz="1100">
                <a:solidFill>
                  <a:srgbClr val="7A7280"/>
                </a:solidFill>
                <a:latin typeface="Utile"/>
              </a:rPr>
              <a:t>Heartfelt gifts that transform lives</a:t>
            </a:r>
          </a:p>
        </p:txBody>
      </p:sp>
      <p:sp>
        <p:nvSpPr>
          <p:cNvPr id="134" name="CTA"/>
          <p:cNvSpPr txBox="1"/>
          <p:nvPr/>
        </p:nvSpPr>
        <p:spPr>
          <a:xfrm>
            <a:off x="7630303" y="4689497"/>
            <a:ext cx="3954651" cy="1015663"/>
          </a:xfrm>
          <a:prstGeom prst="rect">
            <a:avLst/>
          </a:prstGeom>
          <a:noFill/>
        </p:spPr>
        <p:txBody>
          <a:bodyPr wrap="square" lIns="91440" tIns="45720" rIns="91440" bIns="45720" anchor="ctr">
            <a:spAutoFit/>
          </a:bodyPr>
          <a:lstStyle/>
          <a:p>
            <a:pPr algn="ctr"/>
            <a:r>
              <a:rPr lang="en-NZ" sz="2000" b="1" i="1" dirty="0">
                <a:solidFill>
                  <a:srgbClr val="FF9E25"/>
                </a:solidFill>
                <a:latin typeface="Utile Semibold"/>
              </a:rPr>
              <a:t>Keeping the flame of hope alight. Talk to us today about how you can make a difference.</a:t>
            </a:r>
          </a:p>
        </p:txBody>
      </p:sp>
      <p:pic>
        <p:nvPicPr>
          <p:cNvPr id="2" name="Picture 1" descr="A logo with a black background  AI-generated content may be incorrect.">
            <a:extLst>
              <a:ext uri="{FF2B5EF4-FFF2-40B4-BE49-F238E27FC236}">
                <a16:creationId xmlns:a16="http://schemas.microsoft.com/office/drawing/2014/main" id="{DB3CBC48-F6A1-6B05-5807-1736176FB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000" y="791201"/>
            <a:ext cx="3043706" cy="3382225"/>
          </a:xfrm>
          <a:prstGeom prst="rect">
            <a:avLst/>
          </a:prstGeom>
        </p:spPr>
      </p:pic>
    </p:spTree>
    <p:extLst>
      <p:ext uri="{BB962C8B-B14F-4D97-AF65-F5344CB8AC3E}">
        <p14:creationId xmlns:p14="http://schemas.microsoft.com/office/powerpoint/2010/main" val="155214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9BE4AC64-0D33-F459-7A29-B1DA2DF137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DDF7485-1377-6603-5694-66D96EE23853}"/>
              </a:ext>
            </a:extLst>
          </p:cNvPr>
          <p:cNvSpPr txBox="1"/>
          <p:nvPr/>
        </p:nvSpPr>
        <p:spPr>
          <a:xfrm>
            <a:off x="-616689" y="515022"/>
            <a:ext cx="8599470"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0" i="0" u="none" strike="noStrike" kern="1200" cap="none" spc="0" normalizeH="0" baseline="0" noProof="0">
              <a:ln>
                <a:noFill/>
              </a:ln>
              <a:solidFill>
                <a:srgbClr val="403848"/>
              </a:solidFill>
              <a:effectLst/>
              <a:uLnTx/>
              <a:uFillTx/>
              <a:latin typeface="Utile Semibold" panose="020B0703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3200" b="0" i="0" u="none" strike="noStrike" kern="1200" cap="none" spc="0" normalizeH="0" baseline="0" noProof="0">
              <a:ln>
                <a:noFill/>
              </a:ln>
              <a:solidFill>
                <a:srgbClr val="403848"/>
              </a:solidFill>
              <a:effectLst/>
              <a:uLnTx/>
              <a:uFillTx/>
              <a:latin typeface="Utile Semibold" panose="020B0703030504020204" pitchFamily="34" charset="0"/>
              <a:ea typeface="+mn-ea"/>
              <a:cs typeface="+mn-cs"/>
            </a:endParaRPr>
          </a:p>
        </p:txBody>
      </p:sp>
      <p:pic>
        <p:nvPicPr>
          <p:cNvPr id="5" name="Picture 4" descr="A orange circle with white text&#10;&#10;AI-generated content may be incorrect.">
            <a:extLst>
              <a:ext uri="{FF2B5EF4-FFF2-40B4-BE49-F238E27FC236}">
                <a16:creationId xmlns:a16="http://schemas.microsoft.com/office/drawing/2014/main" id="{455E0A23-7B2E-54F3-8835-8C1AAD860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288" y="1883780"/>
            <a:ext cx="6272771" cy="3357258"/>
          </a:xfrm>
          <a:prstGeom prst="rect">
            <a:avLst/>
          </a:prstGeom>
        </p:spPr>
      </p:pic>
      <p:sp>
        <p:nvSpPr>
          <p:cNvPr id="3" name="TextBox 2">
            <a:extLst>
              <a:ext uri="{FF2B5EF4-FFF2-40B4-BE49-F238E27FC236}">
                <a16:creationId xmlns:a16="http://schemas.microsoft.com/office/drawing/2014/main" id="{933C0DBE-10D1-2E36-A6D9-3BC29E36F163}"/>
              </a:ext>
            </a:extLst>
          </p:cNvPr>
          <p:cNvSpPr txBox="1"/>
          <p:nvPr/>
        </p:nvSpPr>
        <p:spPr>
          <a:xfrm>
            <a:off x="445854" y="498528"/>
            <a:ext cx="879229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rPr>
              <a:t>Camino de Santiago 2026</a:t>
            </a:r>
          </a:p>
        </p:txBody>
      </p:sp>
      <p:pic>
        <p:nvPicPr>
          <p:cNvPr id="6" name="Picture 5" descr="A person walking on a dirt road&#10;&#10;AI-generated content may be incorrect.">
            <a:extLst>
              <a:ext uri="{FF2B5EF4-FFF2-40B4-BE49-F238E27FC236}">
                <a16:creationId xmlns:a16="http://schemas.microsoft.com/office/drawing/2014/main" id="{FFF4E44A-ED35-E389-DED4-DBFCDE659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76924">
            <a:off x="2309680" y="1583182"/>
            <a:ext cx="3282632" cy="4642839"/>
          </a:xfrm>
          <a:prstGeom prst="rect">
            <a:avLst/>
          </a:prstGeom>
        </p:spPr>
      </p:pic>
      <p:cxnSp>
        <p:nvCxnSpPr>
          <p:cNvPr id="4" name="Straight Connector 3">
            <a:extLst>
              <a:ext uri="{FF2B5EF4-FFF2-40B4-BE49-F238E27FC236}">
                <a16:creationId xmlns:a16="http://schemas.microsoft.com/office/drawing/2014/main" id="{D1113679-CDAA-219E-30BB-33E50F037823}"/>
              </a:ext>
            </a:extLst>
          </p:cNvPr>
          <p:cNvCxnSpPr>
            <a:cxnSpLocks/>
          </p:cNvCxnSpPr>
          <p:nvPr/>
        </p:nvCxnSpPr>
        <p:spPr>
          <a:xfrm>
            <a:off x="547059" y="1083303"/>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0563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B07FAC78-69EC-CDB5-1AD0-AC31E72FDCAA}"/>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6118464-96C6-F8FE-2D04-BADD8EFCF260}"/>
              </a:ext>
            </a:extLst>
          </p:cNvPr>
          <p:cNvCxnSpPr>
            <a:cxnSpLocks/>
          </p:cNvCxnSpPr>
          <p:nvPr/>
        </p:nvCxnSpPr>
        <p:spPr>
          <a:xfrm>
            <a:off x="542260" y="1324293"/>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196F2EA5-49FF-AC76-648C-C2E2F86B9386}"/>
              </a:ext>
            </a:extLst>
          </p:cNvPr>
          <p:cNvSpPr txBox="1"/>
          <p:nvPr/>
        </p:nvSpPr>
        <p:spPr>
          <a:xfrm>
            <a:off x="542260" y="1586530"/>
            <a:ext cx="1013282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rPr>
              <a:t>Dates: 5-11 September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rPr>
              <a:t>Distance: 100km over 5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rPr>
              <a:t>Challenge grade: 3.5/5 (even tougher than the Great Wall of China)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rPr>
              <a:t>The most famous pilgrimage route in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rPr>
              <a:t>From peaceful villages to rolling hills, medieval towns, historic churches, and awe-inspiring landscapes that have been shaped over centuries.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endParaRPr>
          </a:p>
        </p:txBody>
      </p:sp>
      <p:sp>
        <p:nvSpPr>
          <p:cNvPr id="6" name="TextBox 5">
            <a:extLst>
              <a:ext uri="{FF2B5EF4-FFF2-40B4-BE49-F238E27FC236}">
                <a16:creationId xmlns:a16="http://schemas.microsoft.com/office/drawing/2014/main" id="{D7EF9C71-0928-27D7-37FB-1F8CE9CBC513}"/>
              </a:ext>
            </a:extLst>
          </p:cNvPr>
          <p:cNvSpPr txBox="1"/>
          <p:nvPr/>
        </p:nvSpPr>
        <p:spPr>
          <a:xfrm>
            <a:off x="542260" y="739518"/>
            <a:ext cx="7221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1" i="0" u="none" strike="noStrike" kern="1200" cap="none" spc="0" normalizeH="0" baseline="0" noProof="0" dirty="0">
                <a:ln>
                  <a:noFill/>
                </a:ln>
                <a:solidFill>
                  <a:prstClr val="black"/>
                </a:solidFill>
                <a:effectLst/>
                <a:uLnTx/>
                <a:uFillTx/>
                <a:latin typeface="Utile" panose="020B0503030504020204" pitchFamily="34" charset="0"/>
                <a:ea typeface="Source Sans Pro Black" panose="020B0803030403020204" pitchFamily="34" charset="0"/>
              </a:rPr>
              <a:t>Camino de Santiago 2026</a:t>
            </a:r>
          </a:p>
        </p:txBody>
      </p:sp>
    </p:spTree>
    <p:extLst>
      <p:ext uri="{BB962C8B-B14F-4D97-AF65-F5344CB8AC3E}">
        <p14:creationId xmlns:p14="http://schemas.microsoft.com/office/powerpoint/2010/main" val="499085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3AE5-6273-D785-4645-944BF4E8E657}"/>
            </a:ext>
          </a:extLst>
        </p:cNvPr>
        <p:cNvGrpSpPr/>
        <p:nvPr/>
      </p:nvGrpSpPr>
      <p:grpSpPr>
        <a:xfrm>
          <a:off x="0" y="0"/>
          <a:ext cx="0" cy="0"/>
          <a:chOff x="0" y="0"/>
          <a:chExt cx="0" cy="0"/>
        </a:xfrm>
      </p:grpSpPr>
      <p:pic>
        <p:nvPicPr>
          <p:cNvPr id="3" name="Picture 2" descr="A logo with a letter s and a flame&#10;&#10;AI-generated content may be incorrect.">
            <a:extLst>
              <a:ext uri="{FF2B5EF4-FFF2-40B4-BE49-F238E27FC236}">
                <a16:creationId xmlns:a16="http://schemas.microsoft.com/office/drawing/2014/main" id="{26425748-90AF-FE0F-7A88-B9BDB6D49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95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67627890-0E79-EFC4-CE9D-FABA2C584462}"/>
              </a:ext>
            </a:extLst>
          </p:cNvPr>
          <p:cNvSpPr txBox="1"/>
          <p:nvPr/>
        </p:nvSpPr>
        <p:spPr>
          <a:xfrm>
            <a:off x="452780" y="567883"/>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3200" b="1" dirty="0">
                <a:solidFill>
                  <a:srgbClr val="403848"/>
                </a:solidFill>
                <a:latin typeface="Utile" panose="020B0503030504020204" pitchFamily="34" charset="0"/>
              </a:rPr>
              <a:t>Stroke by numbers</a:t>
            </a: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36" name="Straight Connector 35">
            <a:extLst>
              <a:ext uri="{FF2B5EF4-FFF2-40B4-BE49-F238E27FC236}">
                <a16:creationId xmlns:a16="http://schemas.microsoft.com/office/drawing/2014/main" id="{2BBDA7CE-006B-3E72-EE6E-665CF9CAA268}"/>
              </a:ext>
            </a:extLst>
          </p:cNvPr>
          <p:cNvCxnSpPr>
            <a:cxnSpLocks/>
          </p:cNvCxnSpPr>
          <p:nvPr/>
        </p:nvCxnSpPr>
        <p:spPr>
          <a:xfrm>
            <a:off x="542260" y="118254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pic>
        <p:nvPicPr>
          <p:cNvPr id="4" name="Picture 3" descr="A close-up of a number of signs&#10;&#10;AI-generated content may be incorrect.">
            <a:extLst>
              <a:ext uri="{FF2B5EF4-FFF2-40B4-BE49-F238E27FC236}">
                <a16:creationId xmlns:a16="http://schemas.microsoft.com/office/drawing/2014/main" id="{93E749EA-1A72-2BAB-04B9-768BFCDBDB8E}"/>
              </a:ext>
            </a:extLst>
          </p:cNvPr>
          <p:cNvPicPr>
            <a:picLocks noChangeAspect="1"/>
          </p:cNvPicPr>
          <p:nvPr/>
        </p:nvPicPr>
        <p:blipFill>
          <a:blip r:embed="rId4">
            <a:extLst>
              <a:ext uri="{28A0092B-C50C-407E-A947-70E740481C1C}">
                <a14:useLocalDpi xmlns:a14="http://schemas.microsoft.com/office/drawing/2010/main" val="0"/>
              </a:ext>
            </a:extLst>
          </a:blip>
          <a:srcRect l="4236" t="4148" r="50000" b="51111"/>
          <a:stretch>
            <a:fillRect/>
          </a:stretch>
        </p:blipFill>
        <p:spPr>
          <a:xfrm>
            <a:off x="542260" y="1493521"/>
            <a:ext cx="2180620" cy="2138141"/>
          </a:xfrm>
          <a:prstGeom prst="rect">
            <a:avLst/>
          </a:prstGeom>
        </p:spPr>
      </p:pic>
      <p:pic>
        <p:nvPicPr>
          <p:cNvPr id="8" name="Picture 7" descr="A close-up of a number of signs&#10;&#10;AI-generated content may be incorrect.">
            <a:extLst>
              <a:ext uri="{FF2B5EF4-FFF2-40B4-BE49-F238E27FC236}">
                <a16:creationId xmlns:a16="http://schemas.microsoft.com/office/drawing/2014/main" id="{B1121CDA-1924-F3E3-E5CA-016C17BD1A01}"/>
              </a:ext>
            </a:extLst>
          </p:cNvPr>
          <p:cNvPicPr>
            <a:picLocks noChangeAspect="1"/>
          </p:cNvPicPr>
          <p:nvPr/>
        </p:nvPicPr>
        <p:blipFill>
          <a:blip r:embed="rId4">
            <a:extLst>
              <a:ext uri="{28A0092B-C50C-407E-A947-70E740481C1C}">
                <a14:useLocalDpi xmlns:a14="http://schemas.microsoft.com/office/drawing/2010/main" val="0"/>
              </a:ext>
            </a:extLst>
          </a:blip>
          <a:srcRect l="51337" t="4297" r="3493" b="51111"/>
          <a:stretch>
            <a:fillRect/>
          </a:stretch>
        </p:blipFill>
        <p:spPr>
          <a:xfrm>
            <a:off x="2767528" y="1483041"/>
            <a:ext cx="2180620" cy="2159101"/>
          </a:xfrm>
          <a:prstGeom prst="rect">
            <a:avLst/>
          </a:prstGeom>
        </p:spPr>
      </p:pic>
      <p:pic>
        <p:nvPicPr>
          <p:cNvPr id="10" name="Picture 9" descr="A close-up of a number of signs&#10;&#10;AI-generated content may be incorrect.">
            <a:extLst>
              <a:ext uri="{FF2B5EF4-FFF2-40B4-BE49-F238E27FC236}">
                <a16:creationId xmlns:a16="http://schemas.microsoft.com/office/drawing/2014/main" id="{1AFC811A-8F5A-3A35-EBD8-3AD0BF087660}"/>
              </a:ext>
            </a:extLst>
          </p:cNvPr>
          <p:cNvPicPr>
            <a:picLocks noChangeAspect="1"/>
          </p:cNvPicPr>
          <p:nvPr/>
        </p:nvPicPr>
        <p:blipFill>
          <a:blip r:embed="rId4">
            <a:extLst>
              <a:ext uri="{28A0092B-C50C-407E-A947-70E740481C1C}">
                <a14:useLocalDpi xmlns:a14="http://schemas.microsoft.com/office/drawing/2010/main" val="0"/>
              </a:ext>
            </a:extLst>
          </a:blip>
          <a:srcRect l="4682" t="51259" r="51041" b="4742"/>
          <a:stretch>
            <a:fillRect/>
          </a:stretch>
        </p:blipFill>
        <p:spPr>
          <a:xfrm>
            <a:off x="5018069" y="3701988"/>
            <a:ext cx="2155862" cy="2148622"/>
          </a:xfrm>
          <a:prstGeom prst="rect">
            <a:avLst/>
          </a:prstGeom>
        </p:spPr>
      </p:pic>
      <p:pic>
        <p:nvPicPr>
          <p:cNvPr id="12" name="Picture 11" descr="A close-up of a number of signs&#10;&#10;AI-generated content may be incorrect.">
            <a:extLst>
              <a:ext uri="{FF2B5EF4-FFF2-40B4-BE49-F238E27FC236}">
                <a16:creationId xmlns:a16="http://schemas.microsoft.com/office/drawing/2014/main" id="{84936ABE-4B83-3B39-691E-5F01137198A0}"/>
              </a:ext>
            </a:extLst>
          </p:cNvPr>
          <p:cNvPicPr>
            <a:picLocks noChangeAspect="1"/>
          </p:cNvPicPr>
          <p:nvPr/>
        </p:nvPicPr>
        <p:blipFill>
          <a:blip r:embed="rId4">
            <a:extLst>
              <a:ext uri="{28A0092B-C50C-407E-A947-70E740481C1C}">
                <a14:useLocalDpi xmlns:a14="http://schemas.microsoft.com/office/drawing/2010/main" val="0"/>
              </a:ext>
            </a:extLst>
          </a:blip>
          <a:srcRect l="51931" t="51258" r="4088" b="5334"/>
          <a:stretch>
            <a:fillRect/>
          </a:stretch>
        </p:blipFill>
        <p:spPr>
          <a:xfrm>
            <a:off x="5050580" y="1483041"/>
            <a:ext cx="2141389" cy="2119686"/>
          </a:xfrm>
          <a:prstGeom prst="rect">
            <a:avLst/>
          </a:prstGeom>
        </p:spPr>
      </p:pic>
      <p:pic>
        <p:nvPicPr>
          <p:cNvPr id="14" name="Picture 13" descr="A close-up of a chart&#10;&#10;AI-generated content may be incorrect.">
            <a:extLst>
              <a:ext uri="{FF2B5EF4-FFF2-40B4-BE49-F238E27FC236}">
                <a16:creationId xmlns:a16="http://schemas.microsoft.com/office/drawing/2014/main" id="{04728D54-1031-1D98-A996-CF6A6F513A0F}"/>
              </a:ext>
            </a:extLst>
          </p:cNvPr>
          <p:cNvPicPr>
            <a:picLocks noChangeAspect="1"/>
          </p:cNvPicPr>
          <p:nvPr/>
        </p:nvPicPr>
        <p:blipFill>
          <a:blip r:embed="rId5">
            <a:extLst>
              <a:ext uri="{28A0092B-C50C-407E-A947-70E740481C1C}">
                <a14:useLocalDpi xmlns:a14="http://schemas.microsoft.com/office/drawing/2010/main" val="0"/>
              </a:ext>
            </a:extLst>
          </a:blip>
          <a:srcRect l="4980" t="4148" r="51039" b="51259"/>
          <a:stretch>
            <a:fillRect/>
          </a:stretch>
        </p:blipFill>
        <p:spPr>
          <a:xfrm>
            <a:off x="542259" y="3666818"/>
            <a:ext cx="2167725" cy="2204342"/>
          </a:xfrm>
          <a:prstGeom prst="rect">
            <a:avLst/>
          </a:prstGeom>
        </p:spPr>
      </p:pic>
      <p:pic>
        <p:nvPicPr>
          <p:cNvPr id="16" name="Picture 15" descr="A close-up of a chart&#10;&#10;AI-generated content may be incorrect.">
            <a:extLst>
              <a:ext uri="{FF2B5EF4-FFF2-40B4-BE49-F238E27FC236}">
                <a16:creationId xmlns:a16="http://schemas.microsoft.com/office/drawing/2014/main" id="{71E4FE92-784E-ACAD-5A5E-7AA97A696A7B}"/>
              </a:ext>
            </a:extLst>
          </p:cNvPr>
          <p:cNvPicPr>
            <a:picLocks noChangeAspect="1"/>
          </p:cNvPicPr>
          <p:nvPr/>
        </p:nvPicPr>
        <p:blipFill>
          <a:blip r:embed="rId5">
            <a:extLst>
              <a:ext uri="{28A0092B-C50C-407E-A947-70E740481C1C}">
                <a14:useLocalDpi xmlns:a14="http://schemas.microsoft.com/office/drawing/2010/main" val="0"/>
              </a:ext>
            </a:extLst>
          </a:blip>
          <a:srcRect l="52526" t="4000" r="4584" b="51259"/>
          <a:stretch>
            <a:fillRect/>
          </a:stretch>
        </p:blipFill>
        <p:spPr>
          <a:xfrm>
            <a:off x="2816585" y="3660480"/>
            <a:ext cx="2082505" cy="2178779"/>
          </a:xfrm>
          <a:prstGeom prst="rect">
            <a:avLst/>
          </a:prstGeom>
        </p:spPr>
      </p:pic>
      <p:pic>
        <p:nvPicPr>
          <p:cNvPr id="18" name="Picture 17" descr="A close-up of a chart&#10;&#10;AI-generated content may be incorrect.">
            <a:extLst>
              <a:ext uri="{FF2B5EF4-FFF2-40B4-BE49-F238E27FC236}">
                <a16:creationId xmlns:a16="http://schemas.microsoft.com/office/drawing/2014/main" id="{BC8260C2-C6BC-8905-BFC8-ADE7812D2998}"/>
              </a:ext>
            </a:extLst>
          </p:cNvPr>
          <p:cNvPicPr>
            <a:picLocks noChangeAspect="1"/>
          </p:cNvPicPr>
          <p:nvPr/>
        </p:nvPicPr>
        <p:blipFill>
          <a:blip r:embed="rId5">
            <a:extLst>
              <a:ext uri="{28A0092B-C50C-407E-A947-70E740481C1C}">
                <a14:useLocalDpi xmlns:a14="http://schemas.microsoft.com/office/drawing/2010/main" val="0"/>
              </a:ext>
            </a:extLst>
          </a:blip>
          <a:srcRect l="5128" t="51112" r="50000" b="4740"/>
          <a:stretch>
            <a:fillRect/>
          </a:stretch>
        </p:blipFill>
        <p:spPr>
          <a:xfrm>
            <a:off x="7275848" y="1505624"/>
            <a:ext cx="2183780" cy="2154856"/>
          </a:xfrm>
          <a:prstGeom prst="rect">
            <a:avLst/>
          </a:prstGeom>
        </p:spPr>
      </p:pic>
      <p:pic>
        <p:nvPicPr>
          <p:cNvPr id="20" name="Picture 19" descr="A close-up of a chart&#10;&#10;AI-generated content may be incorrect.">
            <a:extLst>
              <a:ext uri="{FF2B5EF4-FFF2-40B4-BE49-F238E27FC236}">
                <a16:creationId xmlns:a16="http://schemas.microsoft.com/office/drawing/2014/main" id="{BFCD22E7-F0EF-D2AB-ACE2-1DDACF504B51}"/>
              </a:ext>
            </a:extLst>
          </p:cNvPr>
          <p:cNvPicPr>
            <a:picLocks noChangeAspect="1"/>
          </p:cNvPicPr>
          <p:nvPr/>
        </p:nvPicPr>
        <p:blipFill>
          <a:blip r:embed="rId5">
            <a:extLst>
              <a:ext uri="{28A0092B-C50C-407E-A947-70E740481C1C}">
                <a14:useLocalDpi xmlns:a14="http://schemas.microsoft.com/office/drawing/2010/main" val="0"/>
              </a:ext>
            </a:extLst>
          </a:blip>
          <a:srcRect l="52080" t="51112" r="3790" b="5481"/>
          <a:stretch>
            <a:fillRect/>
          </a:stretch>
        </p:blipFill>
        <p:spPr>
          <a:xfrm>
            <a:off x="7275848" y="3701988"/>
            <a:ext cx="2148624" cy="2119686"/>
          </a:xfrm>
          <a:prstGeom prst="rect">
            <a:avLst/>
          </a:prstGeom>
        </p:spPr>
      </p:pic>
    </p:spTree>
    <p:extLst>
      <p:ext uri="{BB962C8B-B14F-4D97-AF65-F5344CB8AC3E}">
        <p14:creationId xmlns:p14="http://schemas.microsoft.com/office/powerpoint/2010/main" val="60903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6B4C938-0A63-9139-C545-9AE60FF49931}"/>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5C776E93-B06C-4660-0688-0F643B157164}"/>
              </a:ext>
            </a:extLst>
          </p:cNvPr>
          <p:cNvCxnSpPr>
            <a:cxnSpLocks/>
          </p:cNvCxnSpPr>
          <p:nvPr/>
        </p:nvCxnSpPr>
        <p:spPr>
          <a:xfrm>
            <a:off x="542260" y="118254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TextBox 18">
            <a:extLst>
              <a:ext uri="{FF2B5EF4-FFF2-40B4-BE49-F238E27FC236}">
                <a16:creationId xmlns:a16="http://schemas.microsoft.com/office/drawing/2014/main" id="{E63872BB-3F05-9223-E584-98AFA9FD87E8}"/>
              </a:ext>
            </a:extLst>
          </p:cNvPr>
          <p:cNvSpPr txBox="1"/>
          <p:nvPr/>
        </p:nvSpPr>
        <p:spPr>
          <a:xfrm>
            <a:off x="539866" y="1429051"/>
            <a:ext cx="9872980" cy="483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ile"/>
                <a:ea typeface="+mn-ea"/>
                <a:cs typeface="+mn-cs"/>
              </a:rPr>
              <a:t>Our mission is to prevent stroke and improve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Util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ile"/>
                <a:ea typeface="+mn-ea"/>
                <a:cs typeface="+mn-cs"/>
              </a:rPr>
              <a:t>Our vision is for a stroke-free Aotearoa.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Util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ile"/>
                <a:ea typeface="+mn-ea"/>
                <a:cs typeface="+mn-cs"/>
              </a:rPr>
              <a:t>Our 5 Strategic Priorities:</a:t>
            </a:r>
          </a:p>
          <a:p>
            <a:pPr marL="914400" lvl="1" indent="-457200">
              <a:buFont typeface="Arial" panose="020B0604020202020204" pitchFamily="34" charset="0"/>
              <a:buChar char="•"/>
              <a:defRPr/>
            </a:pPr>
            <a:r>
              <a:rPr lang="en-US" sz="2800" dirty="0">
                <a:solidFill>
                  <a:prstClr val="black"/>
                </a:solidFill>
                <a:latin typeface="Utile"/>
              </a:rPr>
              <a:t>Te </a:t>
            </a:r>
            <a:r>
              <a:rPr lang="en-US" sz="2800" dirty="0" err="1">
                <a:solidFill>
                  <a:prstClr val="black"/>
                </a:solidFill>
                <a:latin typeface="Utile"/>
              </a:rPr>
              <a:t>Tiriti</a:t>
            </a:r>
            <a:r>
              <a:rPr lang="en-US" sz="2800" dirty="0">
                <a:solidFill>
                  <a:prstClr val="black"/>
                </a:solidFill>
                <a:latin typeface="Utile"/>
              </a:rPr>
              <a:t> o Waitangi Alignment</a:t>
            </a:r>
          </a:p>
          <a:p>
            <a:pPr marL="914400" lvl="1" indent="-457200">
              <a:buFont typeface="Arial" panose="020B0604020202020204" pitchFamily="34" charset="0"/>
              <a:buChar char="•"/>
              <a:defRPr/>
            </a:pPr>
            <a:r>
              <a:rPr lang="en-US" sz="2800" dirty="0">
                <a:solidFill>
                  <a:prstClr val="black"/>
                </a:solidFill>
                <a:latin typeface="Utile"/>
              </a:rPr>
              <a:t>Prevention and Awareness</a:t>
            </a:r>
          </a:p>
          <a:p>
            <a:pPr marL="914400" lvl="1" indent="-457200">
              <a:buFont typeface="Arial" panose="020B0604020202020204" pitchFamily="34" charset="0"/>
              <a:buChar char="•"/>
              <a:defRPr/>
            </a:pPr>
            <a:r>
              <a:rPr lang="en-US" sz="2800" dirty="0">
                <a:solidFill>
                  <a:prstClr val="black"/>
                </a:solidFill>
                <a:latin typeface="Utile"/>
              </a:rPr>
              <a:t>Advocacy</a:t>
            </a:r>
          </a:p>
          <a:p>
            <a:pPr marL="914400" lvl="1" indent="-457200">
              <a:buFont typeface="Arial" panose="020B0604020202020204" pitchFamily="34" charset="0"/>
              <a:buChar char="•"/>
              <a:defRPr/>
            </a:pPr>
            <a:r>
              <a:rPr lang="en-US" sz="2800" dirty="0">
                <a:solidFill>
                  <a:prstClr val="black"/>
                </a:solidFill>
                <a:latin typeface="Utile"/>
              </a:rPr>
              <a:t>Life After Stroke</a:t>
            </a:r>
          </a:p>
          <a:p>
            <a:pPr marL="914400" lvl="1" indent="-457200">
              <a:buFont typeface="Arial" panose="020B0604020202020204" pitchFamily="34" charset="0"/>
              <a:buChar char="•"/>
              <a:defRPr/>
            </a:pPr>
            <a:r>
              <a:rPr lang="en-US" sz="2800" dirty="0">
                <a:solidFill>
                  <a:prstClr val="black"/>
                </a:solidFill>
                <a:latin typeface="Utile"/>
              </a:rPr>
              <a:t>Thriving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Utile"/>
              <a:ea typeface="+mn-ea"/>
              <a:cs typeface="+mn-cs"/>
            </a:endParaRPr>
          </a:p>
        </p:txBody>
      </p:sp>
      <p:sp>
        <p:nvSpPr>
          <p:cNvPr id="4" name="TextBox 3">
            <a:extLst>
              <a:ext uri="{FF2B5EF4-FFF2-40B4-BE49-F238E27FC236}">
                <a16:creationId xmlns:a16="http://schemas.microsoft.com/office/drawing/2014/main" id="{EF28604A-DBF7-86BB-225C-D0EBCBDBCD9C}"/>
              </a:ext>
            </a:extLst>
          </p:cNvPr>
          <p:cNvSpPr txBox="1"/>
          <p:nvPr/>
        </p:nvSpPr>
        <p:spPr>
          <a:xfrm>
            <a:off x="539866" y="596857"/>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3200" b="1" i="0" u="none" strike="noStrike" kern="1200" cap="none" spc="0" normalizeH="0" baseline="0" noProof="0" dirty="0">
                <a:ln>
                  <a:noFill/>
                </a:ln>
                <a:solidFill>
                  <a:srgbClr val="403848"/>
                </a:solidFill>
                <a:effectLst/>
                <a:uLnTx/>
                <a:uFillTx/>
                <a:latin typeface="Utile" panose="020B0503030504020204" pitchFamily="34" charset="0"/>
              </a:rPr>
              <a:t>Stroke Aotearoa New Zealand</a:t>
            </a:r>
          </a:p>
        </p:txBody>
      </p:sp>
      <p:pic>
        <p:nvPicPr>
          <p:cNvPr id="6" name="Picture 5">
            <a:extLst>
              <a:ext uri="{FF2B5EF4-FFF2-40B4-BE49-F238E27FC236}">
                <a16:creationId xmlns:a16="http://schemas.microsoft.com/office/drawing/2014/main" id="{7AA2B7A1-034D-280E-234C-F50A44927E98}"/>
              </a:ext>
            </a:extLst>
          </p:cNvPr>
          <p:cNvPicPr>
            <a:picLocks noChangeAspect="1"/>
          </p:cNvPicPr>
          <p:nvPr/>
        </p:nvPicPr>
        <p:blipFill>
          <a:blip r:embed="rId4"/>
          <a:stretch>
            <a:fillRect/>
          </a:stretch>
        </p:blipFill>
        <p:spPr>
          <a:xfrm>
            <a:off x="7184417" y="1918823"/>
            <a:ext cx="3909837" cy="3539431"/>
          </a:xfrm>
          <a:prstGeom prst="rect">
            <a:avLst/>
          </a:prstGeom>
        </p:spPr>
      </p:pic>
    </p:spTree>
    <p:extLst>
      <p:ext uri="{BB962C8B-B14F-4D97-AF65-F5344CB8AC3E}">
        <p14:creationId xmlns:p14="http://schemas.microsoft.com/office/powerpoint/2010/main" val="278859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EB939982-842F-EE66-1683-3FF1EF4BE8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89785F-4A00-53A1-E7BF-0838DC79A547}"/>
              </a:ext>
            </a:extLst>
          </p:cNvPr>
          <p:cNvSpPr txBox="1"/>
          <p:nvPr/>
        </p:nvSpPr>
        <p:spPr>
          <a:xfrm>
            <a:off x="716035" y="803757"/>
            <a:ext cx="8599470" cy="1077218"/>
          </a:xfrm>
          <a:prstGeom prst="rect">
            <a:avLst/>
          </a:prstGeom>
          <a:noFill/>
        </p:spPr>
        <p:txBody>
          <a:bodyPr wrap="square" lIns="91440" tIns="45720" rIns="91440" bIns="45720" rtlCol="0" anchor="t">
            <a:spAutoFit/>
          </a:bodyPr>
          <a:lstStyle/>
          <a:p>
            <a:pPr>
              <a:defRPr/>
            </a:pPr>
            <a:r>
              <a:rPr lang="mi-NZ" sz="3200" b="1" dirty="0">
                <a:solidFill>
                  <a:srgbClr val="403848"/>
                </a:solidFill>
              </a:rPr>
              <a:t> Three main types of stroke</a:t>
            </a: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1" i="0" u="none" strike="noStrike" kern="1200" cap="none" spc="0" normalizeH="0" baseline="0" noProof="0" dirty="0">
              <a:ln>
                <a:noFill/>
              </a:ln>
              <a:solidFill>
                <a:srgbClr val="403848"/>
              </a:solidFill>
              <a:effectLst/>
              <a:uLnTx/>
              <a:uFillTx/>
              <a:ea typeface="+mn-ea"/>
              <a:cs typeface="+mn-cs"/>
            </a:endParaRPr>
          </a:p>
        </p:txBody>
      </p:sp>
      <p:cxnSp>
        <p:nvCxnSpPr>
          <p:cNvPr id="4" name="Straight Connector 3">
            <a:extLst>
              <a:ext uri="{FF2B5EF4-FFF2-40B4-BE49-F238E27FC236}">
                <a16:creationId xmlns:a16="http://schemas.microsoft.com/office/drawing/2014/main" id="{DE6CC509-5537-E087-CD6A-B6B8F6B6DBD4}"/>
              </a:ext>
            </a:extLst>
          </p:cNvPr>
          <p:cNvCxnSpPr>
            <a:cxnSpLocks/>
          </p:cNvCxnSpPr>
          <p:nvPr/>
        </p:nvCxnSpPr>
        <p:spPr>
          <a:xfrm>
            <a:off x="718429" y="1411749"/>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538FC97-7B19-A8E0-1E19-F9A5080D98BA}"/>
              </a:ext>
            </a:extLst>
          </p:cNvPr>
          <p:cNvSpPr txBox="1"/>
          <p:nvPr/>
        </p:nvSpPr>
        <p:spPr>
          <a:xfrm>
            <a:off x="716035" y="1796469"/>
            <a:ext cx="10042071"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NZ" sz="2800" dirty="0"/>
              <a:t>Ischaemic stroke</a:t>
            </a:r>
          </a:p>
          <a:p>
            <a:pPr marL="285750" indent="-285750">
              <a:buFont typeface="Arial" panose="020B0604020202020204" pitchFamily="34" charset="0"/>
              <a:buChar char="•"/>
            </a:pPr>
            <a:r>
              <a:rPr lang="en-NZ" sz="2800" dirty="0"/>
              <a:t>Haemorrhagic stroke</a:t>
            </a:r>
          </a:p>
          <a:p>
            <a:pPr marL="285750" indent="-285750">
              <a:buFont typeface="Arial" panose="020B0604020202020204" pitchFamily="34" charset="0"/>
              <a:buChar char="•"/>
            </a:pPr>
            <a:r>
              <a:rPr lang="en-NZ" sz="2800" dirty="0"/>
              <a:t>Transient Ischaemic Attack (TIA) </a:t>
            </a:r>
          </a:p>
        </p:txBody>
      </p:sp>
      <p:sp>
        <p:nvSpPr>
          <p:cNvPr id="3" name="AutoShape 2" descr="Screenshot of Anna Ranta">
            <a:extLst>
              <a:ext uri="{FF2B5EF4-FFF2-40B4-BE49-F238E27FC236}">
                <a16:creationId xmlns:a16="http://schemas.microsoft.com/office/drawing/2014/main" id="{0BEC7509-1CC4-E3DE-49D0-AEE08AABDA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5DB87E78-2156-5F33-2E8F-F5BF746B0FF3}"/>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a:extLst>
              <a:ext uri="{FF2B5EF4-FFF2-40B4-BE49-F238E27FC236}">
                <a16:creationId xmlns:a16="http://schemas.microsoft.com/office/drawing/2014/main" id="{DB64BA19-6AF1-DA12-C34D-8314EFCAC485}"/>
              </a:ext>
            </a:extLst>
          </p:cNvPr>
          <p:cNvPicPr>
            <a:picLocks noChangeAspect="1"/>
          </p:cNvPicPr>
          <p:nvPr/>
        </p:nvPicPr>
        <p:blipFill>
          <a:blip r:embed="rId4"/>
          <a:stretch>
            <a:fillRect/>
          </a:stretch>
        </p:blipFill>
        <p:spPr>
          <a:xfrm>
            <a:off x="810710" y="3428999"/>
            <a:ext cx="7610408" cy="2464954"/>
          </a:xfrm>
          <a:prstGeom prst="rect">
            <a:avLst/>
          </a:prstGeom>
        </p:spPr>
      </p:pic>
    </p:spTree>
    <p:extLst>
      <p:ext uri="{BB962C8B-B14F-4D97-AF65-F5344CB8AC3E}">
        <p14:creationId xmlns:p14="http://schemas.microsoft.com/office/powerpoint/2010/main" val="155344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38300EA0-DB65-D81E-1218-DE51F843B1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2A6904-8FF5-2BA7-5309-8B0A9F776F2F}"/>
              </a:ext>
            </a:extLst>
          </p:cNvPr>
          <p:cNvSpPr txBox="1"/>
          <p:nvPr/>
        </p:nvSpPr>
        <p:spPr>
          <a:xfrm>
            <a:off x="565033" y="730504"/>
            <a:ext cx="8599470" cy="1077218"/>
          </a:xfrm>
          <a:prstGeom prst="rect">
            <a:avLst/>
          </a:prstGeom>
          <a:noFill/>
        </p:spPr>
        <p:txBody>
          <a:bodyPr wrap="square" lIns="91440" tIns="45720" rIns="91440" bIns="45720" rtlCol="0" anchor="t">
            <a:spAutoFit/>
          </a:bodyPr>
          <a:lstStyle/>
          <a:p>
            <a:pPr>
              <a:defRPr/>
            </a:pPr>
            <a:r>
              <a:rPr lang="mi-NZ" sz="3200" b="1" dirty="0">
                <a:solidFill>
                  <a:srgbClr val="403848"/>
                </a:solidFill>
                <a:latin typeface="Utile" panose="020B0503030504020204" pitchFamily="34" charset="0"/>
              </a:rPr>
              <a:t> The most significant impacts on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4" name="Straight Connector 3">
            <a:extLst>
              <a:ext uri="{FF2B5EF4-FFF2-40B4-BE49-F238E27FC236}">
                <a16:creationId xmlns:a16="http://schemas.microsoft.com/office/drawing/2014/main" id="{BD42109F-1BA7-58E2-2CE6-C372E4A54DD0}"/>
              </a:ext>
            </a:extLst>
          </p:cNvPr>
          <p:cNvCxnSpPr>
            <a:cxnSpLocks/>
          </p:cNvCxnSpPr>
          <p:nvPr/>
        </p:nvCxnSpPr>
        <p:spPr>
          <a:xfrm>
            <a:off x="567427" y="1316194"/>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62111725-0841-260E-0422-B5E5DCA419CF}"/>
              </a:ext>
            </a:extLst>
          </p:cNvPr>
          <p:cNvSpPr txBox="1"/>
          <p:nvPr/>
        </p:nvSpPr>
        <p:spPr>
          <a:xfrm>
            <a:off x="567427" y="1529346"/>
            <a:ext cx="10042071" cy="440120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NZ" sz="2800" kern="600" dirty="0"/>
              <a:t>F.A.S.T. diagnosis and treatment </a:t>
            </a:r>
          </a:p>
          <a:p>
            <a:pPr marL="342900" indent="-342900">
              <a:buFont typeface="Arial" panose="020B0604020202020204" pitchFamily="34" charset="0"/>
              <a:buChar char="•"/>
            </a:pPr>
            <a:endParaRPr lang="en-NZ" sz="2800" kern="600" dirty="0"/>
          </a:p>
          <a:p>
            <a:pPr marL="342900" indent="-342900">
              <a:buFont typeface="Arial" panose="020B0604020202020204" pitchFamily="34" charset="0"/>
              <a:buChar char="•"/>
            </a:pPr>
            <a:r>
              <a:rPr lang="en-NZ" sz="2800" kern="600" dirty="0"/>
              <a:t>Specialised stroke unit care - multi-disciplinary care team</a:t>
            </a:r>
          </a:p>
          <a:p>
            <a:pPr marL="342900" indent="-342900">
              <a:buFont typeface="Arial" panose="020B0604020202020204" pitchFamily="34" charset="0"/>
              <a:buChar char="•"/>
            </a:pPr>
            <a:endParaRPr lang="en-NZ" sz="2800" kern="600" dirty="0"/>
          </a:p>
          <a:p>
            <a:pPr marL="342900" indent="-342900">
              <a:buFont typeface="Arial" panose="020B0604020202020204" pitchFamily="34" charset="0"/>
              <a:buChar char="•"/>
            </a:pPr>
            <a:r>
              <a:rPr lang="en-NZ" sz="2800" kern="600" dirty="0"/>
              <a:t>Rehabilitation and recovery</a:t>
            </a:r>
          </a:p>
          <a:p>
            <a:pPr marL="342900" indent="-342900">
              <a:buFont typeface="Arial" panose="020B0604020202020204" pitchFamily="34" charset="0"/>
              <a:buChar char="•"/>
            </a:pPr>
            <a:endParaRPr lang="en-NZ" sz="2800" kern="600" dirty="0"/>
          </a:p>
          <a:p>
            <a:pPr marL="342900" indent="-342900">
              <a:buFont typeface="Arial" panose="020B0604020202020204" pitchFamily="34" charset="0"/>
              <a:buChar char="•"/>
            </a:pPr>
            <a:r>
              <a:rPr lang="en-NZ" sz="2800" kern="600" dirty="0"/>
              <a:t>Long-term care and support</a:t>
            </a:r>
          </a:p>
          <a:p>
            <a:pPr marL="342900" indent="-342900">
              <a:buFont typeface="Arial" panose="020B0604020202020204" pitchFamily="34" charset="0"/>
              <a:buChar char="•"/>
            </a:pPr>
            <a:endParaRPr lang="en-NZ" sz="2800" kern="600" dirty="0"/>
          </a:p>
          <a:p>
            <a:pPr marL="342900" indent="-342900">
              <a:buFont typeface="Arial" panose="020B0604020202020204" pitchFamily="34" charset="0"/>
              <a:buChar char="•"/>
            </a:pPr>
            <a:r>
              <a:rPr lang="en-NZ" sz="2800" kern="600" dirty="0"/>
              <a:t>Ongoing management of underlying health conditions</a:t>
            </a:r>
            <a:endParaRPr lang="en-NZ" sz="2800" b="1" kern="600" dirty="0"/>
          </a:p>
          <a:p>
            <a:endParaRPr lang="en-NZ" sz="2800" kern="600" dirty="0"/>
          </a:p>
        </p:txBody>
      </p:sp>
      <p:sp>
        <p:nvSpPr>
          <p:cNvPr id="3" name="AutoShape 2" descr="Screenshot of Anna Ranta">
            <a:extLst>
              <a:ext uri="{FF2B5EF4-FFF2-40B4-BE49-F238E27FC236}">
                <a16:creationId xmlns:a16="http://schemas.microsoft.com/office/drawing/2014/main" id="{8A259012-EF72-B661-76C8-00394FA94B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9C835E88-54DF-BE22-205F-6B44DC2CEBC9}"/>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08059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E77AD98-2869-45AD-5A1A-B2CAEE9168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EDF5D3-BB71-E672-E2E3-42A000760945}"/>
              </a:ext>
            </a:extLst>
          </p:cNvPr>
          <p:cNvSpPr txBox="1"/>
          <p:nvPr/>
        </p:nvSpPr>
        <p:spPr>
          <a:xfrm>
            <a:off x="565033" y="730504"/>
            <a:ext cx="8599470" cy="1077218"/>
          </a:xfrm>
          <a:prstGeom prst="rect">
            <a:avLst/>
          </a:prstGeom>
          <a:noFill/>
        </p:spPr>
        <p:txBody>
          <a:bodyPr wrap="square" lIns="91440" tIns="45720" rIns="91440" bIns="45720" rtlCol="0" anchor="t">
            <a:spAutoFit/>
          </a:bodyPr>
          <a:lstStyle/>
          <a:p>
            <a:pPr>
              <a:defRPr/>
            </a:pPr>
            <a:r>
              <a:rPr lang="mi-NZ" sz="3200" b="1" dirty="0">
                <a:solidFill>
                  <a:srgbClr val="403848"/>
                </a:solidFill>
                <a:latin typeface="Utile" panose="020B0503030504020204" pitchFamily="34" charset="0"/>
              </a:rPr>
              <a:t>Every minute = the death of 1.9m neurons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mi-NZ" sz="3200" b="1" i="0" u="none" strike="noStrike" kern="1200" cap="none" spc="0" normalizeH="0" baseline="0" noProof="0" dirty="0">
              <a:ln>
                <a:noFill/>
              </a:ln>
              <a:solidFill>
                <a:srgbClr val="403848"/>
              </a:solidFill>
              <a:effectLst/>
              <a:uLnTx/>
              <a:uFillTx/>
              <a:latin typeface="Utile" panose="020B0503030504020204" pitchFamily="34" charset="0"/>
            </a:endParaRPr>
          </a:p>
        </p:txBody>
      </p:sp>
      <p:cxnSp>
        <p:nvCxnSpPr>
          <p:cNvPr id="4" name="Straight Connector 3">
            <a:extLst>
              <a:ext uri="{FF2B5EF4-FFF2-40B4-BE49-F238E27FC236}">
                <a16:creationId xmlns:a16="http://schemas.microsoft.com/office/drawing/2014/main" id="{3DA88A92-8F3E-4D77-5BE4-267604B12961}"/>
              </a:ext>
            </a:extLst>
          </p:cNvPr>
          <p:cNvCxnSpPr>
            <a:cxnSpLocks/>
          </p:cNvCxnSpPr>
          <p:nvPr/>
        </p:nvCxnSpPr>
        <p:spPr>
          <a:xfrm>
            <a:off x="567427" y="1316194"/>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3" name="AutoShape 2" descr="Screenshot of Anna Ranta">
            <a:extLst>
              <a:ext uri="{FF2B5EF4-FFF2-40B4-BE49-F238E27FC236}">
                <a16:creationId xmlns:a16="http://schemas.microsoft.com/office/drawing/2014/main" id="{9D1553C9-F82C-E48B-2057-5027DCBCC4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 name="AutoShape 4" descr="Screenshot of Anna Ranta">
            <a:extLst>
              <a:ext uri="{FF2B5EF4-FFF2-40B4-BE49-F238E27FC236}">
                <a16:creationId xmlns:a16="http://schemas.microsoft.com/office/drawing/2014/main" id="{8084B496-0054-C195-D95E-C7125CE73103}"/>
              </a:ext>
            </a:extLst>
          </p:cNvPr>
          <p:cNvSpPr>
            <a:spLocks noChangeAspect="1" noChangeArrowheads="1"/>
          </p:cNvSpPr>
          <p:nvPr/>
        </p:nvSpPr>
        <p:spPr bwMode="auto">
          <a:xfrm>
            <a:off x="6095999" y="3428999"/>
            <a:ext cx="410815" cy="41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 name="Picture 7">
            <a:extLst>
              <a:ext uri="{FF2B5EF4-FFF2-40B4-BE49-F238E27FC236}">
                <a16:creationId xmlns:a16="http://schemas.microsoft.com/office/drawing/2014/main" id="{6198F0CC-8BD7-5213-D8C6-0678D01E8449}"/>
              </a:ext>
            </a:extLst>
          </p:cNvPr>
          <p:cNvPicPr>
            <a:picLocks noChangeAspect="1"/>
          </p:cNvPicPr>
          <p:nvPr/>
        </p:nvPicPr>
        <p:blipFill>
          <a:blip r:embed="rId4"/>
          <a:stretch>
            <a:fillRect/>
          </a:stretch>
        </p:blipFill>
        <p:spPr>
          <a:xfrm>
            <a:off x="665394" y="1954770"/>
            <a:ext cx="7768318" cy="3359272"/>
          </a:xfrm>
          <a:prstGeom prst="rect">
            <a:avLst/>
          </a:prstGeom>
        </p:spPr>
      </p:pic>
    </p:spTree>
    <p:extLst>
      <p:ext uri="{BB962C8B-B14F-4D97-AF65-F5344CB8AC3E}">
        <p14:creationId xmlns:p14="http://schemas.microsoft.com/office/powerpoint/2010/main" val="414488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AD23F234-D3BF-61C8-A258-26389CB5096C}"/>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5F58ACBE-29F8-F71D-7441-8AE24CDA9D58}"/>
              </a:ext>
            </a:extLst>
          </p:cNvPr>
          <p:cNvCxnSpPr>
            <a:cxnSpLocks/>
          </p:cNvCxnSpPr>
          <p:nvPr/>
        </p:nvCxnSpPr>
        <p:spPr>
          <a:xfrm>
            <a:off x="542260" y="1182547"/>
            <a:ext cx="8601740" cy="0"/>
          </a:xfrm>
          <a:prstGeom prst="line">
            <a:avLst/>
          </a:prstGeom>
          <a:ln w="12700">
            <a:solidFill>
              <a:srgbClr val="FF9E25"/>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78458F21-9087-8321-7500-816B5A565B47}"/>
              </a:ext>
            </a:extLst>
          </p:cNvPr>
          <p:cNvSpPr txBox="1"/>
          <p:nvPr/>
        </p:nvSpPr>
        <p:spPr>
          <a:xfrm>
            <a:off x="452780" y="553314"/>
            <a:ext cx="8599470"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3200" b="1" i="0" u="none" strike="noStrike" kern="1200" cap="none" spc="0" normalizeH="0" baseline="0" noProof="0" dirty="0">
                <a:ln>
                  <a:noFill/>
                </a:ln>
                <a:solidFill>
                  <a:srgbClr val="403848"/>
                </a:solidFill>
                <a:effectLst/>
                <a:uLnTx/>
                <a:uFillTx/>
                <a:latin typeface="Utile" panose="020B0503030504020204" pitchFamily="34" charset="0"/>
              </a:rPr>
              <a:t>We All Know Someone</a:t>
            </a:r>
          </a:p>
        </p:txBody>
      </p:sp>
      <p:pic>
        <p:nvPicPr>
          <p:cNvPr id="5" name="Picture 4" descr="A person in a black shirt&#10;&#10;AI-generated content may be incorrect.">
            <a:extLst>
              <a:ext uri="{FF2B5EF4-FFF2-40B4-BE49-F238E27FC236}">
                <a16:creationId xmlns:a16="http://schemas.microsoft.com/office/drawing/2014/main" id="{09CB4AE6-D98F-C95C-A682-F9ED773F420C}"/>
              </a:ext>
            </a:extLst>
          </p:cNvPr>
          <p:cNvPicPr>
            <a:picLocks noChangeAspect="1"/>
          </p:cNvPicPr>
          <p:nvPr/>
        </p:nvPicPr>
        <p:blipFill>
          <a:blip r:embed="rId4"/>
          <a:stretch>
            <a:fillRect/>
          </a:stretch>
        </p:blipFill>
        <p:spPr>
          <a:xfrm>
            <a:off x="1869057" y="1524000"/>
            <a:ext cx="7620000" cy="3810000"/>
          </a:xfrm>
          <a:prstGeom prst="rect">
            <a:avLst/>
          </a:prstGeom>
        </p:spPr>
      </p:pic>
    </p:spTree>
    <p:extLst>
      <p:ext uri="{BB962C8B-B14F-4D97-AF65-F5344CB8AC3E}">
        <p14:creationId xmlns:p14="http://schemas.microsoft.com/office/powerpoint/2010/main" val="2659338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Utile Semibold"/>
        <a:ea typeface=""/>
        <a:cs typeface=""/>
      </a:majorFont>
      <a:minorFont>
        <a:latin typeface="Uti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33c2846-4258-4297-bef5-c7670d8fd22f" xsi:nil="true"/>
    <lcf76f155ced4ddcb4097134ff3c332f xmlns="1c986c4d-b219-4f84-a13b-bd8cd252a4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10BC0FD3FA1E48A933E250834311B3" ma:contentTypeVersion="19" ma:contentTypeDescription="Create a new document." ma:contentTypeScope="" ma:versionID="2e6316b44760564d29adb253be063807">
  <xsd:schema xmlns:xsd="http://www.w3.org/2001/XMLSchema" xmlns:xs="http://www.w3.org/2001/XMLSchema" xmlns:p="http://schemas.microsoft.com/office/2006/metadata/properties" xmlns:ns2="d33c2846-4258-4297-bef5-c7670d8fd22f" xmlns:ns3="1c986c4d-b219-4f84-a13b-bd8cd252a4dd" targetNamespace="http://schemas.microsoft.com/office/2006/metadata/properties" ma:root="true" ma:fieldsID="8c12e9ebbc2d0e4b4f37e34272af1cb3" ns2:_="" ns3:_="">
    <xsd:import namespace="d33c2846-4258-4297-bef5-c7670d8fd22f"/>
    <xsd:import namespace="1c986c4d-b219-4f84-a13b-bd8cd252a4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3c2846-4258-4297-bef5-c7670d8fd2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a68c76-1bae-45f0-b558-9d405065e35e}" ma:internalName="TaxCatchAll" ma:showField="CatchAllData" ma:web="d33c2846-4258-4297-bef5-c7670d8fd2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986c4d-b219-4f84-a13b-bd8cd252a4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92b2e07-fd1b-4c21-b31a-374c397fca2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E90072-7B09-4540-8895-7487FA97F52D}">
  <ds:schemaRefs>
    <ds:schemaRef ds:uri="http://schemas.microsoft.com/sharepoint/v3/contenttype/forms"/>
  </ds:schemaRefs>
</ds:datastoreItem>
</file>

<file path=customXml/itemProps2.xml><?xml version="1.0" encoding="utf-8"?>
<ds:datastoreItem xmlns:ds="http://schemas.openxmlformats.org/officeDocument/2006/customXml" ds:itemID="{9F5215E7-1675-4958-9BF9-5DECEE80B5C7}">
  <ds:schemaRefs>
    <ds:schemaRef ds:uri="http://purl.org/dc/elements/1.1/"/>
    <ds:schemaRef ds:uri="http://purl.org/dc/dcmitype/"/>
    <ds:schemaRef ds:uri="http://purl.org/dc/terms/"/>
    <ds:schemaRef ds:uri="http://www.w3.org/XML/1998/namespace"/>
    <ds:schemaRef ds:uri="http://schemas.openxmlformats.org/package/2006/metadata/core-properties"/>
    <ds:schemaRef ds:uri="http://schemas.microsoft.com/office/2006/documentManagement/types"/>
    <ds:schemaRef ds:uri="d33c2846-4258-4297-bef5-c7670d8fd22f"/>
    <ds:schemaRef ds:uri="http://schemas.microsoft.com/office/infopath/2007/PartnerControls"/>
    <ds:schemaRef ds:uri="1c986c4d-b219-4f84-a13b-bd8cd252a4dd"/>
    <ds:schemaRef ds:uri="http://schemas.microsoft.com/office/2006/metadata/properties"/>
  </ds:schemaRefs>
</ds:datastoreItem>
</file>

<file path=customXml/itemProps3.xml><?xml version="1.0" encoding="utf-8"?>
<ds:datastoreItem xmlns:ds="http://schemas.openxmlformats.org/officeDocument/2006/customXml" ds:itemID="{6216E05B-E35B-4B06-924F-CD9AAA0F8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3c2846-4258-4297-bef5-c7670d8fd22f"/>
    <ds:schemaRef ds:uri="1c986c4d-b219-4f84-a13b-bd8cd252a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8716</TotalTime>
  <Words>2934</Words>
  <Application>Microsoft Macintosh PowerPoint</Application>
  <PresentationFormat>Widescreen</PresentationFormat>
  <Paragraphs>335</Paragraphs>
  <Slides>38</Slides>
  <Notes>38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Aptos</vt:lpstr>
      <vt:lpstr>Arial</vt:lpstr>
      <vt:lpstr>Calibri</vt:lpstr>
      <vt:lpstr>Calibri Light</vt:lpstr>
      <vt:lpstr>IvyOra Display Medium Italic</vt:lpstr>
      <vt:lpstr>Neue Haas Grotesk Text Pro</vt:lpstr>
      <vt:lpstr>NeueHaasGroteskText Pro Md</vt:lpstr>
      <vt:lpstr>Source Sans Pro Black</vt:lpstr>
      <vt:lpstr>Utile</vt:lpstr>
      <vt:lpstr>Utile Semibold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Reji</dc:creator>
  <cp:lastModifiedBy>Bob and Mary Cumming</cp:lastModifiedBy>
  <cp:revision>4</cp:revision>
  <cp:lastPrinted>2026-05-18T04:47:08Z</cp:lastPrinted>
  <dcterms:created xsi:type="dcterms:W3CDTF">2025-03-19T01:22:14Z</dcterms:created>
  <dcterms:modified xsi:type="dcterms:W3CDTF">2026-05-18T04:47:35Z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0x0101002C10BC0FD3FA1E48A933E250834311B3</vt:lpwstr>
  </property>
  <property fmtid="{D5CDD505-2E9C-101B-9397-08002B2CF9AE}" pid="3" name="MediaServiceImageTags">
    <vt:lpwstr/>
  </property>
</Properties>
</file>