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sldIdLst>
    <p:sldId id="256" r:id="rId3"/>
    <p:sldId id="329" r:id="rId4"/>
    <p:sldId id="346" r:id="rId5"/>
    <p:sldId id="330" r:id="rId6"/>
    <p:sldId id="331" r:id="rId7"/>
    <p:sldId id="333" r:id="rId8"/>
    <p:sldId id="267" r:id="rId9"/>
    <p:sldId id="334" r:id="rId10"/>
    <p:sldId id="285" r:id="rId11"/>
    <p:sldId id="258" r:id="rId12"/>
    <p:sldId id="260" r:id="rId13"/>
    <p:sldId id="263" r:id="rId14"/>
    <p:sldId id="268" r:id="rId15"/>
    <p:sldId id="286" r:id="rId16"/>
    <p:sldId id="277" r:id="rId17"/>
    <p:sldId id="266" r:id="rId18"/>
    <p:sldId id="270" r:id="rId19"/>
    <p:sldId id="269" r:id="rId20"/>
    <p:sldId id="324" r:id="rId21"/>
    <p:sldId id="271" r:id="rId22"/>
    <p:sldId id="335" r:id="rId23"/>
    <p:sldId id="350" r:id="rId24"/>
    <p:sldId id="336" r:id="rId25"/>
    <p:sldId id="310" r:id="rId26"/>
    <p:sldId id="319" r:id="rId27"/>
    <p:sldId id="313" r:id="rId28"/>
    <p:sldId id="273" r:id="rId29"/>
    <p:sldId id="318" r:id="rId30"/>
    <p:sldId id="338" r:id="rId31"/>
    <p:sldId id="282" r:id="rId32"/>
    <p:sldId id="347" r:id="rId33"/>
    <p:sldId id="352" r:id="rId34"/>
    <p:sldId id="351" r:id="rId35"/>
    <p:sldId id="283" r:id="rId36"/>
    <p:sldId id="284" r:id="rId37"/>
    <p:sldId id="354" r:id="rId38"/>
    <p:sldId id="287" r:id="rId39"/>
    <p:sldId id="288" r:id="rId40"/>
    <p:sldId id="340" r:id="rId41"/>
    <p:sldId id="349" r:id="rId42"/>
    <p:sldId id="320" r:id="rId43"/>
    <p:sldId id="341" r:id="rId44"/>
    <p:sldId id="328" r:id="rId45"/>
    <p:sldId id="261" r:id="rId46"/>
    <p:sldId id="342" r:id="rId47"/>
    <p:sldId id="337" r:id="rId48"/>
    <p:sldId id="344" r:id="rId49"/>
    <p:sldId id="325" r:id="rId50"/>
    <p:sldId id="326" r:id="rId51"/>
    <p:sldId id="348" r:id="rId52"/>
    <p:sldId id="316" r:id="rId53"/>
    <p:sldId id="327" r:id="rId54"/>
    <p:sldId id="312" r:id="rId55"/>
    <p:sldId id="343" r:id="rId56"/>
    <p:sldId id="353" r:id="rId57"/>
    <p:sldId id="28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autoAdjust="0"/>
    <p:restoredTop sz="94097" autoAdjust="0"/>
  </p:normalViewPr>
  <p:slideViewPr>
    <p:cSldViewPr snapToGrid="0">
      <p:cViewPr varScale="1">
        <p:scale>
          <a:sx n="115" d="100"/>
          <a:sy n="115" d="100"/>
        </p:scale>
        <p:origin x="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jv45\OneDrive%20-%20University%20of%20Canterbury\Postdoc\Words\Full_NZE_Maori_Scots.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Use of Scots and NZE by 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499648300273347E-2"/>
          <c:y val="0.12181065429737012"/>
          <c:w val="0.91490630938990003"/>
          <c:h val="0.68578769558373076"/>
        </c:manualLayout>
      </c:layout>
      <c:barChart>
        <c:barDir val="col"/>
        <c:grouping val="clustered"/>
        <c:varyColors val="0"/>
        <c:ser>
          <c:idx val="0"/>
          <c:order val="0"/>
          <c:tx>
            <c:strRef>
              <c:f>Sheet1!$B$11</c:f>
              <c:strCache>
                <c:ptCount val="1"/>
                <c:pt idx="0">
                  <c:v>Female</c:v>
                </c:pt>
              </c:strCache>
            </c:strRef>
          </c:tx>
          <c:spPr>
            <a:solidFill>
              <a:schemeClr val="accent2"/>
            </a:solidFill>
            <a:ln>
              <a:noFill/>
            </a:ln>
            <a:effectLst/>
          </c:spPr>
          <c:invertIfNegative val="0"/>
          <c:cat>
            <c:strRef>
              <c:f>Sheet1!$A$12:$A$13</c:f>
              <c:strCache>
                <c:ptCount val="2"/>
                <c:pt idx="0">
                  <c:v>NZE</c:v>
                </c:pt>
                <c:pt idx="1">
                  <c:v>Scots</c:v>
                </c:pt>
              </c:strCache>
              <c:extLst/>
            </c:strRef>
          </c:cat>
          <c:val>
            <c:numRef>
              <c:f>Sheet1!$B$12:$B$13</c:f>
              <c:numCache>
                <c:formatCode>General</c:formatCode>
                <c:ptCount val="2"/>
                <c:pt idx="0">
                  <c:v>7</c:v>
                </c:pt>
                <c:pt idx="1">
                  <c:v>86</c:v>
                </c:pt>
              </c:numCache>
              <c:extLst/>
            </c:numRef>
          </c:val>
          <c:extLst>
            <c:ext xmlns:c16="http://schemas.microsoft.com/office/drawing/2014/chart" uri="{C3380CC4-5D6E-409C-BE32-E72D297353CC}">
              <c16:uniqueId val="{00000000-50E5-4B3C-B510-C1D781A180A7}"/>
            </c:ext>
          </c:extLst>
        </c:ser>
        <c:ser>
          <c:idx val="1"/>
          <c:order val="1"/>
          <c:tx>
            <c:strRef>
              <c:f>Sheet1!$C$11</c:f>
              <c:strCache>
                <c:ptCount val="1"/>
                <c:pt idx="0">
                  <c:v>Male</c:v>
                </c:pt>
              </c:strCache>
            </c:strRef>
          </c:tx>
          <c:spPr>
            <a:solidFill>
              <a:schemeClr val="accent4"/>
            </a:solidFill>
            <a:ln>
              <a:noFill/>
            </a:ln>
            <a:effectLst/>
          </c:spPr>
          <c:invertIfNegative val="0"/>
          <c:cat>
            <c:strRef>
              <c:f>Sheet1!$A$12:$A$13</c:f>
              <c:strCache>
                <c:ptCount val="2"/>
                <c:pt idx="0">
                  <c:v>NZE</c:v>
                </c:pt>
                <c:pt idx="1">
                  <c:v>Scots</c:v>
                </c:pt>
              </c:strCache>
              <c:extLst/>
            </c:strRef>
          </c:cat>
          <c:val>
            <c:numRef>
              <c:f>Sheet1!$C$12:$C$13</c:f>
              <c:numCache>
                <c:formatCode>General</c:formatCode>
                <c:ptCount val="2"/>
                <c:pt idx="0">
                  <c:v>102</c:v>
                </c:pt>
                <c:pt idx="1">
                  <c:v>229</c:v>
                </c:pt>
              </c:numCache>
              <c:extLst/>
            </c:numRef>
          </c:val>
          <c:extLst>
            <c:ext xmlns:c16="http://schemas.microsoft.com/office/drawing/2014/chart" uri="{C3380CC4-5D6E-409C-BE32-E72D297353CC}">
              <c16:uniqueId val="{00000001-50E5-4B3C-B510-C1D781A180A7}"/>
            </c:ext>
          </c:extLst>
        </c:ser>
        <c:dLbls>
          <c:showLegendKey val="0"/>
          <c:showVal val="0"/>
          <c:showCatName val="0"/>
          <c:showSerName val="0"/>
          <c:showPercent val="0"/>
          <c:showBubbleSize val="0"/>
        </c:dLbls>
        <c:gapWidth val="219"/>
        <c:axId val="260191679"/>
        <c:axId val="260175839"/>
      </c:barChart>
      <c:catAx>
        <c:axId val="260191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0175839"/>
        <c:crosses val="autoZero"/>
        <c:auto val="1"/>
        <c:lblAlgn val="ctr"/>
        <c:lblOffset val="100"/>
        <c:noMultiLvlLbl val="0"/>
      </c:catAx>
      <c:valAx>
        <c:axId val="260175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0191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7CC677-CB55-44B8-B4F1-D363D6ADF96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5DE731-7047-44B7-AF73-56AA2D921B95}">
      <dgm:prSet custT="1"/>
      <dgm:spPr/>
      <dgm:t>
        <a:bodyPr/>
        <a:lstStyle/>
        <a:p>
          <a:r>
            <a:rPr lang="en-NZ" sz="2400" b="1" u="sng" dirty="0">
              <a:latin typeface="Baskerville Old Face" panose="02020602080505020303" pitchFamily="18" charset="0"/>
            </a:rPr>
            <a:t>Family</a:t>
          </a:r>
          <a:r>
            <a:rPr lang="en-NZ" sz="2400" b="1" dirty="0">
              <a:latin typeface="Baskerville Old Face" panose="02020602080505020303" pitchFamily="18" charset="0"/>
            </a:rPr>
            <a:t>: barns/bairns </a:t>
          </a:r>
          <a:r>
            <a:rPr lang="en-NZ" sz="2400" dirty="0">
              <a:latin typeface="Baskerville Old Face" panose="02020602080505020303" pitchFamily="18" charset="0"/>
            </a:rPr>
            <a:t>- </a:t>
          </a:r>
          <a:r>
            <a:rPr lang="en-NZ" sz="2400" i="1" dirty="0">
              <a:latin typeface="Baskerville Old Face" panose="02020602080505020303" pitchFamily="18" charset="0"/>
            </a:rPr>
            <a:t>children</a:t>
          </a:r>
          <a:r>
            <a:rPr lang="en-NZ" sz="2400" dirty="0">
              <a:latin typeface="Baskerville Old Face" panose="02020602080505020303" pitchFamily="18" charset="0"/>
            </a:rPr>
            <a:t>, </a:t>
          </a:r>
          <a:r>
            <a:rPr lang="en-NZ" sz="2400" b="1" dirty="0">
              <a:latin typeface="Baskerville Old Face" panose="02020602080505020303" pitchFamily="18" charset="0"/>
            </a:rPr>
            <a:t>lasses</a:t>
          </a:r>
          <a:r>
            <a:rPr lang="en-NZ" sz="2400" dirty="0">
              <a:latin typeface="Baskerville Old Face" panose="02020602080505020303" pitchFamily="18" charset="0"/>
            </a:rPr>
            <a:t> – </a:t>
          </a:r>
          <a:r>
            <a:rPr lang="en-NZ" sz="2400" i="1" dirty="0">
              <a:latin typeface="Baskerville Old Face" panose="02020602080505020303" pitchFamily="18" charset="0"/>
            </a:rPr>
            <a:t>girls</a:t>
          </a:r>
          <a:r>
            <a:rPr lang="en-NZ" sz="2400" dirty="0">
              <a:latin typeface="Baskerville Old Face" panose="02020602080505020303" pitchFamily="18" charset="0"/>
            </a:rPr>
            <a:t>, laddies – boys</a:t>
          </a:r>
          <a:endParaRPr lang="en-US" sz="2400" i="1" dirty="0">
            <a:latin typeface="Baskerville Old Face" panose="02020602080505020303" pitchFamily="18" charset="0"/>
          </a:endParaRPr>
        </a:p>
      </dgm:t>
    </dgm:pt>
    <dgm:pt modelId="{991A815E-3F00-4585-9F22-CFBB3A4FACC6}" type="parTrans" cxnId="{7EB2CEE6-2AB2-45F1-B276-BA0DCD7564A3}">
      <dgm:prSet/>
      <dgm:spPr/>
      <dgm:t>
        <a:bodyPr/>
        <a:lstStyle/>
        <a:p>
          <a:endParaRPr lang="en-US"/>
        </a:p>
      </dgm:t>
    </dgm:pt>
    <dgm:pt modelId="{54EDB7B8-157B-470C-9BDC-8DC0E43C24C8}" type="sibTrans" cxnId="{7EB2CEE6-2AB2-45F1-B276-BA0DCD7564A3}">
      <dgm:prSet/>
      <dgm:spPr/>
      <dgm:t>
        <a:bodyPr/>
        <a:lstStyle/>
        <a:p>
          <a:endParaRPr lang="en-US"/>
        </a:p>
      </dgm:t>
    </dgm:pt>
    <dgm:pt modelId="{1DDB8639-06BF-49D9-9DAC-F6FCA83EA90D}">
      <dgm:prSet custT="1"/>
      <dgm:spPr/>
      <dgm:t>
        <a:bodyPr/>
        <a:lstStyle/>
        <a:p>
          <a:r>
            <a:rPr lang="en-NZ" sz="2400" b="1" u="sng" dirty="0">
              <a:latin typeface="Baskerville Old Face" panose="02020602080505020303" pitchFamily="18" charset="0"/>
            </a:rPr>
            <a:t>Geography</a:t>
          </a:r>
          <a:r>
            <a:rPr lang="en-NZ" sz="2400" b="1" dirty="0">
              <a:latin typeface="Baskerville Old Face" panose="02020602080505020303" pitchFamily="18" charset="0"/>
            </a:rPr>
            <a:t>: brae</a:t>
          </a:r>
          <a:r>
            <a:rPr lang="en-NZ" sz="2400" dirty="0">
              <a:latin typeface="Baskerville Old Face" panose="02020602080505020303" pitchFamily="18" charset="0"/>
            </a:rPr>
            <a:t> - </a:t>
          </a:r>
          <a:r>
            <a:rPr lang="en-NZ" sz="2400" i="1" dirty="0">
              <a:latin typeface="Baskerville Old Face" panose="02020602080505020303" pitchFamily="18" charset="0"/>
            </a:rPr>
            <a:t>the brow of a hill</a:t>
          </a:r>
          <a:r>
            <a:rPr lang="en-NZ" sz="2400" dirty="0">
              <a:latin typeface="Baskerville Old Face" panose="02020602080505020303" pitchFamily="18" charset="0"/>
            </a:rPr>
            <a:t>, </a:t>
          </a:r>
          <a:r>
            <a:rPr lang="en-NZ" sz="2400" b="1" dirty="0">
              <a:latin typeface="Baskerville Old Face" panose="02020602080505020303" pitchFamily="18" charset="0"/>
            </a:rPr>
            <a:t>burn</a:t>
          </a:r>
          <a:r>
            <a:rPr lang="en-NZ" sz="2400" dirty="0">
              <a:latin typeface="Baskerville Old Face" panose="02020602080505020303" pitchFamily="18" charset="0"/>
            </a:rPr>
            <a:t> – </a:t>
          </a:r>
          <a:r>
            <a:rPr lang="en-NZ" sz="2400" i="1" dirty="0">
              <a:latin typeface="Baskerville Old Face" panose="02020602080505020303" pitchFamily="18" charset="0"/>
            </a:rPr>
            <a:t>stream</a:t>
          </a:r>
          <a:r>
            <a:rPr lang="en-NZ" sz="2400" dirty="0">
              <a:latin typeface="Baskerville Old Face" panose="02020602080505020303" pitchFamily="18" charset="0"/>
            </a:rPr>
            <a:t>, </a:t>
          </a:r>
          <a:r>
            <a:rPr lang="en-NZ" sz="2400" b="1" dirty="0" err="1">
              <a:latin typeface="Baskerville Old Face" panose="02020602080505020303" pitchFamily="18" charset="0"/>
            </a:rPr>
            <a:t>dooket</a:t>
          </a:r>
          <a:r>
            <a:rPr lang="en-NZ" sz="2400" dirty="0">
              <a:latin typeface="Baskerville Old Face" panose="02020602080505020303" pitchFamily="18" charset="0"/>
            </a:rPr>
            <a:t> – </a:t>
          </a:r>
          <a:r>
            <a:rPr lang="en-NZ" sz="2400" i="1" dirty="0">
              <a:latin typeface="Baskerville Old Face" panose="02020602080505020303" pitchFamily="18" charset="0"/>
            </a:rPr>
            <a:t>dovecot</a:t>
          </a:r>
          <a:r>
            <a:rPr lang="en-NZ" sz="2400" dirty="0">
              <a:latin typeface="Baskerville Old Face" panose="02020602080505020303" pitchFamily="18" charset="0"/>
            </a:rPr>
            <a:t>, </a:t>
          </a:r>
          <a:r>
            <a:rPr lang="en-NZ" sz="2400" b="1" dirty="0">
              <a:latin typeface="Baskerville Old Face" panose="02020602080505020303" pitchFamily="18" charset="0"/>
            </a:rPr>
            <a:t>firth</a:t>
          </a:r>
          <a:r>
            <a:rPr lang="en-NZ" sz="2400" dirty="0">
              <a:latin typeface="Baskerville Old Face" panose="02020602080505020303" pitchFamily="18" charset="0"/>
            </a:rPr>
            <a:t> - </a:t>
          </a:r>
          <a:r>
            <a:rPr lang="en-NZ" sz="2400" i="1" dirty="0">
              <a:latin typeface="Baskerville Old Face" panose="02020602080505020303" pitchFamily="18" charset="0"/>
            </a:rPr>
            <a:t>estuary</a:t>
          </a:r>
          <a:endParaRPr lang="en-US" sz="2400" i="1" dirty="0">
            <a:latin typeface="Baskerville Old Face" panose="02020602080505020303" pitchFamily="18" charset="0"/>
          </a:endParaRPr>
        </a:p>
      </dgm:t>
    </dgm:pt>
    <dgm:pt modelId="{27ABADBC-22D3-484A-841E-25ACE2F07505}" type="parTrans" cxnId="{8AABBA4A-0BC9-4A1D-B2B0-B34AAEAD35FA}">
      <dgm:prSet/>
      <dgm:spPr/>
      <dgm:t>
        <a:bodyPr/>
        <a:lstStyle/>
        <a:p>
          <a:endParaRPr lang="en-NZ"/>
        </a:p>
      </dgm:t>
    </dgm:pt>
    <dgm:pt modelId="{F38D1398-05CF-4185-8BFD-BEF73A86BF1F}" type="sibTrans" cxnId="{8AABBA4A-0BC9-4A1D-B2B0-B34AAEAD35FA}">
      <dgm:prSet/>
      <dgm:spPr/>
      <dgm:t>
        <a:bodyPr/>
        <a:lstStyle/>
        <a:p>
          <a:endParaRPr lang="en-NZ"/>
        </a:p>
      </dgm:t>
    </dgm:pt>
    <dgm:pt modelId="{51EAEFC1-8498-4266-8CB7-5C9BBAF7B632}">
      <dgm:prSet custT="1"/>
      <dgm:spPr/>
      <dgm:t>
        <a:bodyPr/>
        <a:lstStyle/>
        <a:p>
          <a:r>
            <a:rPr lang="en-NZ" sz="2400" b="1" u="sng" dirty="0">
              <a:latin typeface="Baskerville Old Face" panose="02020602080505020303" pitchFamily="18" charset="0"/>
            </a:rPr>
            <a:t>Verbs</a:t>
          </a:r>
          <a:r>
            <a:rPr lang="en-NZ" sz="2400" b="1" dirty="0">
              <a:latin typeface="Baskerville Old Face" panose="02020602080505020303" pitchFamily="18" charset="0"/>
            </a:rPr>
            <a:t>: stop – </a:t>
          </a:r>
          <a:r>
            <a:rPr lang="en-NZ" sz="2400" b="0" i="1" dirty="0">
              <a:latin typeface="Baskerville Old Face" panose="02020602080505020303" pitchFamily="18" charset="0"/>
            </a:rPr>
            <a:t>stay</a:t>
          </a:r>
          <a:r>
            <a:rPr lang="en-NZ" sz="2400" b="1" dirty="0">
              <a:latin typeface="Baskerville Old Face" panose="02020602080505020303" pitchFamily="18" charset="0"/>
            </a:rPr>
            <a:t>, mind – </a:t>
          </a:r>
          <a:r>
            <a:rPr lang="en-NZ" sz="2400" b="1" i="1" dirty="0">
              <a:latin typeface="Baskerville Old Face" panose="02020602080505020303" pitchFamily="18" charset="0"/>
            </a:rPr>
            <a:t>remember</a:t>
          </a:r>
          <a:r>
            <a:rPr lang="en-NZ" sz="2400" b="1" dirty="0">
              <a:latin typeface="Baskerville Old Face" panose="02020602080505020303" pitchFamily="18" charset="0"/>
            </a:rPr>
            <a:t>, ken</a:t>
          </a:r>
          <a:r>
            <a:rPr lang="en-NZ" sz="2400" dirty="0">
              <a:latin typeface="Baskerville Old Face" panose="02020602080505020303" pitchFamily="18" charset="0"/>
            </a:rPr>
            <a:t> – </a:t>
          </a:r>
          <a:r>
            <a:rPr lang="en-NZ" sz="2400" i="1" dirty="0">
              <a:latin typeface="Baskerville Old Face" panose="02020602080505020303" pitchFamily="18" charset="0"/>
            </a:rPr>
            <a:t>knowledge/to know</a:t>
          </a:r>
          <a:r>
            <a:rPr lang="en-NZ" sz="2400" dirty="0">
              <a:latin typeface="Baskerville Old Face" panose="02020602080505020303" pitchFamily="18" charset="0"/>
            </a:rPr>
            <a:t>, </a:t>
          </a:r>
          <a:r>
            <a:rPr lang="en-NZ" sz="2400" b="1" dirty="0">
              <a:latin typeface="Baskerville Old Face" panose="02020602080505020303" pitchFamily="18" charset="0"/>
            </a:rPr>
            <a:t>cry</a:t>
          </a:r>
          <a:r>
            <a:rPr lang="en-NZ" sz="2400" dirty="0">
              <a:latin typeface="Baskerville Old Face" panose="02020602080505020303" pitchFamily="18" charset="0"/>
            </a:rPr>
            <a:t> – </a:t>
          </a:r>
          <a:r>
            <a:rPr lang="en-NZ" sz="2400" i="1" dirty="0">
              <a:latin typeface="Baskerville Old Face" panose="02020602080505020303" pitchFamily="18" charset="0"/>
            </a:rPr>
            <a:t>shout</a:t>
          </a:r>
          <a:endParaRPr lang="en-US" sz="2400" i="1" dirty="0">
            <a:latin typeface="Baskerville Old Face" panose="02020602080505020303" pitchFamily="18" charset="0"/>
          </a:endParaRPr>
        </a:p>
      </dgm:t>
    </dgm:pt>
    <dgm:pt modelId="{AFA75031-6DCF-4D29-BD2E-7B6098489C0D}" type="parTrans" cxnId="{82CF4D83-CE20-4C50-BB79-E0ED3179C891}">
      <dgm:prSet/>
      <dgm:spPr/>
      <dgm:t>
        <a:bodyPr/>
        <a:lstStyle/>
        <a:p>
          <a:endParaRPr lang="en-NZ"/>
        </a:p>
      </dgm:t>
    </dgm:pt>
    <dgm:pt modelId="{5B8C3678-3E60-4FF1-A937-DB6B5780BBDA}" type="sibTrans" cxnId="{82CF4D83-CE20-4C50-BB79-E0ED3179C891}">
      <dgm:prSet/>
      <dgm:spPr/>
      <dgm:t>
        <a:bodyPr/>
        <a:lstStyle/>
        <a:p>
          <a:endParaRPr lang="en-NZ"/>
        </a:p>
      </dgm:t>
    </dgm:pt>
    <dgm:pt modelId="{06942C23-4FB0-4EE1-8644-677A3B92E657}">
      <dgm:prSet custT="1"/>
      <dgm:spPr/>
      <dgm:t>
        <a:bodyPr/>
        <a:lstStyle/>
        <a:p>
          <a:r>
            <a:rPr lang="en-NZ" sz="2400" b="1" u="sng" dirty="0">
              <a:latin typeface="Baskerville Old Face" panose="02020602080505020303" pitchFamily="18" charset="0"/>
            </a:rPr>
            <a:t>Food</a:t>
          </a:r>
          <a:r>
            <a:rPr lang="en-NZ" sz="2400" b="1" dirty="0">
              <a:latin typeface="Baskerville Old Face" panose="02020602080505020303" pitchFamily="18" charset="0"/>
            </a:rPr>
            <a:t>: drappie </a:t>
          </a:r>
          <a:r>
            <a:rPr lang="en-NZ" sz="2400" dirty="0">
              <a:latin typeface="Baskerville Old Face" panose="02020602080505020303" pitchFamily="18" charset="0"/>
            </a:rPr>
            <a:t>- </a:t>
          </a:r>
          <a:r>
            <a:rPr lang="en-NZ" sz="2400" i="1" dirty="0">
              <a:latin typeface="Baskerville Old Face" panose="02020602080505020303" pitchFamily="18" charset="0"/>
            </a:rPr>
            <a:t>tipple</a:t>
          </a:r>
          <a:r>
            <a:rPr lang="en-NZ" sz="2400" dirty="0">
              <a:latin typeface="Baskerville Old Face" panose="02020602080505020303" pitchFamily="18" charset="0"/>
            </a:rPr>
            <a:t>, </a:t>
          </a:r>
          <a:r>
            <a:rPr lang="en-NZ" sz="2400" b="1" dirty="0">
              <a:latin typeface="Baskerville Old Face" panose="02020602080505020303" pitchFamily="18" charset="0"/>
            </a:rPr>
            <a:t>brose</a:t>
          </a:r>
          <a:r>
            <a:rPr lang="en-NZ" sz="2400" dirty="0">
              <a:latin typeface="Baskerville Old Face" panose="02020602080505020303" pitchFamily="18" charset="0"/>
            </a:rPr>
            <a:t> – </a:t>
          </a:r>
          <a:r>
            <a:rPr lang="en-NZ" sz="2400" i="1" dirty="0">
              <a:latin typeface="Baskerville Old Face" panose="02020602080505020303" pitchFamily="18" charset="0"/>
            </a:rPr>
            <a:t>porridge/broth</a:t>
          </a:r>
          <a:r>
            <a:rPr lang="en-NZ" sz="2400" b="0" i="0" dirty="0">
              <a:latin typeface="Baskerville Old Face" panose="02020602080505020303" pitchFamily="18" charset="0"/>
            </a:rPr>
            <a:t>, </a:t>
          </a:r>
          <a:r>
            <a:rPr lang="en-NZ" sz="2400" b="1" dirty="0">
              <a:latin typeface="Baskerville Old Face" panose="02020602080505020303" pitchFamily="18" charset="0"/>
            </a:rPr>
            <a:t>sour-dook</a:t>
          </a:r>
          <a:r>
            <a:rPr lang="en-NZ" sz="2400" dirty="0">
              <a:latin typeface="Baskerville Old Face" panose="02020602080505020303" pitchFamily="18" charset="0"/>
            </a:rPr>
            <a:t> – </a:t>
          </a:r>
          <a:r>
            <a:rPr lang="en-NZ" sz="2400" i="1" dirty="0">
              <a:latin typeface="Baskerville Old Face" panose="02020602080505020303" pitchFamily="18" charset="0"/>
            </a:rPr>
            <a:t>buttermilk, </a:t>
          </a:r>
          <a:r>
            <a:rPr lang="en-NZ" sz="2400" b="1" dirty="0">
              <a:latin typeface="Baskerville Old Face" panose="02020602080505020303" pitchFamily="18" charset="0"/>
            </a:rPr>
            <a:t>wee piece </a:t>
          </a:r>
          <a:r>
            <a:rPr lang="en-NZ" sz="2400" dirty="0">
              <a:latin typeface="Baskerville Old Face" panose="02020602080505020303" pitchFamily="18" charset="0"/>
            </a:rPr>
            <a:t>- </a:t>
          </a:r>
          <a:r>
            <a:rPr lang="en-NZ" sz="2400" i="1" dirty="0">
              <a:latin typeface="Baskerville Old Face" panose="02020602080505020303" pitchFamily="18" charset="0"/>
            </a:rPr>
            <a:t>bread and butter, </a:t>
          </a:r>
          <a:r>
            <a:rPr lang="en-NZ" sz="2400" b="1" dirty="0">
              <a:latin typeface="Baskerville Old Face" panose="02020602080505020303" pitchFamily="18" charset="0"/>
            </a:rPr>
            <a:t>stoved</a:t>
          </a:r>
          <a:r>
            <a:rPr lang="en-NZ" sz="2400" dirty="0">
              <a:latin typeface="Baskerville Old Face" panose="02020602080505020303" pitchFamily="18" charset="0"/>
            </a:rPr>
            <a:t> – </a:t>
          </a:r>
          <a:r>
            <a:rPr lang="en-NZ" sz="2400" i="1" dirty="0">
              <a:latin typeface="Baskerville Old Face" panose="02020602080505020303" pitchFamily="18" charset="0"/>
            </a:rPr>
            <a:t>stewed, </a:t>
          </a:r>
          <a:r>
            <a:rPr lang="en-NZ" sz="2400" b="1" i="0" dirty="0">
              <a:latin typeface="Baskerville Old Face" panose="02020602080505020303" pitchFamily="18" charset="0"/>
            </a:rPr>
            <a:t>tea</a:t>
          </a:r>
          <a:r>
            <a:rPr lang="en-NZ" sz="2400" i="1" dirty="0">
              <a:latin typeface="Baskerville Old Face" panose="02020602080505020303" pitchFamily="18" charset="0"/>
            </a:rPr>
            <a:t> - dinner</a:t>
          </a:r>
          <a:r>
            <a:rPr lang="en-NZ" sz="2400" dirty="0">
              <a:latin typeface="Baskerville Old Face" panose="02020602080505020303" pitchFamily="18" charset="0"/>
            </a:rPr>
            <a:t> </a:t>
          </a:r>
          <a:endParaRPr lang="en-US" sz="2400" i="1" dirty="0">
            <a:latin typeface="Baskerville Old Face" panose="02020602080505020303" pitchFamily="18" charset="0"/>
          </a:endParaRPr>
        </a:p>
      </dgm:t>
    </dgm:pt>
    <dgm:pt modelId="{BEAC763B-B455-4CE6-B08D-36237148621C}" type="parTrans" cxnId="{4D5A8CE8-045B-4AD2-915A-5678396B14F8}">
      <dgm:prSet/>
      <dgm:spPr/>
      <dgm:t>
        <a:bodyPr/>
        <a:lstStyle/>
        <a:p>
          <a:endParaRPr lang="en-NZ"/>
        </a:p>
      </dgm:t>
    </dgm:pt>
    <dgm:pt modelId="{7D5C2501-69E1-4C98-A75F-B9902FBA3B45}" type="sibTrans" cxnId="{4D5A8CE8-045B-4AD2-915A-5678396B14F8}">
      <dgm:prSet/>
      <dgm:spPr/>
      <dgm:t>
        <a:bodyPr/>
        <a:lstStyle/>
        <a:p>
          <a:endParaRPr lang="en-NZ"/>
        </a:p>
      </dgm:t>
    </dgm:pt>
    <dgm:pt modelId="{E180A136-0380-4039-BB44-1C41829C7466}">
      <dgm:prSet custT="1"/>
      <dgm:spPr/>
      <dgm:t>
        <a:bodyPr/>
        <a:lstStyle/>
        <a:p>
          <a:r>
            <a:rPr lang="en-NZ" sz="2400" b="1" u="sng" dirty="0">
              <a:latin typeface="Baskerville Old Face" panose="02020602080505020303" pitchFamily="18" charset="0"/>
            </a:rPr>
            <a:t>Discourse features</a:t>
          </a:r>
          <a:r>
            <a:rPr lang="en-NZ" sz="2400" b="1" dirty="0">
              <a:latin typeface="Baskerville Old Face" panose="02020602080505020303" pitchFamily="18" charset="0"/>
            </a:rPr>
            <a:t>: Just now, bit x, never </a:t>
          </a:r>
          <a:r>
            <a:rPr lang="en-NZ" sz="2400" b="0" dirty="0">
              <a:latin typeface="Baskerville Old Face" panose="02020602080505020303" pitchFamily="18" charset="0"/>
            </a:rPr>
            <a:t>for simple negative</a:t>
          </a:r>
          <a:r>
            <a:rPr lang="en-NZ" sz="2400" b="1" dirty="0">
              <a:latin typeface="Baskerville Old Face" panose="02020602080505020303" pitchFamily="18" charset="0"/>
            </a:rPr>
            <a:t>, relative clause differences</a:t>
          </a:r>
          <a:endParaRPr lang="en-US" sz="2400" i="1" dirty="0">
            <a:latin typeface="Baskerville Old Face" panose="02020602080505020303" pitchFamily="18" charset="0"/>
          </a:endParaRPr>
        </a:p>
      </dgm:t>
    </dgm:pt>
    <dgm:pt modelId="{34DE3259-50BF-4017-A443-AA22A556964C}" type="parTrans" cxnId="{3771106E-B10C-4170-A89D-D089BA116C3E}">
      <dgm:prSet/>
      <dgm:spPr/>
      <dgm:t>
        <a:bodyPr/>
        <a:lstStyle/>
        <a:p>
          <a:endParaRPr lang="en-GB"/>
        </a:p>
      </dgm:t>
    </dgm:pt>
    <dgm:pt modelId="{1D165177-B21E-48DE-AC63-F3FCB5EF0337}" type="sibTrans" cxnId="{3771106E-B10C-4170-A89D-D089BA116C3E}">
      <dgm:prSet/>
      <dgm:spPr/>
      <dgm:t>
        <a:bodyPr/>
        <a:lstStyle/>
        <a:p>
          <a:endParaRPr lang="en-GB"/>
        </a:p>
      </dgm:t>
    </dgm:pt>
    <dgm:pt modelId="{1AFB90B9-9858-4D18-8575-20EC23E8CF62}">
      <dgm:prSet custT="1"/>
      <dgm:spPr/>
      <dgm:t>
        <a:bodyPr/>
        <a:lstStyle/>
        <a:p>
          <a:r>
            <a:rPr lang="en-NZ" sz="2400" b="1" u="sng" dirty="0">
              <a:latin typeface="Baskerville Old Face" panose="02020602080505020303" pitchFamily="18" charset="0"/>
            </a:rPr>
            <a:t>Adjectives</a:t>
          </a:r>
          <a:r>
            <a:rPr lang="en-NZ" sz="2400" b="1" dirty="0">
              <a:latin typeface="Baskerville Old Face" panose="02020602080505020303" pitchFamily="18" charset="0"/>
            </a:rPr>
            <a:t>: bonniest</a:t>
          </a:r>
          <a:r>
            <a:rPr lang="en-NZ" sz="2400" dirty="0">
              <a:latin typeface="Baskerville Old Face" panose="02020602080505020303" pitchFamily="18" charset="0"/>
            </a:rPr>
            <a:t> – </a:t>
          </a:r>
          <a:r>
            <a:rPr lang="en-NZ" sz="2400" i="1" dirty="0">
              <a:latin typeface="Baskerville Old Face" panose="02020602080505020303" pitchFamily="18" charset="0"/>
            </a:rPr>
            <a:t>prettiest, </a:t>
          </a:r>
          <a:r>
            <a:rPr lang="en-NZ" sz="2400" b="1" dirty="0" err="1">
              <a:latin typeface="Baskerville Old Face" panose="02020602080505020303" pitchFamily="18" charset="0"/>
            </a:rPr>
            <a:t>sarless</a:t>
          </a:r>
          <a:r>
            <a:rPr lang="en-NZ" sz="2400" dirty="0">
              <a:latin typeface="Baskerville Old Face" panose="02020602080505020303" pitchFamily="18" charset="0"/>
            </a:rPr>
            <a:t> – </a:t>
          </a:r>
          <a:r>
            <a:rPr lang="en-NZ" sz="2400" i="1" dirty="0">
              <a:latin typeface="Baskerville Old Face" panose="02020602080505020303" pitchFamily="18" charset="0"/>
            </a:rPr>
            <a:t>spiritless</a:t>
          </a:r>
          <a:r>
            <a:rPr lang="en-NZ" sz="2400" dirty="0">
              <a:latin typeface="Baskerville Old Face" panose="02020602080505020303" pitchFamily="18" charset="0"/>
            </a:rPr>
            <a:t>,</a:t>
          </a:r>
          <a:r>
            <a:rPr lang="en-NZ" sz="2400" b="1" dirty="0">
              <a:latin typeface="Baskerville Old Face" panose="02020602080505020303" pitchFamily="18" charset="0"/>
            </a:rPr>
            <a:t> swithering</a:t>
          </a:r>
          <a:r>
            <a:rPr lang="en-NZ" sz="2400" dirty="0">
              <a:latin typeface="Baskerville Old Face" panose="02020602080505020303" pitchFamily="18" charset="0"/>
            </a:rPr>
            <a:t> – </a:t>
          </a:r>
          <a:r>
            <a:rPr lang="en-NZ" sz="2400" i="1" dirty="0">
              <a:latin typeface="Baskerville Old Face" panose="02020602080505020303" pitchFamily="18" charset="0"/>
            </a:rPr>
            <a:t>dithering</a:t>
          </a:r>
          <a:endParaRPr lang="en-US" sz="2400" i="1" dirty="0">
            <a:latin typeface="Baskerville Old Face" panose="02020602080505020303" pitchFamily="18" charset="0"/>
          </a:endParaRPr>
        </a:p>
      </dgm:t>
    </dgm:pt>
    <dgm:pt modelId="{15252410-DC73-4839-B379-EEA6D5B5E121}" type="parTrans" cxnId="{40A27078-7884-431E-B8A6-D97942A4A863}">
      <dgm:prSet/>
      <dgm:spPr/>
      <dgm:t>
        <a:bodyPr/>
        <a:lstStyle/>
        <a:p>
          <a:endParaRPr lang="en-GB"/>
        </a:p>
      </dgm:t>
    </dgm:pt>
    <dgm:pt modelId="{E0102DB4-1312-4AC5-8AF1-4866F1888636}" type="sibTrans" cxnId="{40A27078-7884-431E-B8A6-D97942A4A863}">
      <dgm:prSet/>
      <dgm:spPr/>
      <dgm:t>
        <a:bodyPr/>
        <a:lstStyle/>
        <a:p>
          <a:endParaRPr lang="en-GB"/>
        </a:p>
      </dgm:t>
    </dgm:pt>
    <dgm:pt modelId="{8A781E30-D9F8-4FF6-86C8-71E467C8E534}" type="pres">
      <dgm:prSet presAssocID="{837CC677-CB55-44B8-B4F1-D363D6ADF966}" presName="linear" presStyleCnt="0">
        <dgm:presLayoutVars>
          <dgm:animLvl val="lvl"/>
          <dgm:resizeHandles val="exact"/>
        </dgm:presLayoutVars>
      </dgm:prSet>
      <dgm:spPr/>
    </dgm:pt>
    <dgm:pt modelId="{1E30822D-D6F0-4288-9D46-8E05674CAC9D}" type="pres">
      <dgm:prSet presAssocID="{195DE731-7047-44B7-AF73-56AA2D921B95}" presName="parentText" presStyleLbl="node1" presStyleIdx="0" presStyleCnt="6">
        <dgm:presLayoutVars>
          <dgm:chMax val="0"/>
          <dgm:bulletEnabled val="1"/>
        </dgm:presLayoutVars>
      </dgm:prSet>
      <dgm:spPr/>
    </dgm:pt>
    <dgm:pt modelId="{5F05ABC4-8867-4D88-83E8-DCEEE16317B3}" type="pres">
      <dgm:prSet presAssocID="{54EDB7B8-157B-470C-9BDC-8DC0E43C24C8}" presName="spacer" presStyleCnt="0"/>
      <dgm:spPr/>
    </dgm:pt>
    <dgm:pt modelId="{E6A24C4C-0A06-40E2-83DA-1C3A24357D24}" type="pres">
      <dgm:prSet presAssocID="{06942C23-4FB0-4EE1-8644-677A3B92E657}" presName="parentText" presStyleLbl="node1" presStyleIdx="1" presStyleCnt="6">
        <dgm:presLayoutVars>
          <dgm:chMax val="0"/>
          <dgm:bulletEnabled val="1"/>
        </dgm:presLayoutVars>
      </dgm:prSet>
      <dgm:spPr/>
    </dgm:pt>
    <dgm:pt modelId="{3E02C0C6-1215-4AB9-A57C-3082AFB7E861}" type="pres">
      <dgm:prSet presAssocID="{7D5C2501-69E1-4C98-A75F-B9902FBA3B45}" presName="spacer" presStyleCnt="0"/>
      <dgm:spPr/>
    </dgm:pt>
    <dgm:pt modelId="{7DC296C6-A2FB-4079-98E2-751F8E68B56E}" type="pres">
      <dgm:prSet presAssocID="{1DDB8639-06BF-49D9-9DAC-F6FCA83EA90D}" presName="parentText" presStyleLbl="node1" presStyleIdx="2" presStyleCnt="6" custLinFactNeighborX="6636" custLinFactNeighborY="7224">
        <dgm:presLayoutVars>
          <dgm:chMax val="0"/>
          <dgm:bulletEnabled val="1"/>
        </dgm:presLayoutVars>
      </dgm:prSet>
      <dgm:spPr/>
    </dgm:pt>
    <dgm:pt modelId="{36F63B96-96D9-4269-BCCB-0BAE0FC6C0EC}" type="pres">
      <dgm:prSet presAssocID="{F38D1398-05CF-4185-8BFD-BEF73A86BF1F}" presName="spacer" presStyleCnt="0"/>
      <dgm:spPr/>
    </dgm:pt>
    <dgm:pt modelId="{C3836EEE-645C-4B8D-B90B-1F156942B48D}" type="pres">
      <dgm:prSet presAssocID="{51EAEFC1-8498-4266-8CB7-5C9BBAF7B632}" presName="parentText" presStyleLbl="node1" presStyleIdx="3" presStyleCnt="6" custLinFactNeighborX="-463" custLinFactNeighborY="-16924">
        <dgm:presLayoutVars>
          <dgm:chMax val="0"/>
          <dgm:bulletEnabled val="1"/>
        </dgm:presLayoutVars>
      </dgm:prSet>
      <dgm:spPr/>
    </dgm:pt>
    <dgm:pt modelId="{030F5419-58CF-4FB4-802D-96BF34D223E2}" type="pres">
      <dgm:prSet presAssocID="{5B8C3678-3E60-4FF1-A937-DB6B5780BBDA}" presName="spacer" presStyleCnt="0"/>
      <dgm:spPr/>
    </dgm:pt>
    <dgm:pt modelId="{2F2C1802-7ECC-4753-95B5-88497175A843}" type="pres">
      <dgm:prSet presAssocID="{1AFB90B9-9858-4D18-8575-20EC23E8CF62}" presName="parentText" presStyleLbl="node1" presStyleIdx="4" presStyleCnt="6">
        <dgm:presLayoutVars>
          <dgm:chMax val="0"/>
          <dgm:bulletEnabled val="1"/>
        </dgm:presLayoutVars>
      </dgm:prSet>
      <dgm:spPr/>
    </dgm:pt>
    <dgm:pt modelId="{705BE651-3FC4-497D-B642-6716A84CA3FA}" type="pres">
      <dgm:prSet presAssocID="{E0102DB4-1312-4AC5-8AF1-4866F1888636}" presName="spacer" presStyleCnt="0"/>
      <dgm:spPr/>
    </dgm:pt>
    <dgm:pt modelId="{D5E539F4-8D7D-4F49-889D-4E9C30FC6AE5}" type="pres">
      <dgm:prSet presAssocID="{E180A136-0380-4039-BB44-1C41829C7466}" presName="parentText" presStyleLbl="node1" presStyleIdx="5" presStyleCnt="6">
        <dgm:presLayoutVars>
          <dgm:chMax val="0"/>
          <dgm:bulletEnabled val="1"/>
        </dgm:presLayoutVars>
      </dgm:prSet>
      <dgm:spPr/>
    </dgm:pt>
  </dgm:ptLst>
  <dgm:cxnLst>
    <dgm:cxn modelId="{19024E00-60DC-4626-A431-9046EA1E8495}" type="presOf" srcId="{E180A136-0380-4039-BB44-1C41829C7466}" destId="{D5E539F4-8D7D-4F49-889D-4E9C30FC6AE5}" srcOrd="0" destOrd="0" presId="urn:microsoft.com/office/officeart/2005/8/layout/vList2"/>
    <dgm:cxn modelId="{1784AD1A-CE79-4E3F-84C3-B10C9B6084AE}" type="presOf" srcId="{1DDB8639-06BF-49D9-9DAC-F6FCA83EA90D}" destId="{7DC296C6-A2FB-4079-98E2-751F8E68B56E}" srcOrd="0" destOrd="0" presId="urn:microsoft.com/office/officeart/2005/8/layout/vList2"/>
    <dgm:cxn modelId="{6C2E212C-2C0F-4F9C-AFB3-44913425F942}" type="presOf" srcId="{06942C23-4FB0-4EE1-8644-677A3B92E657}" destId="{E6A24C4C-0A06-40E2-83DA-1C3A24357D24}" srcOrd="0" destOrd="0" presId="urn:microsoft.com/office/officeart/2005/8/layout/vList2"/>
    <dgm:cxn modelId="{8AABBA4A-0BC9-4A1D-B2B0-B34AAEAD35FA}" srcId="{837CC677-CB55-44B8-B4F1-D363D6ADF966}" destId="{1DDB8639-06BF-49D9-9DAC-F6FCA83EA90D}" srcOrd="2" destOrd="0" parTransId="{27ABADBC-22D3-484A-841E-25ACE2F07505}" sibTransId="{F38D1398-05CF-4185-8BFD-BEF73A86BF1F}"/>
    <dgm:cxn modelId="{3E195F5E-B5EB-4470-B9DC-54D2399A7DE4}" type="presOf" srcId="{837CC677-CB55-44B8-B4F1-D363D6ADF966}" destId="{8A781E30-D9F8-4FF6-86C8-71E467C8E534}" srcOrd="0" destOrd="0" presId="urn:microsoft.com/office/officeart/2005/8/layout/vList2"/>
    <dgm:cxn modelId="{3771106E-B10C-4170-A89D-D089BA116C3E}" srcId="{837CC677-CB55-44B8-B4F1-D363D6ADF966}" destId="{E180A136-0380-4039-BB44-1C41829C7466}" srcOrd="5" destOrd="0" parTransId="{34DE3259-50BF-4017-A443-AA22A556964C}" sibTransId="{1D165177-B21E-48DE-AC63-F3FCB5EF0337}"/>
    <dgm:cxn modelId="{40A27078-7884-431E-B8A6-D97942A4A863}" srcId="{837CC677-CB55-44B8-B4F1-D363D6ADF966}" destId="{1AFB90B9-9858-4D18-8575-20EC23E8CF62}" srcOrd="4" destOrd="0" parTransId="{15252410-DC73-4839-B379-EEA6D5B5E121}" sibTransId="{E0102DB4-1312-4AC5-8AF1-4866F1888636}"/>
    <dgm:cxn modelId="{82CF4D83-CE20-4C50-BB79-E0ED3179C891}" srcId="{837CC677-CB55-44B8-B4F1-D363D6ADF966}" destId="{51EAEFC1-8498-4266-8CB7-5C9BBAF7B632}" srcOrd="3" destOrd="0" parTransId="{AFA75031-6DCF-4D29-BD2E-7B6098489C0D}" sibTransId="{5B8C3678-3E60-4FF1-A937-DB6B5780BBDA}"/>
    <dgm:cxn modelId="{1B62CFA6-3D4A-416C-B085-06A6DB173F6E}" type="presOf" srcId="{51EAEFC1-8498-4266-8CB7-5C9BBAF7B632}" destId="{C3836EEE-645C-4B8D-B90B-1F156942B48D}" srcOrd="0" destOrd="0" presId="urn:microsoft.com/office/officeart/2005/8/layout/vList2"/>
    <dgm:cxn modelId="{4F0079B5-3BE7-42F2-87E6-1413C826DFB0}" type="presOf" srcId="{195DE731-7047-44B7-AF73-56AA2D921B95}" destId="{1E30822D-D6F0-4288-9D46-8E05674CAC9D}" srcOrd="0" destOrd="0" presId="urn:microsoft.com/office/officeart/2005/8/layout/vList2"/>
    <dgm:cxn modelId="{241B5DCD-6A36-407F-8C74-E58A141E0771}" type="presOf" srcId="{1AFB90B9-9858-4D18-8575-20EC23E8CF62}" destId="{2F2C1802-7ECC-4753-95B5-88497175A843}" srcOrd="0" destOrd="0" presId="urn:microsoft.com/office/officeart/2005/8/layout/vList2"/>
    <dgm:cxn modelId="{7EB2CEE6-2AB2-45F1-B276-BA0DCD7564A3}" srcId="{837CC677-CB55-44B8-B4F1-D363D6ADF966}" destId="{195DE731-7047-44B7-AF73-56AA2D921B95}" srcOrd="0" destOrd="0" parTransId="{991A815E-3F00-4585-9F22-CFBB3A4FACC6}" sibTransId="{54EDB7B8-157B-470C-9BDC-8DC0E43C24C8}"/>
    <dgm:cxn modelId="{4D5A8CE8-045B-4AD2-915A-5678396B14F8}" srcId="{837CC677-CB55-44B8-B4F1-D363D6ADF966}" destId="{06942C23-4FB0-4EE1-8644-677A3B92E657}" srcOrd="1" destOrd="0" parTransId="{BEAC763B-B455-4CE6-B08D-36237148621C}" sibTransId="{7D5C2501-69E1-4C98-A75F-B9902FBA3B45}"/>
    <dgm:cxn modelId="{DF32B0B0-4374-4B23-927B-7FAA05617386}" type="presParOf" srcId="{8A781E30-D9F8-4FF6-86C8-71E467C8E534}" destId="{1E30822D-D6F0-4288-9D46-8E05674CAC9D}" srcOrd="0" destOrd="0" presId="urn:microsoft.com/office/officeart/2005/8/layout/vList2"/>
    <dgm:cxn modelId="{5392F465-B9B1-4A59-A9F9-DE98989C7E40}" type="presParOf" srcId="{8A781E30-D9F8-4FF6-86C8-71E467C8E534}" destId="{5F05ABC4-8867-4D88-83E8-DCEEE16317B3}" srcOrd="1" destOrd="0" presId="urn:microsoft.com/office/officeart/2005/8/layout/vList2"/>
    <dgm:cxn modelId="{B62D6CF2-B21A-47B9-AB05-BF9DDC338AE1}" type="presParOf" srcId="{8A781E30-D9F8-4FF6-86C8-71E467C8E534}" destId="{E6A24C4C-0A06-40E2-83DA-1C3A24357D24}" srcOrd="2" destOrd="0" presId="urn:microsoft.com/office/officeart/2005/8/layout/vList2"/>
    <dgm:cxn modelId="{E7D7F344-4647-4686-A61C-E77D589960B4}" type="presParOf" srcId="{8A781E30-D9F8-4FF6-86C8-71E467C8E534}" destId="{3E02C0C6-1215-4AB9-A57C-3082AFB7E861}" srcOrd="3" destOrd="0" presId="urn:microsoft.com/office/officeart/2005/8/layout/vList2"/>
    <dgm:cxn modelId="{F3486280-1290-4187-B436-D408A005EF71}" type="presParOf" srcId="{8A781E30-D9F8-4FF6-86C8-71E467C8E534}" destId="{7DC296C6-A2FB-4079-98E2-751F8E68B56E}" srcOrd="4" destOrd="0" presId="urn:microsoft.com/office/officeart/2005/8/layout/vList2"/>
    <dgm:cxn modelId="{319D2405-783F-4D13-9DFD-EA17513CB644}" type="presParOf" srcId="{8A781E30-D9F8-4FF6-86C8-71E467C8E534}" destId="{36F63B96-96D9-4269-BCCB-0BAE0FC6C0EC}" srcOrd="5" destOrd="0" presId="urn:microsoft.com/office/officeart/2005/8/layout/vList2"/>
    <dgm:cxn modelId="{D110F0EF-6879-4D87-B711-51BD4F322317}" type="presParOf" srcId="{8A781E30-D9F8-4FF6-86C8-71E467C8E534}" destId="{C3836EEE-645C-4B8D-B90B-1F156942B48D}" srcOrd="6" destOrd="0" presId="urn:microsoft.com/office/officeart/2005/8/layout/vList2"/>
    <dgm:cxn modelId="{36A847A8-88D9-4B0A-AB18-952729F5EA08}" type="presParOf" srcId="{8A781E30-D9F8-4FF6-86C8-71E467C8E534}" destId="{030F5419-58CF-4FB4-802D-96BF34D223E2}" srcOrd="7" destOrd="0" presId="urn:microsoft.com/office/officeart/2005/8/layout/vList2"/>
    <dgm:cxn modelId="{AAF417E5-4399-424B-BF40-8BE54ACE662B}" type="presParOf" srcId="{8A781E30-D9F8-4FF6-86C8-71E467C8E534}" destId="{2F2C1802-7ECC-4753-95B5-88497175A843}" srcOrd="8" destOrd="0" presId="urn:microsoft.com/office/officeart/2005/8/layout/vList2"/>
    <dgm:cxn modelId="{429AB2D8-B0D6-45AA-9BC7-9D47FA9D3039}" type="presParOf" srcId="{8A781E30-D9F8-4FF6-86C8-71E467C8E534}" destId="{705BE651-3FC4-497D-B642-6716A84CA3FA}" srcOrd="9" destOrd="0" presId="urn:microsoft.com/office/officeart/2005/8/layout/vList2"/>
    <dgm:cxn modelId="{B78C6788-9DA7-46DE-8FDB-09CA1399CEBF}" type="presParOf" srcId="{8A781E30-D9F8-4FF6-86C8-71E467C8E534}" destId="{D5E539F4-8D7D-4F49-889D-4E9C30FC6AE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0F9E31-2996-40AB-8F99-FB2F316BBA3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EB9B967-92D1-460E-AA7D-AD84B074D1C5}">
      <dgm:prSet custT="1"/>
      <dgm:spPr/>
      <dgm:t>
        <a:bodyPr/>
        <a:lstStyle/>
        <a:p>
          <a:r>
            <a:rPr lang="en-NZ" sz="1800" b="1" u="sng" dirty="0">
              <a:latin typeface="Baskerville Old Face" panose="02020602080505020303" pitchFamily="18" charset="0"/>
            </a:rPr>
            <a:t>Farming</a:t>
          </a:r>
          <a:r>
            <a:rPr lang="en-NZ" sz="1800" b="1" dirty="0">
              <a:latin typeface="Baskerville Old Face" panose="02020602080505020303" pitchFamily="18" charset="0"/>
            </a:rPr>
            <a:t>: </a:t>
          </a:r>
          <a:r>
            <a:rPr lang="en-NZ" sz="1800" dirty="0">
              <a:latin typeface="Baskerville Old Face" panose="02020602080505020303" pitchFamily="18" charset="0"/>
            </a:rPr>
            <a:t>Squatter - </a:t>
          </a:r>
          <a:r>
            <a:rPr lang="en-NZ" sz="1800" i="1" dirty="0">
              <a:latin typeface="Baskerville Old Face" panose="02020602080505020303" pitchFamily="18" charset="0"/>
            </a:rPr>
            <a:t>grazier or sheep-farmer, </a:t>
          </a:r>
          <a:r>
            <a:rPr lang="en-NZ" sz="1800" b="1" dirty="0">
              <a:latin typeface="Baskerville Old Face" panose="02020602080505020303" pitchFamily="18" charset="0"/>
            </a:rPr>
            <a:t>drays</a:t>
          </a:r>
          <a:r>
            <a:rPr lang="en-NZ" sz="1800" dirty="0">
              <a:latin typeface="Baskerville Old Face" panose="02020602080505020303" pitchFamily="18" charset="0"/>
            </a:rPr>
            <a:t> – </a:t>
          </a:r>
          <a:r>
            <a:rPr lang="en-NZ" sz="1800" i="1" dirty="0">
              <a:latin typeface="Baskerville Old Face" panose="02020602080505020303" pitchFamily="18" charset="0"/>
            </a:rPr>
            <a:t>carts,</a:t>
          </a:r>
          <a:r>
            <a:rPr lang="en-NZ" sz="1800" b="1" dirty="0">
              <a:latin typeface="Baskerville Old Face" panose="02020602080505020303" pitchFamily="18" charset="0"/>
            </a:rPr>
            <a:t> station</a:t>
          </a:r>
          <a:r>
            <a:rPr lang="en-NZ" sz="1800" dirty="0">
              <a:latin typeface="Baskerville Old Face" panose="02020602080505020303" pitchFamily="18" charset="0"/>
            </a:rPr>
            <a:t> – </a:t>
          </a:r>
          <a:r>
            <a:rPr lang="en-NZ" sz="1800" i="1" dirty="0">
              <a:latin typeface="Baskerville Old Face" panose="02020602080505020303" pitchFamily="18" charset="0"/>
            </a:rPr>
            <a:t>sheep run, </a:t>
          </a:r>
          <a:r>
            <a:rPr lang="en-NZ" sz="1800" b="1" i="0" dirty="0">
              <a:latin typeface="Baskerville Old Face" panose="02020602080505020303" pitchFamily="18" charset="0"/>
            </a:rPr>
            <a:t>mob</a:t>
          </a:r>
          <a:r>
            <a:rPr lang="en-NZ" sz="1800" i="1" dirty="0">
              <a:latin typeface="Baskerville Old Face" panose="02020602080505020303" pitchFamily="18" charset="0"/>
            </a:rPr>
            <a:t> – flock/herd, </a:t>
          </a:r>
          <a:r>
            <a:rPr lang="en-NZ" sz="1800" b="1" dirty="0">
              <a:latin typeface="Baskerville Old Face" panose="02020602080505020303" pitchFamily="18" charset="0"/>
            </a:rPr>
            <a:t>fat -</a:t>
          </a:r>
          <a:r>
            <a:rPr lang="en-NZ" sz="1800" dirty="0">
              <a:latin typeface="Baskerville Old Face" panose="02020602080505020303" pitchFamily="18" charset="0"/>
            </a:rPr>
            <a:t> plural or collective singular. </a:t>
          </a:r>
          <a:r>
            <a:rPr lang="en-NZ" sz="1800" i="1" dirty="0">
              <a:latin typeface="Baskerville Old Face" panose="02020602080505020303" pitchFamily="18" charset="0"/>
            </a:rPr>
            <a:t>Fat cattle or sheep</a:t>
          </a:r>
          <a:endParaRPr lang="en-US" sz="1800" i="1" dirty="0">
            <a:latin typeface="Baskerville Old Face" panose="02020602080505020303" pitchFamily="18" charset="0"/>
          </a:endParaRPr>
        </a:p>
      </dgm:t>
    </dgm:pt>
    <dgm:pt modelId="{6587A078-9E8C-4C27-B12F-EEB5D734F45E}" type="parTrans" cxnId="{E1091CFA-0553-481D-85E6-D1C6698FE425}">
      <dgm:prSet/>
      <dgm:spPr/>
      <dgm:t>
        <a:bodyPr/>
        <a:lstStyle/>
        <a:p>
          <a:endParaRPr lang="en-US"/>
        </a:p>
      </dgm:t>
    </dgm:pt>
    <dgm:pt modelId="{0BC05D89-043B-422A-B734-FA70E7B76BF7}" type="sibTrans" cxnId="{E1091CFA-0553-481D-85E6-D1C6698FE425}">
      <dgm:prSet/>
      <dgm:spPr/>
      <dgm:t>
        <a:bodyPr/>
        <a:lstStyle/>
        <a:p>
          <a:endParaRPr lang="en-US"/>
        </a:p>
      </dgm:t>
    </dgm:pt>
    <dgm:pt modelId="{24A0C308-50E5-4DCA-9F80-3CBE2CEE670C}">
      <dgm:prSet custT="1"/>
      <dgm:spPr/>
      <dgm:t>
        <a:bodyPr/>
        <a:lstStyle/>
        <a:p>
          <a:r>
            <a:rPr lang="en-US" sz="1800" b="1" u="sng" dirty="0">
              <a:latin typeface="Baskerville Old Face" panose="02020602080505020303" pitchFamily="18" charset="0"/>
            </a:rPr>
            <a:t>Landscape</a:t>
          </a:r>
          <a:r>
            <a:rPr lang="en-US" sz="1800" dirty="0">
              <a:latin typeface="Baskerville Old Face" panose="02020602080505020303" pitchFamily="18" charset="0"/>
            </a:rPr>
            <a:t>: </a:t>
          </a:r>
          <a:r>
            <a:rPr lang="en-US" sz="1800" b="1" dirty="0">
              <a:latin typeface="Baskerville Old Face" panose="02020602080505020303" pitchFamily="18" charset="0"/>
            </a:rPr>
            <a:t>gully</a:t>
          </a:r>
          <a:r>
            <a:rPr lang="en-US" sz="1800" dirty="0">
              <a:latin typeface="Baskerville Old Face" panose="02020602080505020303" pitchFamily="18" charset="0"/>
            </a:rPr>
            <a:t> – </a:t>
          </a:r>
          <a:r>
            <a:rPr lang="en-US" sz="1800" i="1" dirty="0">
              <a:latin typeface="Baskerville Old Face" panose="02020602080505020303" pitchFamily="18" charset="0"/>
            </a:rPr>
            <a:t>valley</a:t>
          </a:r>
          <a:r>
            <a:rPr lang="en-US" sz="1800" dirty="0">
              <a:latin typeface="Baskerville Old Face" panose="02020602080505020303" pitchFamily="18" charset="0"/>
            </a:rPr>
            <a:t>, </a:t>
          </a:r>
          <a:r>
            <a:rPr lang="en-US" sz="1800" b="1" dirty="0">
              <a:latin typeface="Baskerville Old Face" panose="02020602080505020303" pitchFamily="18" charset="0"/>
            </a:rPr>
            <a:t>totara, whare </a:t>
          </a:r>
          <a:r>
            <a:rPr lang="en-US" sz="1800" dirty="0">
              <a:latin typeface="Baskerville Old Face" panose="02020602080505020303" pitchFamily="18" charset="0"/>
            </a:rPr>
            <a:t>– </a:t>
          </a:r>
          <a:r>
            <a:rPr lang="en-US" sz="1800" i="1" dirty="0">
              <a:latin typeface="Baskerville Old Face" panose="02020602080505020303" pitchFamily="18" charset="0"/>
            </a:rPr>
            <a:t>hut</a:t>
          </a:r>
          <a:r>
            <a:rPr lang="en-US" sz="1800" dirty="0">
              <a:latin typeface="Baskerville Old Face" panose="02020602080505020303" pitchFamily="18" charset="0"/>
            </a:rPr>
            <a:t>, </a:t>
          </a:r>
          <a:r>
            <a:rPr lang="en-US" sz="1800" b="1" dirty="0">
              <a:latin typeface="Baskerville Old Face" panose="02020602080505020303" pitchFamily="18" charset="0"/>
            </a:rPr>
            <a:t>shanty</a:t>
          </a:r>
          <a:r>
            <a:rPr lang="en-US" sz="1800" dirty="0">
              <a:latin typeface="Baskerville Old Face" panose="02020602080505020303" pitchFamily="18" charset="0"/>
            </a:rPr>
            <a:t> – </a:t>
          </a:r>
          <a:r>
            <a:rPr lang="en-US" sz="1800" i="1" dirty="0">
              <a:latin typeface="Baskerville Old Face" panose="02020602080505020303" pitchFamily="18" charset="0"/>
            </a:rPr>
            <a:t>hut</a:t>
          </a:r>
          <a:r>
            <a:rPr lang="en-US" sz="1800" dirty="0">
              <a:latin typeface="Baskerville Old Face" panose="02020602080505020303" pitchFamily="18" charset="0"/>
            </a:rPr>
            <a:t>, </a:t>
          </a:r>
          <a:r>
            <a:rPr lang="en-US" sz="1800" b="1" dirty="0">
              <a:latin typeface="Baskerville Old Face" panose="02020602080505020303" pitchFamily="18" charset="0"/>
            </a:rPr>
            <a:t>verandah</a:t>
          </a:r>
          <a:r>
            <a:rPr lang="en-US" sz="1800" dirty="0">
              <a:latin typeface="Baskerville Old Face" panose="02020602080505020303" pitchFamily="18" charset="0"/>
            </a:rPr>
            <a:t> – </a:t>
          </a:r>
          <a:r>
            <a:rPr lang="en-US" sz="1800" i="1" dirty="0">
              <a:latin typeface="Baskerville Old Face" panose="02020602080505020303" pitchFamily="18" charset="0"/>
            </a:rPr>
            <a:t>porch</a:t>
          </a:r>
          <a:r>
            <a:rPr lang="en-US" sz="1800" dirty="0">
              <a:latin typeface="Baskerville Old Face" panose="02020602080505020303" pitchFamily="18" charset="0"/>
            </a:rPr>
            <a:t>, </a:t>
          </a:r>
          <a:r>
            <a:rPr lang="en-US" sz="1800" b="1" dirty="0">
              <a:latin typeface="Baskerville Old Face" panose="02020602080505020303" pitchFamily="18" charset="0"/>
            </a:rPr>
            <a:t>malthoid</a:t>
          </a:r>
          <a:r>
            <a:rPr lang="en-US" sz="1800" dirty="0">
              <a:latin typeface="Baskerville Old Face" panose="02020602080505020303" pitchFamily="18" charset="0"/>
            </a:rPr>
            <a:t> – </a:t>
          </a:r>
          <a:r>
            <a:rPr lang="en-GB" sz="1800" i="1" dirty="0">
              <a:latin typeface="Baskerville Old Face" panose="02020602080505020303" pitchFamily="18" charset="0"/>
            </a:rPr>
            <a:t>bituminous roof material</a:t>
          </a:r>
          <a:endParaRPr lang="en-US" sz="1800" i="1" dirty="0">
            <a:latin typeface="Baskerville Old Face" panose="02020602080505020303" pitchFamily="18" charset="0"/>
          </a:endParaRPr>
        </a:p>
      </dgm:t>
    </dgm:pt>
    <dgm:pt modelId="{3A262367-3660-4322-AA30-9B2F6FD19F68}" type="parTrans" cxnId="{B1B620E8-2706-484B-942A-9C789FAA5845}">
      <dgm:prSet/>
      <dgm:spPr/>
      <dgm:t>
        <a:bodyPr/>
        <a:lstStyle/>
        <a:p>
          <a:endParaRPr lang="en-US"/>
        </a:p>
      </dgm:t>
    </dgm:pt>
    <dgm:pt modelId="{6B0EA538-86F3-4693-B04A-7AB019F25544}" type="sibTrans" cxnId="{B1B620E8-2706-484B-942A-9C789FAA5845}">
      <dgm:prSet/>
      <dgm:spPr/>
      <dgm:t>
        <a:bodyPr/>
        <a:lstStyle/>
        <a:p>
          <a:endParaRPr lang="en-US"/>
        </a:p>
      </dgm:t>
    </dgm:pt>
    <dgm:pt modelId="{1D929C89-93BA-4B79-B7C7-DDDCF21A995C}">
      <dgm:prSet custT="1"/>
      <dgm:spPr/>
      <dgm:t>
        <a:bodyPr/>
        <a:lstStyle/>
        <a:p>
          <a:r>
            <a:rPr lang="en-US" sz="1800" b="1" u="sng" dirty="0">
              <a:latin typeface="Baskerville Old Face" panose="02020602080505020303" pitchFamily="18" charset="0"/>
            </a:rPr>
            <a:t>Milling</a:t>
          </a:r>
          <a:r>
            <a:rPr lang="en-US" sz="1800" dirty="0">
              <a:latin typeface="Baskerville Old Face" panose="02020602080505020303" pitchFamily="18" charset="0"/>
            </a:rPr>
            <a:t>: </a:t>
          </a:r>
          <a:r>
            <a:rPr lang="en-NZ" sz="1800" b="1" i="0" dirty="0" err="1">
              <a:latin typeface="Baskerville Old Face" panose="02020602080505020303" pitchFamily="18" charset="0"/>
            </a:rPr>
            <a:t>slaby</a:t>
          </a:r>
          <a:r>
            <a:rPr lang="en-NZ" sz="1800" b="1" i="0" dirty="0">
              <a:latin typeface="Baskerville Old Face" panose="02020602080505020303" pitchFamily="18" charset="0"/>
            </a:rPr>
            <a:t> </a:t>
          </a:r>
          <a:r>
            <a:rPr lang="en-NZ" sz="1800" i="1" dirty="0">
              <a:latin typeface="Baskerville Old Face" panose="02020602080505020303" pitchFamily="18" charset="0"/>
            </a:rPr>
            <a:t>– mill worker, </a:t>
          </a:r>
          <a:r>
            <a:rPr lang="en-NZ" sz="1800" b="1" i="0" dirty="0">
              <a:latin typeface="Baskerville Old Face" panose="02020602080505020303" pitchFamily="18" charset="0"/>
            </a:rPr>
            <a:t>bushwacking</a:t>
          </a:r>
          <a:r>
            <a:rPr lang="en-NZ" sz="1800" i="1" dirty="0">
              <a:latin typeface="Baskerville Old Face" panose="02020602080505020303" pitchFamily="18" charset="0"/>
            </a:rPr>
            <a:t> – clearing bush, </a:t>
          </a:r>
          <a:r>
            <a:rPr lang="en-NZ" sz="1800" b="1" i="0" dirty="0" err="1">
              <a:latin typeface="Baskerville Old Face" panose="02020602080505020303" pitchFamily="18" charset="0"/>
            </a:rPr>
            <a:t>underscrubbing</a:t>
          </a:r>
          <a:r>
            <a:rPr lang="en-NZ" sz="1800" i="1" dirty="0">
              <a:latin typeface="Baskerville Old Face" panose="02020602080505020303" pitchFamily="18" charset="0"/>
            </a:rPr>
            <a:t> - undergrowth</a:t>
          </a:r>
          <a:endParaRPr lang="en-US" sz="1800" dirty="0">
            <a:latin typeface="Baskerville Old Face" panose="02020602080505020303" pitchFamily="18" charset="0"/>
          </a:endParaRPr>
        </a:p>
      </dgm:t>
    </dgm:pt>
    <dgm:pt modelId="{822AE829-CB95-4D09-B53B-56FE442D0411}" type="parTrans" cxnId="{D8722B2E-C8E1-40E5-AD01-CE29E87C50FF}">
      <dgm:prSet/>
      <dgm:spPr/>
      <dgm:t>
        <a:bodyPr/>
        <a:lstStyle/>
        <a:p>
          <a:endParaRPr lang="en-US"/>
        </a:p>
      </dgm:t>
    </dgm:pt>
    <dgm:pt modelId="{C5898E31-BD17-4765-962C-FF835CE88BC5}" type="sibTrans" cxnId="{D8722B2E-C8E1-40E5-AD01-CE29E87C50FF}">
      <dgm:prSet/>
      <dgm:spPr/>
      <dgm:t>
        <a:bodyPr/>
        <a:lstStyle/>
        <a:p>
          <a:endParaRPr lang="en-US"/>
        </a:p>
      </dgm:t>
    </dgm:pt>
    <dgm:pt modelId="{7B5B0507-94D3-4272-A2FC-EBA010E3821C}">
      <dgm:prSet custT="1"/>
      <dgm:spPr/>
      <dgm:t>
        <a:bodyPr/>
        <a:lstStyle/>
        <a:p>
          <a:r>
            <a:rPr lang="en-NZ" sz="1800" b="1" u="sng" dirty="0">
              <a:latin typeface="Baskerville Old Face" panose="02020602080505020303" pitchFamily="18" charset="0"/>
            </a:rPr>
            <a:t>Livelihood</a:t>
          </a:r>
          <a:r>
            <a:rPr lang="en-NZ" sz="1800" b="1" dirty="0">
              <a:latin typeface="Baskerville Old Face" panose="02020602080505020303" pitchFamily="18" charset="0"/>
            </a:rPr>
            <a:t>: swag </a:t>
          </a:r>
          <a:r>
            <a:rPr lang="en-NZ" sz="1800" dirty="0">
              <a:latin typeface="Baskerville Old Face" panose="02020602080505020303" pitchFamily="18" charset="0"/>
            </a:rPr>
            <a:t>– </a:t>
          </a:r>
          <a:r>
            <a:rPr lang="en-NZ" sz="1800" i="1" dirty="0">
              <a:latin typeface="Baskerville Old Face" panose="02020602080505020303" pitchFamily="18" charset="0"/>
            </a:rPr>
            <a:t>possessions, </a:t>
          </a:r>
          <a:r>
            <a:rPr lang="en-NZ" sz="1800" b="1" dirty="0">
              <a:latin typeface="Baskerville Old Face" panose="02020602080505020303" pitchFamily="18" charset="0"/>
            </a:rPr>
            <a:t>swagging</a:t>
          </a:r>
          <a:r>
            <a:rPr lang="en-NZ" sz="1800" dirty="0">
              <a:latin typeface="Baskerville Old Face" panose="02020602080505020303" pitchFamily="18" charset="0"/>
            </a:rPr>
            <a:t> – </a:t>
          </a:r>
          <a:r>
            <a:rPr lang="en-NZ" sz="1800" i="1" dirty="0">
              <a:latin typeface="Baskerville Old Face" panose="02020602080505020303" pitchFamily="18" charset="0"/>
            </a:rPr>
            <a:t>carrying, </a:t>
          </a:r>
          <a:r>
            <a:rPr lang="en-NZ" sz="1800" b="1" dirty="0">
              <a:latin typeface="Baskerville Old Face" panose="02020602080505020303" pitchFamily="18" charset="0"/>
            </a:rPr>
            <a:t>tucker</a:t>
          </a:r>
          <a:r>
            <a:rPr lang="en-NZ" sz="1800" dirty="0">
              <a:latin typeface="Baskerville Old Face" panose="02020602080505020303" pitchFamily="18" charset="0"/>
            </a:rPr>
            <a:t> – </a:t>
          </a:r>
          <a:r>
            <a:rPr lang="en-NZ" sz="1800" i="1" dirty="0">
              <a:latin typeface="Baskerville Old Face" panose="02020602080505020303" pitchFamily="18" charset="0"/>
            </a:rPr>
            <a:t>food, </a:t>
          </a:r>
          <a:r>
            <a:rPr lang="en-NZ" sz="1800" b="1" i="0" dirty="0">
              <a:latin typeface="Baskerville Old Face" panose="02020602080505020303" pitchFamily="18" charset="0"/>
            </a:rPr>
            <a:t>lollies </a:t>
          </a:r>
          <a:r>
            <a:rPr lang="en-NZ" sz="1800" i="1" dirty="0">
              <a:latin typeface="Baskerville Old Face" panose="02020602080505020303" pitchFamily="18" charset="0"/>
            </a:rPr>
            <a:t>– sweets, </a:t>
          </a:r>
          <a:r>
            <a:rPr lang="en-NZ" sz="1800" b="1" i="0" dirty="0">
              <a:latin typeface="Baskerville Old Face" panose="02020602080505020303" pitchFamily="18" charset="0"/>
            </a:rPr>
            <a:t>billy </a:t>
          </a:r>
          <a:r>
            <a:rPr lang="en-NZ" sz="1800" i="1" dirty="0">
              <a:latin typeface="Baskerville Old Face" panose="02020602080505020303" pitchFamily="18" charset="0"/>
            </a:rPr>
            <a:t>– pot for boiling water</a:t>
          </a:r>
          <a:endParaRPr lang="en-US" sz="1800" i="1" dirty="0">
            <a:latin typeface="Baskerville Old Face" panose="02020602080505020303" pitchFamily="18" charset="0"/>
          </a:endParaRPr>
        </a:p>
      </dgm:t>
    </dgm:pt>
    <dgm:pt modelId="{6D357E5B-BB2C-4872-B5CE-B2AF1060135E}" type="parTrans" cxnId="{583BB74E-206E-4C91-ABB8-279F59771889}">
      <dgm:prSet/>
      <dgm:spPr/>
      <dgm:t>
        <a:bodyPr/>
        <a:lstStyle/>
        <a:p>
          <a:endParaRPr lang="en-US"/>
        </a:p>
      </dgm:t>
    </dgm:pt>
    <dgm:pt modelId="{C65F6F1C-008D-4F97-8489-05E24DEE9FD4}" type="sibTrans" cxnId="{583BB74E-206E-4C91-ABB8-279F59771889}">
      <dgm:prSet/>
      <dgm:spPr/>
      <dgm:t>
        <a:bodyPr/>
        <a:lstStyle/>
        <a:p>
          <a:endParaRPr lang="en-US"/>
        </a:p>
      </dgm:t>
    </dgm:pt>
    <dgm:pt modelId="{390FF340-AFE9-4A29-8092-1BA16E759005}">
      <dgm:prSet custT="1"/>
      <dgm:spPr/>
      <dgm:t>
        <a:bodyPr/>
        <a:lstStyle/>
        <a:p>
          <a:r>
            <a:rPr lang="en-US" sz="1800" dirty="0">
              <a:latin typeface="Baskerville Old Face" panose="02020602080505020303" pitchFamily="18" charset="0"/>
            </a:rPr>
            <a:t>Slang: </a:t>
          </a:r>
          <a:r>
            <a:rPr lang="en-US" sz="1800" dirty="0" err="1">
              <a:latin typeface="Baskerville Old Face" panose="02020602080505020303" pitchFamily="18" charset="0"/>
            </a:rPr>
            <a:t>c</a:t>
          </a:r>
          <a:r>
            <a:rPr lang="en-US" sz="1800" b="1" dirty="0" err="1">
              <a:latin typeface="Baskerville Old Face" panose="02020602080505020303" pitchFamily="18" charset="0"/>
            </a:rPr>
            <a:t>ronk</a:t>
          </a:r>
          <a:r>
            <a:rPr lang="en-US" sz="1800" dirty="0">
              <a:latin typeface="Baskerville Old Face" panose="02020602080505020303" pitchFamily="18" charset="0"/>
            </a:rPr>
            <a:t> - </a:t>
          </a:r>
          <a:r>
            <a:rPr lang="en-US" sz="1800" i="1" dirty="0">
              <a:latin typeface="Baskerville Old Face" panose="02020602080505020303" pitchFamily="18" charset="0"/>
            </a:rPr>
            <a:t>unsound</a:t>
          </a:r>
          <a:r>
            <a:rPr lang="en-US" sz="1800" dirty="0">
              <a:latin typeface="Baskerville Old Face" panose="02020602080505020303" pitchFamily="18" charset="0"/>
            </a:rPr>
            <a:t>, </a:t>
          </a:r>
          <a:r>
            <a:rPr lang="en-US" sz="1800" b="1" dirty="0">
              <a:latin typeface="Baskerville Old Face" panose="02020602080505020303" pitchFamily="18" charset="0"/>
            </a:rPr>
            <a:t>drum</a:t>
          </a:r>
          <a:r>
            <a:rPr lang="en-US" sz="1800" dirty="0">
              <a:latin typeface="Baskerville Old Face" panose="02020602080505020303" pitchFamily="18" charset="0"/>
            </a:rPr>
            <a:t> – </a:t>
          </a:r>
          <a:r>
            <a:rPr lang="en-US" sz="1800" i="1" dirty="0">
              <a:latin typeface="Baskerville Old Face" panose="02020602080505020303" pitchFamily="18" charset="0"/>
            </a:rPr>
            <a:t>tip or warning</a:t>
          </a:r>
          <a:r>
            <a:rPr lang="en-US" sz="1800" dirty="0">
              <a:latin typeface="Baskerville Old Face" panose="02020602080505020303" pitchFamily="18" charset="0"/>
            </a:rPr>
            <a:t>, </a:t>
          </a:r>
          <a:r>
            <a:rPr lang="en-US" sz="1800" b="1" dirty="0">
              <a:latin typeface="Baskerville Old Face" panose="02020602080505020303" pitchFamily="18" charset="0"/>
            </a:rPr>
            <a:t>snitcher</a:t>
          </a:r>
          <a:r>
            <a:rPr lang="en-US" sz="1800" dirty="0">
              <a:latin typeface="Baskerville Old Face" panose="02020602080505020303" pitchFamily="18" charset="0"/>
            </a:rPr>
            <a:t> - </a:t>
          </a:r>
          <a:r>
            <a:rPr lang="en-US" sz="1800" i="1" dirty="0">
              <a:latin typeface="Baskerville Old Face" panose="02020602080505020303" pitchFamily="18" charset="0"/>
            </a:rPr>
            <a:t>excellent </a:t>
          </a:r>
        </a:p>
      </dgm:t>
    </dgm:pt>
    <dgm:pt modelId="{846A3551-517F-4BFE-BEDE-E6DB924A5065}" type="parTrans" cxnId="{40580A72-706F-445A-93AF-CEC6BF197628}">
      <dgm:prSet/>
      <dgm:spPr/>
      <dgm:t>
        <a:bodyPr/>
        <a:lstStyle/>
        <a:p>
          <a:endParaRPr lang="en-US"/>
        </a:p>
      </dgm:t>
    </dgm:pt>
    <dgm:pt modelId="{96CE69A1-3AD7-4202-B407-765491E39EC3}" type="sibTrans" cxnId="{40580A72-706F-445A-93AF-CEC6BF197628}">
      <dgm:prSet/>
      <dgm:spPr/>
      <dgm:t>
        <a:bodyPr/>
        <a:lstStyle/>
        <a:p>
          <a:endParaRPr lang="en-US"/>
        </a:p>
      </dgm:t>
    </dgm:pt>
    <dgm:pt modelId="{24F66C08-B3BB-47F9-AAF5-B37D218B1426}">
      <dgm:prSet custT="1"/>
      <dgm:spPr/>
      <dgm:t>
        <a:bodyPr/>
        <a:lstStyle/>
        <a:p>
          <a:r>
            <a:rPr lang="en-NZ" sz="1800" b="1" i="0" u="sng" dirty="0">
              <a:latin typeface="Baskerville Old Face" panose="02020602080505020303" pitchFamily="18" charset="0"/>
            </a:rPr>
            <a:t>Mining</a:t>
          </a:r>
          <a:r>
            <a:rPr lang="en-NZ" sz="1800" i="1" dirty="0">
              <a:latin typeface="Baskerville Old Face" panose="02020602080505020303" pitchFamily="18" charset="0"/>
            </a:rPr>
            <a:t>: </a:t>
          </a:r>
          <a:r>
            <a:rPr lang="en-NZ" sz="1800" i="0" dirty="0">
              <a:latin typeface="Baskerville Old Face" panose="02020602080505020303" pitchFamily="18" charset="0"/>
            </a:rPr>
            <a:t>J</a:t>
          </a:r>
          <a:r>
            <a:rPr lang="en-NZ" sz="1800" b="1" i="0" dirty="0">
              <a:latin typeface="Baskerville Old Face" panose="02020602080505020303" pitchFamily="18" charset="0"/>
            </a:rPr>
            <a:t>oe</a:t>
          </a:r>
          <a:r>
            <a:rPr lang="en-NZ" sz="1800" dirty="0">
              <a:latin typeface="Baskerville Old Face" panose="02020602080505020303" pitchFamily="18" charset="0"/>
            </a:rPr>
            <a:t> - </a:t>
          </a:r>
          <a:r>
            <a:rPr lang="en-NZ" sz="1800" i="1" dirty="0">
              <a:latin typeface="Baskerville Old Face" panose="02020602080505020303" pitchFamily="18" charset="0"/>
            </a:rPr>
            <a:t>Australian and New Zealand slang for new chums on the diggings</a:t>
          </a:r>
          <a:r>
            <a:rPr lang="en-NZ" sz="1800" dirty="0">
              <a:latin typeface="Baskerville Old Face" panose="02020602080505020303" pitchFamily="18" charset="0"/>
            </a:rPr>
            <a:t>, </a:t>
          </a:r>
          <a:r>
            <a:rPr lang="en-NZ" sz="1800" b="1" dirty="0">
              <a:latin typeface="Baskerville Old Face" panose="02020602080505020303" pitchFamily="18" charset="0"/>
            </a:rPr>
            <a:t>tram</a:t>
          </a:r>
          <a:r>
            <a:rPr lang="en-NZ" sz="1800" dirty="0">
              <a:latin typeface="Baskerville Old Face" panose="02020602080505020303" pitchFamily="18" charset="0"/>
            </a:rPr>
            <a:t> – </a:t>
          </a:r>
          <a:r>
            <a:rPr lang="en-NZ" sz="1800" i="1" dirty="0">
              <a:latin typeface="Baskerville Old Face" panose="02020602080505020303" pitchFamily="18" charset="0"/>
            </a:rPr>
            <a:t>wooden rails for mine carts</a:t>
          </a:r>
          <a:endParaRPr lang="en-GB" sz="1800" i="1" dirty="0">
            <a:latin typeface="Baskerville Old Face" panose="02020602080505020303" pitchFamily="18" charset="0"/>
          </a:endParaRPr>
        </a:p>
      </dgm:t>
    </dgm:pt>
    <dgm:pt modelId="{9DDD80D2-2714-492E-BDF5-E8E820CA0B0D}" type="parTrans" cxnId="{AEAE8D3F-550E-4C16-8930-C250A294F3AC}">
      <dgm:prSet/>
      <dgm:spPr/>
      <dgm:t>
        <a:bodyPr/>
        <a:lstStyle/>
        <a:p>
          <a:endParaRPr lang="en-GB"/>
        </a:p>
      </dgm:t>
    </dgm:pt>
    <dgm:pt modelId="{EB9EAA87-5F9E-41F3-A6A9-0A9E8489D4F0}" type="sibTrans" cxnId="{AEAE8D3F-550E-4C16-8930-C250A294F3AC}">
      <dgm:prSet/>
      <dgm:spPr/>
      <dgm:t>
        <a:bodyPr/>
        <a:lstStyle/>
        <a:p>
          <a:endParaRPr lang="en-GB"/>
        </a:p>
      </dgm:t>
    </dgm:pt>
    <dgm:pt modelId="{B3F2AAAA-6ECF-44A4-A435-19B8DE71FF59}" type="pres">
      <dgm:prSet presAssocID="{530F9E31-2996-40AB-8F99-FB2F316BBA30}" presName="linear" presStyleCnt="0">
        <dgm:presLayoutVars>
          <dgm:animLvl val="lvl"/>
          <dgm:resizeHandles val="exact"/>
        </dgm:presLayoutVars>
      </dgm:prSet>
      <dgm:spPr/>
    </dgm:pt>
    <dgm:pt modelId="{DE7A7C2B-ED95-4314-9AF4-7E523BD30973}" type="pres">
      <dgm:prSet presAssocID="{1EB9B967-92D1-460E-AA7D-AD84B074D1C5}" presName="parentText" presStyleLbl="node1" presStyleIdx="0" presStyleCnt="6">
        <dgm:presLayoutVars>
          <dgm:chMax val="0"/>
          <dgm:bulletEnabled val="1"/>
        </dgm:presLayoutVars>
      </dgm:prSet>
      <dgm:spPr/>
    </dgm:pt>
    <dgm:pt modelId="{5A03B10A-B9D9-467B-80E8-C3A89810D200}" type="pres">
      <dgm:prSet presAssocID="{0BC05D89-043B-422A-B734-FA70E7B76BF7}" presName="spacer" presStyleCnt="0"/>
      <dgm:spPr/>
    </dgm:pt>
    <dgm:pt modelId="{DC892489-A788-4157-86C8-876B996495DA}" type="pres">
      <dgm:prSet presAssocID="{1D929C89-93BA-4B79-B7C7-DDDCF21A995C}" presName="parentText" presStyleLbl="node1" presStyleIdx="1" presStyleCnt="6">
        <dgm:presLayoutVars>
          <dgm:chMax val="0"/>
          <dgm:bulletEnabled val="1"/>
        </dgm:presLayoutVars>
      </dgm:prSet>
      <dgm:spPr/>
    </dgm:pt>
    <dgm:pt modelId="{6ED96471-0C61-4C3F-B5C8-A07C3A9FBB24}" type="pres">
      <dgm:prSet presAssocID="{C5898E31-BD17-4765-962C-FF835CE88BC5}" presName="spacer" presStyleCnt="0"/>
      <dgm:spPr/>
    </dgm:pt>
    <dgm:pt modelId="{DBDB386A-9B45-4D29-9795-0CD1AB3BBA26}" type="pres">
      <dgm:prSet presAssocID="{24F66C08-B3BB-47F9-AAF5-B37D218B1426}" presName="parentText" presStyleLbl="node1" presStyleIdx="2" presStyleCnt="6">
        <dgm:presLayoutVars>
          <dgm:chMax val="0"/>
          <dgm:bulletEnabled val="1"/>
        </dgm:presLayoutVars>
      </dgm:prSet>
      <dgm:spPr/>
    </dgm:pt>
    <dgm:pt modelId="{FE4BE6E1-1BC9-4CF3-9A79-980E734D2298}" type="pres">
      <dgm:prSet presAssocID="{EB9EAA87-5F9E-41F3-A6A9-0A9E8489D4F0}" presName="spacer" presStyleCnt="0"/>
      <dgm:spPr/>
    </dgm:pt>
    <dgm:pt modelId="{35B59798-2E70-4A85-9D23-9911AADB3CA9}" type="pres">
      <dgm:prSet presAssocID="{7B5B0507-94D3-4272-A2FC-EBA010E3821C}" presName="parentText" presStyleLbl="node1" presStyleIdx="3" presStyleCnt="6">
        <dgm:presLayoutVars>
          <dgm:chMax val="0"/>
          <dgm:bulletEnabled val="1"/>
        </dgm:presLayoutVars>
      </dgm:prSet>
      <dgm:spPr/>
    </dgm:pt>
    <dgm:pt modelId="{6829194A-AE77-401D-AEC5-288A408C7F5E}" type="pres">
      <dgm:prSet presAssocID="{C65F6F1C-008D-4F97-8489-05E24DEE9FD4}" presName="spacer" presStyleCnt="0"/>
      <dgm:spPr/>
    </dgm:pt>
    <dgm:pt modelId="{FACF8921-D28C-4F21-992C-435B5CD5A1FF}" type="pres">
      <dgm:prSet presAssocID="{24A0C308-50E5-4DCA-9F80-3CBE2CEE670C}" presName="parentText" presStyleLbl="node1" presStyleIdx="4" presStyleCnt="6">
        <dgm:presLayoutVars>
          <dgm:chMax val="0"/>
          <dgm:bulletEnabled val="1"/>
        </dgm:presLayoutVars>
      </dgm:prSet>
      <dgm:spPr/>
    </dgm:pt>
    <dgm:pt modelId="{FB4A44EF-EA54-4A4A-9FEC-5ED0B16D7914}" type="pres">
      <dgm:prSet presAssocID="{6B0EA538-86F3-4693-B04A-7AB019F25544}" presName="spacer" presStyleCnt="0"/>
      <dgm:spPr/>
    </dgm:pt>
    <dgm:pt modelId="{87BAC8DB-8F0F-45D4-8552-2C7362CE5448}" type="pres">
      <dgm:prSet presAssocID="{390FF340-AFE9-4A29-8092-1BA16E759005}" presName="parentText" presStyleLbl="node1" presStyleIdx="5" presStyleCnt="6">
        <dgm:presLayoutVars>
          <dgm:chMax val="0"/>
          <dgm:bulletEnabled val="1"/>
        </dgm:presLayoutVars>
      </dgm:prSet>
      <dgm:spPr/>
    </dgm:pt>
  </dgm:ptLst>
  <dgm:cxnLst>
    <dgm:cxn modelId="{D8722B2E-C8E1-40E5-AD01-CE29E87C50FF}" srcId="{530F9E31-2996-40AB-8F99-FB2F316BBA30}" destId="{1D929C89-93BA-4B79-B7C7-DDDCF21A995C}" srcOrd="1" destOrd="0" parTransId="{822AE829-CB95-4D09-B53B-56FE442D0411}" sibTransId="{C5898E31-BD17-4765-962C-FF835CE88BC5}"/>
    <dgm:cxn modelId="{AEAE8D3F-550E-4C16-8930-C250A294F3AC}" srcId="{530F9E31-2996-40AB-8F99-FB2F316BBA30}" destId="{24F66C08-B3BB-47F9-AAF5-B37D218B1426}" srcOrd="2" destOrd="0" parTransId="{9DDD80D2-2714-492E-BDF5-E8E820CA0B0D}" sibTransId="{EB9EAA87-5F9E-41F3-A6A9-0A9E8489D4F0}"/>
    <dgm:cxn modelId="{583BB74E-206E-4C91-ABB8-279F59771889}" srcId="{530F9E31-2996-40AB-8F99-FB2F316BBA30}" destId="{7B5B0507-94D3-4272-A2FC-EBA010E3821C}" srcOrd="3" destOrd="0" parTransId="{6D357E5B-BB2C-4872-B5CE-B2AF1060135E}" sibTransId="{C65F6F1C-008D-4F97-8489-05E24DEE9FD4}"/>
    <dgm:cxn modelId="{40580A72-706F-445A-93AF-CEC6BF197628}" srcId="{530F9E31-2996-40AB-8F99-FB2F316BBA30}" destId="{390FF340-AFE9-4A29-8092-1BA16E759005}" srcOrd="5" destOrd="0" parTransId="{846A3551-517F-4BFE-BEDE-E6DB924A5065}" sibTransId="{96CE69A1-3AD7-4202-B407-765491E39EC3}"/>
    <dgm:cxn modelId="{34EB809C-5431-40B0-8D0C-2B6365AE685E}" type="presOf" srcId="{390FF340-AFE9-4A29-8092-1BA16E759005}" destId="{87BAC8DB-8F0F-45D4-8552-2C7362CE5448}" srcOrd="0" destOrd="0" presId="urn:microsoft.com/office/officeart/2005/8/layout/vList2"/>
    <dgm:cxn modelId="{231EB7A0-2CD4-444E-A4DE-F729A864FCDA}" type="presOf" srcId="{1D929C89-93BA-4B79-B7C7-DDDCF21A995C}" destId="{DC892489-A788-4157-86C8-876B996495DA}" srcOrd="0" destOrd="0" presId="urn:microsoft.com/office/officeart/2005/8/layout/vList2"/>
    <dgm:cxn modelId="{C85F60C7-2C00-43D5-977F-BC3B315F60DE}" type="presOf" srcId="{7B5B0507-94D3-4272-A2FC-EBA010E3821C}" destId="{35B59798-2E70-4A85-9D23-9911AADB3CA9}" srcOrd="0" destOrd="0" presId="urn:microsoft.com/office/officeart/2005/8/layout/vList2"/>
    <dgm:cxn modelId="{E28BDADF-D32C-4440-BB3E-639EF45E2D18}" type="presOf" srcId="{530F9E31-2996-40AB-8F99-FB2F316BBA30}" destId="{B3F2AAAA-6ECF-44A4-A435-19B8DE71FF59}" srcOrd="0" destOrd="0" presId="urn:microsoft.com/office/officeart/2005/8/layout/vList2"/>
    <dgm:cxn modelId="{466422E4-0800-41C4-896B-27CD7E35A8B5}" type="presOf" srcId="{24A0C308-50E5-4DCA-9F80-3CBE2CEE670C}" destId="{FACF8921-D28C-4F21-992C-435B5CD5A1FF}" srcOrd="0" destOrd="0" presId="urn:microsoft.com/office/officeart/2005/8/layout/vList2"/>
    <dgm:cxn modelId="{B1B620E8-2706-484B-942A-9C789FAA5845}" srcId="{530F9E31-2996-40AB-8F99-FB2F316BBA30}" destId="{24A0C308-50E5-4DCA-9F80-3CBE2CEE670C}" srcOrd="4" destOrd="0" parTransId="{3A262367-3660-4322-AA30-9B2F6FD19F68}" sibTransId="{6B0EA538-86F3-4693-B04A-7AB019F25544}"/>
    <dgm:cxn modelId="{C1054BF3-3E91-42D1-A063-5EC695D9FAA2}" type="presOf" srcId="{1EB9B967-92D1-460E-AA7D-AD84B074D1C5}" destId="{DE7A7C2B-ED95-4314-9AF4-7E523BD30973}" srcOrd="0" destOrd="0" presId="urn:microsoft.com/office/officeart/2005/8/layout/vList2"/>
    <dgm:cxn modelId="{5C6FD4F9-2D10-4884-8DD5-9056B9CDDF02}" type="presOf" srcId="{24F66C08-B3BB-47F9-AAF5-B37D218B1426}" destId="{DBDB386A-9B45-4D29-9795-0CD1AB3BBA26}" srcOrd="0" destOrd="0" presId="urn:microsoft.com/office/officeart/2005/8/layout/vList2"/>
    <dgm:cxn modelId="{E1091CFA-0553-481D-85E6-D1C6698FE425}" srcId="{530F9E31-2996-40AB-8F99-FB2F316BBA30}" destId="{1EB9B967-92D1-460E-AA7D-AD84B074D1C5}" srcOrd="0" destOrd="0" parTransId="{6587A078-9E8C-4C27-B12F-EEB5D734F45E}" sibTransId="{0BC05D89-043B-422A-B734-FA70E7B76BF7}"/>
    <dgm:cxn modelId="{DDD68D13-42D4-459C-B3B3-F35D8A884160}" type="presParOf" srcId="{B3F2AAAA-6ECF-44A4-A435-19B8DE71FF59}" destId="{DE7A7C2B-ED95-4314-9AF4-7E523BD30973}" srcOrd="0" destOrd="0" presId="urn:microsoft.com/office/officeart/2005/8/layout/vList2"/>
    <dgm:cxn modelId="{38D2451D-A4F8-4C87-81BE-1451FDE0CE78}" type="presParOf" srcId="{B3F2AAAA-6ECF-44A4-A435-19B8DE71FF59}" destId="{5A03B10A-B9D9-467B-80E8-C3A89810D200}" srcOrd="1" destOrd="0" presId="urn:microsoft.com/office/officeart/2005/8/layout/vList2"/>
    <dgm:cxn modelId="{1F77103D-B7C8-4304-A2CE-06F2D04895EA}" type="presParOf" srcId="{B3F2AAAA-6ECF-44A4-A435-19B8DE71FF59}" destId="{DC892489-A788-4157-86C8-876B996495DA}" srcOrd="2" destOrd="0" presId="urn:microsoft.com/office/officeart/2005/8/layout/vList2"/>
    <dgm:cxn modelId="{E54D242B-7A8D-4924-8BED-21D9BC1F73F4}" type="presParOf" srcId="{B3F2AAAA-6ECF-44A4-A435-19B8DE71FF59}" destId="{6ED96471-0C61-4C3F-B5C8-A07C3A9FBB24}" srcOrd="3" destOrd="0" presId="urn:microsoft.com/office/officeart/2005/8/layout/vList2"/>
    <dgm:cxn modelId="{0644FF52-C5A8-4548-8CBF-8FBD884D516E}" type="presParOf" srcId="{B3F2AAAA-6ECF-44A4-A435-19B8DE71FF59}" destId="{DBDB386A-9B45-4D29-9795-0CD1AB3BBA26}" srcOrd="4" destOrd="0" presId="urn:microsoft.com/office/officeart/2005/8/layout/vList2"/>
    <dgm:cxn modelId="{03440994-15C3-47DE-B871-16538679FB4B}" type="presParOf" srcId="{B3F2AAAA-6ECF-44A4-A435-19B8DE71FF59}" destId="{FE4BE6E1-1BC9-4CF3-9A79-980E734D2298}" srcOrd="5" destOrd="0" presId="urn:microsoft.com/office/officeart/2005/8/layout/vList2"/>
    <dgm:cxn modelId="{DADCBADF-41DB-45E9-A1D2-5C58E85F8868}" type="presParOf" srcId="{B3F2AAAA-6ECF-44A4-A435-19B8DE71FF59}" destId="{35B59798-2E70-4A85-9D23-9911AADB3CA9}" srcOrd="6" destOrd="0" presId="urn:microsoft.com/office/officeart/2005/8/layout/vList2"/>
    <dgm:cxn modelId="{5BA60ED4-9729-4E56-90C2-5A6F4B04A343}" type="presParOf" srcId="{B3F2AAAA-6ECF-44A4-A435-19B8DE71FF59}" destId="{6829194A-AE77-401D-AEC5-288A408C7F5E}" srcOrd="7" destOrd="0" presId="urn:microsoft.com/office/officeart/2005/8/layout/vList2"/>
    <dgm:cxn modelId="{EE75FEAD-9687-4660-A2A9-B8A97FAD35F4}" type="presParOf" srcId="{B3F2AAAA-6ECF-44A4-A435-19B8DE71FF59}" destId="{FACF8921-D28C-4F21-992C-435B5CD5A1FF}" srcOrd="8" destOrd="0" presId="urn:microsoft.com/office/officeart/2005/8/layout/vList2"/>
    <dgm:cxn modelId="{92608FFB-BD61-40CE-849F-6E5F7FC5ED89}" type="presParOf" srcId="{B3F2AAAA-6ECF-44A4-A435-19B8DE71FF59}" destId="{FB4A44EF-EA54-4A4A-9FEC-5ED0B16D7914}" srcOrd="9" destOrd="0" presId="urn:microsoft.com/office/officeart/2005/8/layout/vList2"/>
    <dgm:cxn modelId="{9EBE898A-CE2D-4AA2-A793-C4B43C33D600}" type="presParOf" srcId="{B3F2AAAA-6ECF-44A4-A435-19B8DE71FF59}" destId="{87BAC8DB-8F0F-45D4-8552-2C7362CE544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0822D-D6F0-4288-9D46-8E05674CAC9D}">
      <dsp:nvSpPr>
        <dsp:cNvPr id="0" name=""/>
        <dsp:cNvSpPr/>
      </dsp:nvSpPr>
      <dsp:spPr>
        <a:xfrm>
          <a:off x="0" y="861"/>
          <a:ext cx="6173409" cy="9644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b="1" u="sng" kern="1200" dirty="0">
              <a:latin typeface="Baskerville Old Face" panose="02020602080505020303" pitchFamily="18" charset="0"/>
            </a:rPr>
            <a:t>Family</a:t>
          </a:r>
          <a:r>
            <a:rPr lang="en-NZ" sz="2400" b="1" kern="1200" dirty="0">
              <a:latin typeface="Baskerville Old Face" panose="02020602080505020303" pitchFamily="18" charset="0"/>
            </a:rPr>
            <a:t>: barns/bairns </a:t>
          </a:r>
          <a:r>
            <a:rPr lang="en-NZ" sz="2400" kern="1200" dirty="0">
              <a:latin typeface="Baskerville Old Face" panose="02020602080505020303" pitchFamily="18" charset="0"/>
            </a:rPr>
            <a:t>- </a:t>
          </a:r>
          <a:r>
            <a:rPr lang="en-NZ" sz="2400" i="1" kern="1200" dirty="0">
              <a:latin typeface="Baskerville Old Face" panose="02020602080505020303" pitchFamily="18" charset="0"/>
            </a:rPr>
            <a:t>children</a:t>
          </a:r>
          <a:r>
            <a:rPr lang="en-NZ" sz="2400" kern="1200" dirty="0">
              <a:latin typeface="Baskerville Old Face" panose="02020602080505020303" pitchFamily="18" charset="0"/>
            </a:rPr>
            <a:t>, </a:t>
          </a:r>
          <a:r>
            <a:rPr lang="en-NZ" sz="2400" b="1" kern="1200" dirty="0">
              <a:latin typeface="Baskerville Old Face" panose="02020602080505020303" pitchFamily="18" charset="0"/>
            </a:rPr>
            <a:t>lasses</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girls</a:t>
          </a:r>
          <a:r>
            <a:rPr lang="en-NZ" sz="2400" kern="1200" dirty="0">
              <a:latin typeface="Baskerville Old Face" panose="02020602080505020303" pitchFamily="18" charset="0"/>
            </a:rPr>
            <a:t>, laddies – boys</a:t>
          </a:r>
          <a:endParaRPr lang="en-US" sz="2400" i="1" kern="1200" dirty="0">
            <a:latin typeface="Baskerville Old Face" panose="02020602080505020303" pitchFamily="18" charset="0"/>
          </a:endParaRPr>
        </a:p>
      </dsp:txBody>
      <dsp:txXfrm>
        <a:off x="47078" y="47939"/>
        <a:ext cx="6079253" cy="870245"/>
      </dsp:txXfrm>
    </dsp:sp>
    <dsp:sp modelId="{E6A24C4C-0A06-40E2-83DA-1C3A24357D24}">
      <dsp:nvSpPr>
        <dsp:cNvPr id="0" name=""/>
        <dsp:cNvSpPr/>
      </dsp:nvSpPr>
      <dsp:spPr>
        <a:xfrm>
          <a:off x="0" y="976330"/>
          <a:ext cx="6173409" cy="9644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b="1" u="sng" kern="1200" dirty="0">
              <a:latin typeface="Baskerville Old Face" panose="02020602080505020303" pitchFamily="18" charset="0"/>
            </a:rPr>
            <a:t>Food</a:t>
          </a:r>
          <a:r>
            <a:rPr lang="en-NZ" sz="2400" b="1" kern="1200" dirty="0">
              <a:latin typeface="Baskerville Old Face" panose="02020602080505020303" pitchFamily="18" charset="0"/>
            </a:rPr>
            <a:t>: drappie </a:t>
          </a:r>
          <a:r>
            <a:rPr lang="en-NZ" sz="2400" kern="1200" dirty="0">
              <a:latin typeface="Baskerville Old Face" panose="02020602080505020303" pitchFamily="18" charset="0"/>
            </a:rPr>
            <a:t>- </a:t>
          </a:r>
          <a:r>
            <a:rPr lang="en-NZ" sz="2400" i="1" kern="1200" dirty="0">
              <a:latin typeface="Baskerville Old Face" panose="02020602080505020303" pitchFamily="18" charset="0"/>
            </a:rPr>
            <a:t>tipple</a:t>
          </a:r>
          <a:r>
            <a:rPr lang="en-NZ" sz="2400" kern="1200" dirty="0">
              <a:latin typeface="Baskerville Old Face" panose="02020602080505020303" pitchFamily="18" charset="0"/>
            </a:rPr>
            <a:t>, </a:t>
          </a:r>
          <a:r>
            <a:rPr lang="en-NZ" sz="2400" b="1" kern="1200" dirty="0">
              <a:latin typeface="Baskerville Old Face" panose="02020602080505020303" pitchFamily="18" charset="0"/>
            </a:rPr>
            <a:t>brose</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porridge/broth</a:t>
          </a:r>
          <a:r>
            <a:rPr lang="en-NZ" sz="2400" b="0" i="0" kern="1200" dirty="0">
              <a:latin typeface="Baskerville Old Face" panose="02020602080505020303" pitchFamily="18" charset="0"/>
            </a:rPr>
            <a:t>, </a:t>
          </a:r>
          <a:r>
            <a:rPr lang="en-NZ" sz="2400" b="1" kern="1200" dirty="0">
              <a:latin typeface="Baskerville Old Face" panose="02020602080505020303" pitchFamily="18" charset="0"/>
            </a:rPr>
            <a:t>sour-dook</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buttermilk, </a:t>
          </a:r>
          <a:r>
            <a:rPr lang="en-NZ" sz="2400" b="1" kern="1200" dirty="0">
              <a:latin typeface="Baskerville Old Face" panose="02020602080505020303" pitchFamily="18" charset="0"/>
            </a:rPr>
            <a:t>wee piece </a:t>
          </a:r>
          <a:r>
            <a:rPr lang="en-NZ" sz="2400" kern="1200" dirty="0">
              <a:latin typeface="Baskerville Old Face" panose="02020602080505020303" pitchFamily="18" charset="0"/>
            </a:rPr>
            <a:t>- </a:t>
          </a:r>
          <a:r>
            <a:rPr lang="en-NZ" sz="2400" i="1" kern="1200" dirty="0">
              <a:latin typeface="Baskerville Old Face" panose="02020602080505020303" pitchFamily="18" charset="0"/>
            </a:rPr>
            <a:t>bread and butter, </a:t>
          </a:r>
          <a:r>
            <a:rPr lang="en-NZ" sz="2400" b="1" kern="1200" dirty="0">
              <a:latin typeface="Baskerville Old Face" panose="02020602080505020303" pitchFamily="18" charset="0"/>
            </a:rPr>
            <a:t>stoved</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stewed, </a:t>
          </a:r>
          <a:r>
            <a:rPr lang="en-NZ" sz="2400" b="1" i="0" kern="1200" dirty="0">
              <a:latin typeface="Baskerville Old Face" panose="02020602080505020303" pitchFamily="18" charset="0"/>
            </a:rPr>
            <a:t>tea</a:t>
          </a:r>
          <a:r>
            <a:rPr lang="en-NZ" sz="2400" i="1" kern="1200" dirty="0">
              <a:latin typeface="Baskerville Old Face" panose="02020602080505020303" pitchFamily="18" charset="0"/>
            </a:rPr>
            <a:t> - dinner</a:t>
          </a:r>
          <a:r>
            <a:rPr lang="en-NZ" sz="2400" kern="1200" dirty="0">
              <a:latin typeface="Baskerville Old Face" panose="02020602080505020303" pitchFamily="18" charset="0"/>
            </a:rPr>
            <a:t> </a:t>
          </a:r>
          <a:endParaRPr lang="en-US" sz="2400" i="1" kern="1200" dirty="0">
            <a:latin typeface="Baskerville Old Face" panose="02020602080505020303" pitchFamily="18" charset="0"/>
          </a:endParaRPr>
        </a:p>
      </dsp:txBody>
      <dsp:txXfrm>
        <a:off x="47078" y="1023408"/>
        <a:ext cx="6079253" cy="870245"/>
      </dsp:txXfrm>
    </dsp:sp>
    <dsp:sp modelId="{7DC296C6-A2FB-4079-98E2-751F8E68B56E}">
      <dsp:nvSpPr>
        <dsp:cNvPr id="0" name=""/>
        <dsp:cNvSpPr/>
      </dsp:nvSpPr>
      <dsp:spPr>
        <a:xfrm>
          <a:off x="0" y="1952598"/>
          <a:ext cx="6173409" cy="96440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b="1" u="sng" kern="1200" dirty="0">
              <a:latin typeface="Baskerville Old Face" panose="02020602080505020303" pitchFamily="18" charset="0"/>
            </a:rPr>
            <a:t>Geography</a:t>
          </a:r>
          <a:r>
            <a:rPr lang="en-NZ" sz="2400" b="1" kern="1200" dirty="0">
              <a:latin typeface="Baskerville Old Face" panose="02020602080505020303" pitchFamily="18" charset="0"/>
            </a:rPr>
            <a:t>: brae</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the brow of a hill</a:t>
          </a:r>
          <a:r>
            <a:rPr lang="en-NZ" sz="2400" kern="1200" dirty="0">
              <a:latin typeface="Baskerville Old Face" panose="02020602080505020303" pitchFamily="18" charset="0"/>
            </a:rPr>
            <a:t>, </a:t>
          </a:r>
          <a:r>
            <a:rPr lang="en-NZ" sz="2400" b="1" kern="1200" dirty="0">
              <a:latin typeface="Baskerville Old Face" panose="02020602080505020303" pitchFamily="18" charset="0"/>
            </a:rPr>
            <a:t>burn</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stream</a:t>
          </a:r>
          <a:r>
            <a:rPr lang="en-NZ" sz="2400" kern="1200" dirty="0">
              <a:latin typeface="Baskerville Old Face" panose="02020602080505020303" pitchFamily="18" charset="0"/>
            </a:rPr>
            <a:t>, </a:t>
          </a:r>
          <a:r>
            <a:rPr lang="en-NZ" sz="2400" b="1" kern="1200" dirty="0" err="1">
              <a:latin typeface="Baskerville Old Face" panose="02020602080505020303" pitchFamily="18" charset="0"/>
            </a:rPr>
            <a:t>dooket</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dovecot</a:t>
          </a:r>
          <a:r>
            <a:rPr lang="en-NZ" sz="2400" kern="1200" dirty="0">
              <a:latin typeface="Baskerville Old Face" panose="02020602080505020303" pitchFamily="18" charset="0"/>
            </a:rPr>
            <a:t>, </a:t>
          </a:r>
          <a:r>
            <a:rPr lang="en-NZ" sz="2400" b="1" kern="1200" dirty="0">
              <a:latin typeface="Baskerville Old Face" panose="02020602080505020303" pitchFamily="18" charset="0"/>
            </a:rPr>
            <a:t>firth</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estuary</a:t>
          </a:r>
          <a:endParaRPr lang="en-US" sz="2400" i="1" kern="1200" dirty="0">
            <a:latin typeface="Baskerville Old Face" panose="02020602080505020303" pitchFamily="18" charset="0"/>
          </a:endParaRPr>
        </a:p>
      </dsp:txBody>
      <dsp:txXfrm>
        <a:off x="47078" y="1999676"/>
        <a:ext cx="6079253" cy="870245"/>
      </dsp:txXfrm>
    </dsp:sp>
    <dsp:sp modelId="{C3836EEE-645C-4B8D-B90B-1F156942B48D}">
      <dsp:nvSpPr>
        <dsp:cNvPr id="0" name=""/>
        <dsp:cNvSpPr/>
      </dsp:nvSpPr>
      <dsp:spPr>
        <a:xfrm>
          <a:off x="0" y="2925395"/>
          <a:ext cx="6173409" cy="96440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b="1" u="sng" kern="1200" dirty="0">
              <a:latin typeface="Baskerville Old Face" panose="02020602080505020303" pitchFamily="18" charset="0"/>
            </a:rPr>
            <a:t>Verbs</a:t>
          </a:r>
          <a:r>
            <a:rPr lang="en-NZ" sz="2400" b="1" kern="1200" dirty="0">
              <a:latin typeface="Baskerville Old Face" panose="02020602080505020303" pitchFamily="18" charset="0"/>
            </a:rPr>
            <a:t>: stop – </a:t>
          </a:r>
          <a:r>
            <a:rPr lang="en-NZ" sz="2400" b="0" i="1" kern="1200" dirty="0">
              <a:latin typeface="Baskerville Old Face" panose="02020602080505020303" pitchFamily="18" charset="0"/>
            </a:rPr>
            <a:t>stay</a:t>
          </a:r>
          <a:r>
            <a:rPr lang="en-NZ" sz="2400" b="1" kern="1200" dirty="0">
              <a:latin typeface="Baskerville Old Face" panose="02020602080505020303" pitchFamily="18" charset="0"/>
            </a:rPr>
            <a:t>, mind – </a:t>
          </a:r>
          <a:r>
            <a:rPr lang="en-NZ" sz="2400" b="1" i="1" kern="1200" dirty="0">
              <a:latin typeface="Baskerville Old Face" panose="02020602080505020303" pitchFamily="18" charset="0"/>
            </a:rPr>
            <a:t>remember</a:t>
          </a:r>
          <a:r>
            <a:rPr lang="en-NZ" sz="2400" b="1" kern="1200" dirty="0">
              <a:latin typeface="Baskerville Old Face" panose="02020602080505020303" pitchFamily="18" charset="0"/>
            </a:rPr>
            <a:t>, ken</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knowledge/to know</a:t>
          </a:r>
          <a:r>
            <a:rPr lang="en-NZ" sz="2400" kern="1200" dirty="0">
              <a:latin typeface="Baskerville Old Face" panose="02020602080505020303" pitchFamily="18" charset="0"/>
            </a:rPr>
            <a:t>, </a:t>
          </a:r>
          <a:r>
            <a:rPr lang="en-NZ" sz="2400" b="1" kern="1200" dirty="0">
              <a:latin typeface="Baskerville Old Face" panose="02020602080505020303" pitchFamily="18" charset="0"/>
            </a:rPr>
            <a:t>cry</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shout</a:t>
          </a:r>
          <a:endParaRPr lang="en-US" sz="2400" i="1" kern="1200" dirty="0">
            <a:latin typeface="Baskerville Old Face" panose="02020602080505020303" pitchFamily="18" charset="0"/>
          </a:endParaRPr>
        </a:p>
      </dsp:txBody>
      <dsp:txXfrm>
        <a:off x="47078" y="2972473"/>
        <a:ext cx="6079253" cy="870245"/>
      </dsp:txXfrm>
    </dsp:sp>
    <dsp:sp modelId="{2F2C1802-7ECC-4753-95B5-88497175A843}">
      <dsp:nvSpPr>
        <dsp:cNvPr id="0" name=""/>
        <dsp:cNvSpPr/>
      </dsp:nvSpPr>
      <dsp:spPr>
        <a:xfrm>
          <a:off x="0" y="3902736"/>
          <a:ext cx="6173409" cy="96440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b="1" u="sng" kern="1200" dirty="0">
              <a:latin typeface="Baskerville Old Face" panose="02020602080505020303" pitchFamily="18" charset="0"/>
            </a:rPr>
            <a:t>Adjectives</a:t>
          </a:r>
          <a:r>
            <a:rPr lang="en-NZ" sz="2400" b="1" kern="1200" dirty="0">
              <a:latin typeface="Baskerville Old Face" panose="02020602080505020303" pitchFamily="18" charset="0"/>
            </a:rPr>
            <a:t>: bonniest</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prettiest, </a:t>
          </a:r>
          <a:r>
            <a:rPr lang="en-NZ" sz="2400" b="1" kern="1200" dirty="0" err="1">
              <a:latin typeface="Baskerville Old Face" panose="02020602080505020303" pitchFamily="18" charset="0"/>
            </a:rPr>
            <a:t>sarless</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spiritless</a:t>
          </a:r>
          <a:r>
            <a:rPr lang="en-NZ" sz="2400" kern="1200" dirty="0">
              <a:latin typeface="Baskerville Old Face" panose="02020602080505020303" pitchFamily="18" charset="0"/>
            </a:rPr>
            <a:t>,</a:t>
          </a:r>
          <a:r>
            <a:rPr lang="en-NZ" sz="2400" b="1" kern="1200" dirty="0">
              <a:latin typeface="Baskerville Old Face" panose="02020602080505020303" pitchFamily="18" charset="0"/>
            </a:rPr>
            <a:t> swithering</a:t>
          </a:r>
          <a:r>
            <a:rPr lang="en-NZ" sz="2400" kern="1200" dirty="0">
              <a:latin typeface="Baskerville Old Face" panose="02020602080505020303" pitchFamily="18" charset="0"/>
            </a:rPr>
            <a:t> – </a:t>
          </a:r>
          <a:r>
            <a:rPr lang="en-NZ" sz="2400" i="1" kern="1200" dirty="0">
              <a:latin typeface="Baskerville Old Face" panose="02020602080505020303" pitchFamily="18" charset="0"/>
            </a:rPr>
            <a:t>dithering</a:t>
          </a:r>
          <a:endParaRPr lang="en-US" sz="2400" i="1" kern="1200" dirty="0">
            <a:latin typeface="Baskerville Old Face" panose="02020602080505020303" pitchFamily="18" charset="0"/>
          </a:endParaRPr>
        </a:p>
      </dsp:txBody>
      <dsp:txXfrm>
        <a:off x="47078" y="3949814"/>
        <a:ext cx="6079253" cy="870245"/>
      </dsp:txXfrm>
    </dsp:sp>
    <dsp:sp modelId="{D5E539F4-8D7D-4F49-889D-4E9C30FC6AE5}">
      <dsp:nvSpPr>
        <dsp:cNvPr id="0" name=""/>
        <dsp:cNvSpPr/>
      </dsp:nvSpPr>
      <dsp:spPr>
        <a:xfrm>
          <a:off x="0" y="4878205"/>
          <a:ext cx="6173409" cy="9644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b="1" u="sng" kern="1200" dirty="0">
              <a:latin typeface="Baskerville Old Face" panose="02020602080505020303" pitchFamily="18" charset="0"/>
            </a:rPr>
            <a:t>Discourse features</a:t>
          </a:r>
          <a:r>
            <a:rPr lang="en-NZ" sz="2400" b="1" kern="1200" dirty="0">
              <a:latin typeface="Baskerville Old Face" panose="02020602080505020303" pitchFamily="18" charset="0"/>
            </a:rPr>
            <a:t>: Just now, bit x, never </a:t>
          </a:r>
          <a:r>
            <a:rPr lang="en-NZ" sz="2400" b="0" kern="1200" dirty="0">
              <a:latin typeface="Baskerville Old Face" panose="02020602080505020303" pitchFamily="18" charset="0"/>
            </a:rPr>
            <a:t>for simple negative</a:t>
          </a:r>
          <a:r>
            <a:rPr lang="en-NZ" sz="2400" b="1" kern="1200" dirty="0">
              <a:latin typeface="Baskerville Old Face" panose="02020602080505020303" pitchFamily="18" charset="0"/>
            </a:rPr>
            <a:t>, relative clause differences</a:t>
          </a:r>
          <a:endParaRPr lang="en-US" sz="2400" i="1" kern="1200" dirty="0">
            <a:latin typeface="Baskerville Old Face" panose="02020602080505020303" pitchFamily="18" charset="0"/>
          </a:endParaRPr>
        </a:p>
      </dsp:txBody>
      <dsp:txXfrm>
        <a:off x="47078" y="4925283"/>
        <a:ext cx="6079253" cy="870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A7C2B-ED95-4314-9AF4-7E523BD30973}">
      <dsp:nvSpPr>
        <dsp:cNvPr id="0" name=""/>
        <dsp:cNvSpPr/>
      </dsp:nvSpPr>
      <dsp:spPr>
        <a:xfrm>
          <a:off x="0" y="36357"/>
          <a:ext cx="6411054" cy="936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NZ" sz="1800" b="1" u="sng" kern="1200" dirty="0">
              <a:latin typeface="Baskerville Old Face" panose="02020602080505020303" pitchFamily="18" charset="0"/>
            </a:rPr>
            <a:t>Farming</a:t>
          </a:r>
          <a:r>
            <a:rPr lang="en-NZ" sz="1800" b="1" kern="1200" dirty="0">
              <a:latin typeface="Baskerville Old Face" panose="02020602080505020303" pitchFamily="18" charset="0"/>
            </a:rPr>
            <a:t>: </a:t>
          </a:r>
          <a:r>
            <a:rPr lang="en-NZ" sz="1800" kern="1200" dirty="0">
              <a:latin typeface="Baskerville Old Face" panose="02020602080505020303" pitchFamily="18" charset="0"/>
            </a:rPr>
            <a:t>Squatter - </a:t>
          </a:r>
          <a:r>
            <a:rPr lang="en-NZ" sz="1800" i="1" kern="1200" dirty="0">
              <a:latin typeface="Baskerville Old Face" panose="02020602080505020303" pitchFamily="18" charset="0"/>
            </a:rPr>
            <a:t>grazier or sheep-farmer, </a:t>
          </a:r>
          <a:r>
            <a:rPr lang="en-NZ" sz="1800" b="1" kern="1200" dirty="0">
              <a:latin typeface="Baskerville Old Face" panose="02020602080505020303" pitchFamily="18" charset="0"/>
            </a:rPr>
            <a:t>drays</a:t>
          </a:r>
          <a:r>
            <a:rPr lang="en-NZ" sz="1800" kern="1200" dirty="0">
              <a:latin typeface="Baskerville Old Face" panose="02020602080505020303" pitchFamily="18" charset="0"/>
            </a:rPr>
            <a:t> – </a:t>
          </a:r>
          <a:r>
            <a:rPr lang="en-NZ" sz="1800" i="1" kern="1200" dirty="0">
              <a:latin typeface="Baskerville Old Face" panose="02020602080505020303" pitchFamily="18" charset="0"/>
            </a:rPr>
            <a:t>carts,</a:t>
          </a:r>
          <a:r>
            <a:rPr lang="en-NZ" sz="1800" b="1" kern="1200" dirty="0">
              <a:latin typeface="Baskerville Old Face" panose="02020602080505020303" pitchFamily="18" charset="0"/>
            </a:rPr>
            <a:t> station</a:t>
          </a:r>
          <a:r>
            <a:rPr lang="en-NZ" sz="1800" kern="1200" dirty="0">
              <a:latin typeface="Baskerville Old Face" panose="02020602080505020303" pitchFamily="18" charset="0"/>
            </a:rPr>
            <a:t> – </a:t>
          </a:r>
          <a:r>
            <a:rPr lang="en-NZ" sz="1800" i="1" kern="1200" dirty="0">
              <a:latin typeface="Baskerville Old Face" panose="02020602080505020303" pitchFamily="18" charset="0"/>
            </a:rPr>
            <a:t>sheep run, </a:t>
          </a:r>
          <a:r>
            <a:rPr lang="en-NZ" sz="1800" b="1" i="0" kern="1200" dirty="0">
              <a:latin typeface="Baskerville Old Face" panose="02020602080505020303" pitchFamily="18" charset="0"/>
            </a:rPr>
            <a:t>mob</a:t>
          </a:r>
          <a:r>
            <a:rPr lang="en-NZ" sz="1800" i="1" kern="1200" dirty="0">
              <a:latin typeface="Baskerville Old Face" panose="02020602080505020303" pitchFamily="18" charset="0"/>
            </a:rPr>
            <a:t> – flock/herd, </a:t>
          </a:r>
          <a:r>
            <a:rPr lang="en-NZ" sz="1800" b="1" kern="1200" dirty="0">
              <a:latin typeface="Baskerville Old Face" panose="02020602080505020303" pitchFamily="18" charset="0"/>
            </a:rPr>
            <a:t>fat -</a:t>
          </a:r>
          <a:r>
            <a:rPr lang="en-NZ" sz="1800" kern="1200" dirty="0">
              <a:latin typeface="Baskerville Old Face" panose="02020602080505020303" pitchFamily="18" charset="0"/>
            </a:rPr>
            <a:t> plural or collective singular. </a:t>
          </a:r>
          <a:r>
            <a:rPr lang="en-NZ" sz="1800" i="1" kern="1200" dirty="0">
              <a:latin typeface="Baskerville Old Face" panose="02020602080505020303" pitchFamily="18" charset="0"/>
            </a:rPr>
            <a:t>Fat cattle or sheep</a:t>
          </a:r>
          <a:endParaRPr lang="en-US" sz="1800" i="1" kern="1200" dirty="0">
            <a:latin typeface="Baskerville Old Face" panose="02020602080505020303" pitchFamily="18" charset="0"/>
          </a:endParaRPr>
        </a:p>
      </dsp:txBody>
      <dsp:txXfrm>
        <a:off x="45692" y="82049"/>
        <a:ext cx="6319670" cy="844616"/>
      </dsp:txXfrm>
    </dsp:sp>
    <dsp:sp modelId="{DC892489-A788-4157-86C8-876B996495DA}">
      <dsp:nvSpPr>
        <dsp:cNvPr id="0" name=""/>
        <dsp:cNvSpPr/>
      </dsp:nvSpPr>
      <dsp:spPr>
        <a:xfrm>
          <a:off x="0" y="995397"/>
          <a:ext cx="6411054" cy="936000"/>
        </a:xfrm>
        <a:prstGeom prst="roundRect">
          <a:avLst/>
        </a:prstGeom>
        <a:solidFill>
          <a:schemeClr val="accent5">
            <a:hueOff val="4021042"/>
            <a:satOff val="8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u="sng" kern="1200" dirty="0">
              <a:latin typeface="Baskerville Old Face" panose="02020602080505020303" pitchFamily="18" charset="0"/>
            </a:rPr>
            <a:t>Milling</a:t>
          </a:r>
          <a:r>
            <a:rPr lang="en-US" sz="1800" kern="1200" dirty="0">
              <a:latin typeface="Baskerville Old Face" panose="02020602080505020303" pitchFamily="18" charset="0"/>
            </a:rPr>
            <a:t>: </a:t>
          </a:r>
          <a:r>
            <a:rPr lang="en-NZ" sz="1800" b="1" i="0" kern="1200" dirty="0" err="1">
              <a:latin typeface="Baskerville Old Face" panose="02020602080505020303" pitchFamily="18" charset="0"/>
            </a:rPr>
            <a:t>slaby</a:t>
          </a:r>
          <a:r>
            <a:rPr lang="en-NZ" sz="1800" b="1" i="0" kern="1200" dirty="0">
              <a:latin typeface="Baskerville Old Face" panose="02020602080505020303" pitchFamily="18" charset="0"/>
            </a:rPr>
            <a:t> </a:t>
          </a:r>
          <a:r>
            <a:rPr lang="en-NZ" sz="1800" i="1" kern="1200" dirty="0">
              <a:latin typeface="Baskerville Old Face" panose="02020602080505020303" pitchFamily="18" charset="0"/>
            </a:rPr>
            <a:t>– mill worker, </a:t>
          </a:r>
          <a:r>
            <a:rPr lang="en-NZ" sz="1800" b="1" i="0" kern="1200" dirty="0">
              <a:latin typeface="Baskerville Old Face" panose="02020602080505020303" pitchFamily="18" charset="0"/>
            </a:rPr>
            <a:t>bushwacking</a:t>
          </a:r>
          <a:r>
            <a:rPr lang="en-NZ" sz="1800" i="1" kern="1200" dirty="0">
              <a:latin typeface="Baskerville Old Face" panose="02020602080505020303" pitchFamily="18" charset="0"/>
            </a:rPr>
            <a:t> – clearing bush, </a:t>
          </a:r>
          <a:r>
            <a:rPr lang="en-NZ" sz="1800" b="1" i="0" kern="1200" dirty="0" err="1">
              <a:latin typeface="Baskerville Old Face" panose="02020602080505020303" pitchFamily="18" charset="0"/>
            </a:rPr>
            <a:t>underscrubbing</a:t>
          </a:r>
          <a:r>
            <a:rPr lang="en-NZ" sz="1800" i="1" kern="1200" dirty="0">
              <a:latin typeface="Baskerville Old Face" panose="02020602080505020303" pitchFamily="18" charset="0"/>
            </a:rPr>
            <a:t> - undergrowth</a:t>
          </a:r>
          <a:endParaRPr lang="en-US" sz="1800" kern="1200" dirty="0">
            <a:latin typeface="Baskerville Old Face" panose="02020602080505020303" pitchFamily="18" charset="0"/>
          </a:endParaRPr>
        </a:p>
      </dsp:txBody>
      <dsp:txXfrm>
        <a:off x="45692" y="1041089"/>
        <a:ext cx="6319670" cy="844616"/>
      </dsp:txXfrm>
    </dsp:sp>
    <dsp:sp modelId="{DBDB386A-9B45-4D29-9795-0CD1AB3BBA26}">
      <dsp:nvSpPr>
        <dsp:cNvPr id="0" name=""/>
        <dsp:cNvSpPr/>
      </dsp:nvSpPr>
      <dsp:spPr>
        <a:xfrm>
          <a:off x="0" y="1954437"/>
          <a:ext cx="6411054" cy="936000"/>
        </a:xfrm>
        <a:prstGeom prst="roundRect">
          <a:avLst/>
        </a:prstGeom>
        <a:solidFill>
          <a:schemeClr val="accent5">
            <a:hueOff val="8042085"/>
            <a:satOff val="167"/>
            <a:lumOff val="-2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NZ" sz="1800" b="1" i="0" u="sng" kern="1200" dirty="0">
              <a:latin typeface="Baskerville Old Face" panose="02020602080505020303" pitchFamily="18" charset="0"/>
            </a:rPr>
            <a:t>Mining</a:t>
          </a:r>
          <a:r>
            <a:rPr lang="en-NZ" sz="1800" i="1" kern="1200" dirty="0">
              <a:latin typeface="Baskerville Old Face" panose="02020602080505020303" pitchFamily="18" charset="0"/>
            </a:rPr>
            <a:t>: </a:t>
          </a:r>
          <a:r>
            <a:rPr lang="en-NZ" sz="1800" i="0" kern="1200" dirty="0">
              <a:latin typeface="Baskerville Old Face" panose="02020602080505020303" pitchFamily="18" charset="0"/>
            </a:rPr>
            <a:t>J</a:t>
          </a:r>
          <a:r>
            <a:rPr lang="en-NZ" sz="1800" b="1" i="0" kern="1200" dirty="0">
              <a:latin typeface="Baskerville Old Face" panose="02020602080505020303" pitchFamily="18" charset="0"/>
            </a:rPr>
            <a:t>oe</a:t>
          </a:r>
          <a:r>
            <a:rPr lang="en-NZ" sz="1800" kern="1200" dirty="0">
              <a:latin typeface="Baskerville Old Face" panose="02020602080505020303" pitchFamily="18" charset="0"/>
            </a:rPr>
            <a:t> - </a:t>
          </a:r>
          <a:r>
            <a:rPr lang="en-NZ" sz="1800" i="1" kern="1200" dirty="0">
              <a:latin typeface="Baskerville Old Face" panose="02020602080505020303" pitchFamily="18" charset="0"/>
            </a:rPr>
            <a:t>Australian and New Zealand slang for new chums on the diggings</a:t>
          </a:r>
          <a:r>
            <a:rPr lang="en-NZ" sz="1800" kern="1200" dirty="0">
              <a:latin typeface="Baskerville Old Face" panose="02020602080505020303" pitchFamily="18" charset="0"/>
            </a:rPr>
            <a:t>, </a:t>
          </a:r>
          <a:r>
            <a:rPr lang="en-NZ" sz="1800" b="1" kern="1200" dirty="0">
              <a:latin typeface="Baskerville Old Face" panose="02020602080505020303" pitchFamily="18" charset="0"/>
            </a:rPr>
            <a:t>tram</a:t>
          </a:r>
          <a:r>
            <a:rPr lang="en-NZ" sz="1800" kern="1200" dirty="0">
              <a:latin typeface="Baskerville Old Face" panose="02020602080505020303" pitchFamily="18" charset="0"/>
            </a:rPr>
            <a:t> – </a:t>
          </a:r>
          <a:r>
            <a:rPr lang="en-NZ" sz="1800" i="1" kern="1200" dirty="0">
              <a:latin typeface="Baskerville Old Face" panose="02020602080505020303" pitchFamily="18" charset="0"/>
            </a:rPr>
            <a:t>wooden rails for mine carts</a:t>
          </a:r>
          <a:endParaRPr lang="en-GB" sz="1800" i="1" kern="1200" dirty="0">
            <a:latin typeface="Baskerville Old Face" panose="02020602080505020303" pitchFamily="18" charset="0"/>
          </a:endParaRPr>
        </a:p>
      </dsp:txBody>
      <dsp:txXfrm>
        <a:off x="45692" y="2000129"/>
        <a:ext cx="6319670" cy="844616"/>
      </dsp:txXfrm>
    </dsp:sp>
    <dsp:sp modelId="{35B59798-2E70-4A85-9D23-9911AADB3CA9}">
      <dsp:nvSpPr>
        <dsp:cNvPr id="0" name=""/>
        <dsp:cNvSpPr/>
      </dsp:nvSpPr>
      <dsp:spPr>
        <a:xfrm>
          <a:off x="0" y="2913477"/>
          <a:ext cx="6411054" cy="936000"/>
        </a:xfrm>
        <a:prstGeom prst="roundRect">
          <a:avLst/>
        </a:prstGeom>
        <a:solidFill>
          <a:schemeClr val="accent5">
            <a:hueOff val="12063127"/>
            <a:satOff val="251"/>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NZ" sz="1800" b="1" u="sng" kern="1200" dirty="0">
              <a:latin typeface="Baskerville Old Face" panose="02020602080505020303" pitchFamily="18" charset="0"/>
            </a:rPr>
            <a:t>Livelihood</a:t>
          </a:r>
          <a:r>
            <a:rPr lang="en-NZ" sz="1800" b="1" kern="1200" dirty="0">
              <a:latin typeface="Baskerville Old Face" panose="02020602080505020303" pitchFamily="18" charset="0"/>
            </a:rPr>
            <a:t>: swag </a:t>
          </a:r>
          <a:r>
            <a:rPr lang="en-NZ" sz="1800" kern="1200" dirty="0">
              <a:latin typeface="Baskerville Old Face" panose="02020602080505020303" pitchFamily="18" charset="0"/>
            </a:rPr>
            <a:t>– </a:t>
          </a:r>
          <a:r>
            <a:rPr lang="en-NZ" sz="1800" i="1" kern="1200" dirty="0">
              <a:latin typeface="Baskerville Old Face" panose="02020602080505020303" pitchFamily="18" charset="0"/>
            </a:rPr>
            <a:t>possessions, </a:t>
          </a:r>
          <a:r>
            <a:rPr lang="en-NZ" sz="1800" b="1" kern="1200" dirty="0">
              <a:latin typeface="Baskerville Old Face" panose="02020602080505020303" pitchFamily="18" charset="0"/>
            </a:rPr>
            <a:t>swagging</a:t>
          </a:r>
          <a:r>
            <a:rPr lang="en-NZ" sz="1800" kern="1200" dirty="0">
              <a:latin typeface="Baskerville Old Face" panose="02020602080505020303" pitchFamily="18" charset="0"/>
            </a:rPr>
            <a:t> – </a:t>
          </a:r>
          <a:r>
            <a:rPr lang="en-NZ" sz="1800" i="1" kern="1200" dirty="0">
              <a:latin typeface="Baskerville Old Face" panose="02020602080505020303" pitchFamily="18" charset="0"/>
            </a:rPr>
            <a:t>carrying, </a:t>
          </a:r>
          <a:r>
            <a:rPr lang="en-NZ" sz="1800" b="1" kern="1200" dirty="0">
              <a:latin typeface="Baskerville Old Face" panose="02020602080505020303" pitchFamily="18" charset="0"/>
            </a:rPr>
            <a:t>tucker</a:t>
          </a:r>
          <a:r>
            <a:rPr lang="en-NZ" sz="1800" kern="1200" dirty="0">
              <a:latin typeface="Baskerville Old Face" panose="02020602080505020303" pitchFamily="18" charset="0"/>
            </a:rPr>
            <a:t> – </a:t>
          </a:r>
          <a:r>
            <a:rPr lang="en-NZ" sz="1800" i="1" kern="1200" dirty="0">
              <a:latin typeface="Baskerville Old Face" panose="02020602080505020303" pitchFamily="18" charset="0"/>
            </a:rPr>
            <a:t>food, </a:t>
          </a:r>
          <a:r>
            <a:rPr lang="en-NZ" sz="1800" b="1" i="0" kern="1200" dirty="0">
              <a:latin typeface="Baskerville Old Face" panose="02020602080505020303" pitchFamily="18" charset="0"/>
            </a:rPr>
            <a:t>lollies </a:t>
          </a:r>
          <a:r>
            <a:rPr lang="en-NZ" sz="1800" i="1" kern="1200" dirty="0">
              <a:latin typeface="Baskerville Old Face" panose="02020602080505020303" pitchFamily="18" charset="0"/>
            </a:rPr>
            <a:t>– sweets, </a:t>
          </a:r>
          <a:r>
            <a:rPr lang="en-NZ" sz="1800" b="1" i="0" kern="1200" dirty="0">
              <a:latin typeface="Baskerville Old Face" panose="02020602080505020303" pitchFamily="18" charset="0"/>
            </a:rPr>
            <a:t>billy </a:t>
          </a:r>
          <a:r>
            <a:rPr lang="en-NZ" sz="1800" i="1" kern="1200" dirty="0">
              <a:latin typeface="Baskerville Old Face" panose="02020602080505020303" pitchFamily="18" charset="0"/>
            </a:rPr>
            <a:t>– pot for boiling water</a:t>
          </a:r>
          <a:endParaRPr lang="en-US" sz="1800" i="1" kern="1200" dirty="0">
            <a:latin typeface="Baskerville Old Face" panose="02020602080505020303" pitchFamily="18" charset="0"/>
          </a:endParaRPr>
        </a:p>
      </dsp:txBody>
      <dsp:txXfrm>
        <a:off x="45692" y="2959169"/>
        <a:ext cx="6319670" cy="844616"/>
      </dsp:txXfrm>
    </dsp:sp>
    <dsp:sp modelId="{FACF8921-D28C-4F21-992C-435B5CD5A1FF}">
      <dsp:nvSpPr>
        <dsp:cNvPr id="0" name=""/>
        <dsp:cNvSpPr/>
      </dsp:nvSpPr>
      <dsp:spPr>
        <a:xfrm>
          <a:off x="0" y="3872517"/>
          <a:ext cx="6411054" cy="936000"/>
        </a:xfrm>
        <a:prstGeom prst="roundRect">
          <a:avLst/>
        </a:prstGeom>
        <a:solidFill>
          <a:schemeClr val="accent5">
            <a:hueOff val="16084169"/>
            <a:satOff val="334"/>
            <a:lumOff val="-5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u="sng" kern="1200" dirty="0">
              <a:latin typeface="Baskerville Old Face" panose="02020602080505020303" pitchFamily="18" charset="0"/>
            </a:rPr>
            <a:t>Landscape</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gully</a:t>
          </a:r>
          <a:r>
            <a:rPr lang="en-US" sz="1800" kern="1200" dirty="0">
              <a:latin typeface="Baskerville Old Face" panose="02020602080505020303" pitchFamily="18" charset="0"/>
            </a:rPr>
            <a:t> – </a:t>
          </a:r>
          <a:r>
            <a:rPr lang="en-US" sz="1800" i="1" kern="1200" dirty="0">
              <a:latin typeface="Baskerville Old Face" panose="02020602080505020303" pitchFamily="18" charset="0"/>
            </a:rPr>
            <a:t>valley</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totara, whare </a:t>
          </a:r>
          <a:r>
            <a:rPr lang="en-US" sz="1800" kern="1200" dirty="0">
              <a:latin typeface="Baskerville Old Face" panose="02020602080505020303" pitchFamily="18" charset="0"/>
            </a:rPr>
            <a:t>– </a:t>
          </a:r>
          <a:r>
            <a:rPr lang="en-US" sz="1800" i="1" kern="1200" dirty="0">
              <a:latin typeface="Baskerville Old Face" panose="02020602080505020303" pitchFamily="18" charset="0"/>
            </a:rPr>
            <a:t>hut</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shanty</a:t>
          </a:r>
          <a:r>
            <a:rPr lang="en-US" sz="1800" kern="1200" dirty="0">
              <a:latin typeface="Baskerville Old Face" panose="02020602080505020303" pitchFamily="18" charset="0"/>
            </a:rPr>
            <a:t> – </a:t>
          </a:r>
          <a:r>
            <a:rPr lang="en-US" sz="1800" i="1" kern="1200" dirty="0">
              <a:latin typeface="Baskerville Old Face" panose="02020602080505020303" pitchFamily="18" charset="0"/>
            </a:rPr>
            <a:t>hut</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verandah</a:t>
          </a:r>
          <a:r>
            <a:rPr lang="en-US" sz="1800" kern="1200" dirty="0">
              <a:latin typeface="Baskerville Old Face" panose="02020602080505020303" pitchFamily="18" charset="0"/>
            </a:rPr>
            <a:t> – </a:t>
          </a:r>
          <a:r>
            <a:rPr lang="en-US" sz="1800" i="1" kern="1200" dirty="0">
              <a:latin typeface="Baskerville Old Face" panose="02020602080505020303" pitchFamily="18" charset="0"/>
            </a:rPr>
            <a:t>porch</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malthoid</a:t>
          </a:r>
          <a:r>
            <a:rPr lang="en-US" sz="1800" kern="1200" dirty="0">
              <a:latin typeface="Baskerville Old Face" panose="02020602080505020303" pitchFamily="18" charset="0"/>
            </a:rPr>
            <a:t> – </a:t>
          </a:r>
          <a:r>
            <a:rPr lang="en-GB" sz="1800" i="1" kern="1200" dirty="0">
              <a:latin typeface="Baskerville Old Face" panose="02020602080505020303" pitchFamily="18" charset="0"/>
            </a:rPr>
            <a:t>bituminous roof material</a:t>
          </a:r>
          <a:endParaRPr lang="en-US" sz="1800" i="1" kern="1200" dirty="0">
            <a:latin typeface="Baskerville Old Face" panose="02020602080505020303" pitchFamily="18" charset="0"/>
          </a:endParaRPr>
        </a:p>
      </dsp:txBody>
      <dsp:txXfrm>
        <a:off x="45692" y="3918209"/>
        <a:ext cx="6319670" cy="844616"/>
      </dsp:txXfrm>
    </dsp:sp>
    <dsp:sp modelId="{87BAC8DB-8F0F-45D4-8552-2C7362CE5448}">
      <dsp:nvSpPr>
        <dsp:cNvPr id="0" name=""/>
        <dsp:cNvSpPr/>
      </dsp:nvSpPr>
      <dsp:spPr>
        <a:xfrm>
          <a:off x="0" y="4831557"/>
          <a:ext cx="6411054" cy="936000"/>
        </a:xfrm>
        <a:prstGeom prst="roundRect">
          <a:avLst/>
        </a:prstGeom>
        <a:solidFill>
          <a:schemeClr val="accent5">
            <a:hueOff val="20105211"/>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skerville Old Face" panose="02020602080505020303" pitchFamily="18" charset="0"/>
            </a:rPr>
            <a:t>Slang: </a:t>
          </a:r>
          <a:r>
            <a:rPr lang="en-US" sz="1800" kern="1200" dirty="0" err="1">
              <a:latin typeface="Baskerville Old Face" panose="02020602080505020303" pitchFamily="18" charset="0"/>
            </a:rPr>
            <a:t>c</a:t>
          </a:r>
          <a:r>
            <a:rPr lang="en-US" sz="1800" b="1" kern="1200" dirty="0" err="1">
              <a:latin typeface="Baskerville Old Face" panose="02020602080505020303" pitchFamily="18" charset="0"/>
            </a:rPr>
            <a:t>ronk</a:t>
          </a:r>
          <a:r>
            <a:rPr lang="en-US" sz="1800" kern="1200" dirty="0">
              <a:latin typeface="Baskerville Old Face" panose="02020602080505020303" pitchFamily="18" charset="0"/>
            </a:rPr>
            <a:t> - </a:t>
          </a:r>
          <a:r>
            <a:rPr lang="en-US" sz="1800" i="1" kern="1200" dirty="0">
              <a:latin typeface="Baskerville Old Face" panose="02020602080505020303" pitchFamily="18" charset="0"/>
            </a:rPr>
            <a:t>unsound</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drum</a:t>
          </a:r>
          <a:r>
            <a:rPr lang="en-US" sz="1800" kern="1200" dirty="0">
              <a:latin typeface="Baskerville Old Face" panose="02020602080505020303" pitchFamily="18" charset="0"/>
            </a:rPr>
            <a:t> – </a:t>
          </a:r>
          <a:r>
            <a:rPr lang="en-US" sz="1800" i="1" kern="1200" dirty="0">
              <a:latin typeface="Baskerville Old Face" panose="02020602080505020303" pitchFamily="18" charset="0"/>
            </a:rPr>
            <a:t>tip or warning</a:t>
          </a:r>
          <a:r>
            <a:rPr lang="en-US" sz="1800" kern="1200" dirty="0">
              <a:latin typeface="Baskerville Old Face" panose="02020602080505020303" pitchFamily="18" charset="0"/>
            </a:rPr>
            <a:t>, </a:t>
          </a:r>
          <a:r>
            <a:rPr lang="en-US" sz="1800" b="1" kern="1200" dirty="0">
              <a:latin typeface="Baskerville Old Face" panose="02020602080505020303" pitchFamily="18" charset="0"/>
            </a:rPr>
            <a:t>snitcher</a:t>
          </a:r>
          <a:r>
            <a:rPr lang="en-US" sz="1800" kern="1200" dirty="0">
              <a:latin typeface="Baskerville Old Face" panose="02020602080505020303" pitchFamily="18" charset="0"/>
            </a:rPr>
            <a:t> - </a:t>
          </a:r>
          <a:r>
            <a:rPr lang="en-US" sz="1800" i="1" kern="1200" dirty="0">
              <a:latin typeface="Baskerville Old Face" panose="02020602080505020303" pitchFamily="18" charset="0"/>
            </a:rPr>
            <a:t>excellent </a:t>
          </a:r>
        </a:p>
      </dsp:txBody>
      <dsp:txXfrm>
        <a:off x="45692" y="4877249"/>
        <a:ext cx="6319670" cy="8446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02:47:27.927"/>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0 24575,'0'0'0,"6"0"0,8 0 0,5 0 0,6 0 0,3 0 0,3 0 0,2 0 0,0 0 0,0 0 0,0 0 0,-1 0 0,1 7 0,-1-1 0,0 1 0,0-1 0,-1-2 0,1-2 0,-1 0 0,1-2 0,0 0 0,0 0 0,-7 6 0,0 0 0,1 1 0,0-2 0,2-2 0,1 0 0,2-2 0,0 0 0,0-1 0,1 0 0,0-1 0,0 1 0,1 0 0,-2 0 0,1 0 0,0-1 0,6 1 0,0 0 0,1 0 0,-2 0 0,-2 0 0,-1 0 0,0 0 0,-2 0 0,0 1 0,-1-1 0,1 0 0,-1 0 0,1 0 0,6 0 0,0 0 0,0 0 0,-1 0 0,-1 0 0,-2 0 0,5 0 0,0 0 0,6 0 0,-2 0 0,6 0 0,-4 0 0,5 0 0,-4 0 0,-2 0 0,-4 0 0,-4 0 0,-1 0 0,-2 0 0,-2 0 0,1 0 0,-1 0 0,6 0 0,1 0 0,6 0 0,-1 0 0,6 0 0,-3 0 0,4 0 0,-4 0 0,-2 0 0,-4 0 0,-3 0 0,3 0 0,-1 0 0,6 0 0,-2 0 0,5 0 0,-3 0 0,5 0 0,-4 0 0,-3 0 0,-3 0 0,-3 0 0,-3 0 0,5 0 0,-1 0 0,0 0 0,-2 0 0,6 0 0,-2 0 0,-1 0 0,-1 0 0,-3 0 0,6 0 0,4 0 0,7 0 0,-2 0 0,3 0 0,-3 0 0,2 0 0,-5 0 0,-3 0 0,-4 0 0,3 0 0,-2 0 0,4 0 0,5 6 0,10 0 0,5 1 0,2-2 0,-5-1 0,0-2 0,-2 0 0,7-2 0,0 0 0,-5 0 0,-7 0 0,-8 0 0,-6-1 0,-5 1 0,-2 0 0,-3 0 0,-1 0 0,1 0 0,-1 0 0,1 0 0,0 0 0,0 0 0,1 0 0,-1 0 0,1 0 0,0 0 0,6 0 0,1 0 0,5 0 0,0 0 0,-2 0 0,4 0 0,4 0 0,-2 0 0,-3 0 0,-4 0 0,-3 0 0,-3 0 0,-2 0 0,-1 0 0,-1 0 0,0 0 0,7 0 0,6 0 0,7 0 0,-2 0 0,-1 0 0,-5 0 0,-4 0 0,-2 0 0,-4 0 0,0 0 0,-2 0 0,0 0 0,6 0 0,7 0 0,7 0 0,5 0 0,4 0 0,3 0 0,7 0 0,1 0 0,1 0 0,-2 0 0,-8 0 0,-9 0 0,-7 0 0,-6 0 0,-5 0 0,-3 0 0,-1 0 0,5 0 0,14 0 0,12 0 0,13 0 0,9 0 0,-5 0 0,-3 0 0,-11 0 0,-4 0 0,-9 0 0,-6 0 0,-6 0 0,-5 0 0,-2 0 0,-2 0 0,-1 0 0,1 0 0,-1 0 0,1 0 0,0 0 0,0 0 0,1 0 0,0 0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02:51:49.585"/>
    </inkml:context>
    <inkml:brush xml:id="br0">
      <inkml:brushProperty name="width" value="0.035" units="cm"/>
      <inkml:brushProperty name="height" value="0.035" units="cm"/>
      <inkml:brushProperty name="color" value="#E71224"/>
    </inkml:brush>
  </inkml:definitions>
  <inkml:trace contextRef="#ctx0" brushRef="#br0">1117 70 24575,'-639'0'0,"608"0"0,-1 3 0,1 0 0,0 2 0,-57 18 0,75-18 0,1 1 0,0 0 0,0 1 0,0 1 0,1 0 0,0 0 0,0 1 0,1 0 0,0 1 0,1 0 0,-11 16 0,2-2 0,1 1 0,2 1 0,0 1 0,-11 31 0,19-42 0,2 0 0,0 0 0,1 1 0,1-1 0,0 1 0,1 0 0,1-1 0,1 1 0,0 0 0,1 0 0,1 0 0,1-1 0,0 1 0,10 30 0,-5-27 0,0-2 0,2 1 0,0-1 0,1-1 0,0 0 0,2 0 0,0-1 0,0-1 0,2 0 0,0-1 0,30 23 0,-30-26 0,0 0 0,0-1 0,1 0 0,1-1 0,0-1 0,0-1 0,34 10 0,13-5 0,1-3 0,1-3 0,93-3 0,-54-2 0,98-3 0,-194 0 0,0 1 0,-1-1 0,1 0 0,-1-1 0,1 0 0,-1 0 0,0-1 0,0 0 0,7-5 0,62-51 0,-66 51 0,4-8 0,-1 1 0,-1-2 0,0 1 0,-1-2 0,-1 0 0,15-37 0,-16 34 0,8-18 0,-3-2 0,-1 0 0,-3-1 0,-1 0 0,-2-1 0,3-54 0,-9 72 0,-1 0 0,-1-1 0,-2 1 0,0 0 0,-2 0 0,-8-28 0,11 47 0,-1 0 0,0-1 0,-1 1 0,0 0 0,0 0 0,-1 0 0,0 1 0,0-1 0,0 1 0,-1 0 0,0 0 0,0 1 0,0-1 0,-1 1 0,0 0 0,0 1 0,0-1 0,0 1 0,-1 1 0,0-1 0,0 1 0,0 0 0,0 0 0,0 1 0,-10-2 0,-13 1-1365,2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02:51:51.964"/>
    </inkml:context>
    <inkml:brush xml:id="br0">
      <inkml:brushProperty name="width" value="0.035" units="cm"/>
      <inkml:brushProperty name="height" value="0.035" units="cm"/>
      <inkml:brushProperty name="color" value="#E71224"/>
    </inkml:brush>
  </inkml:definitions>
  <inkml:trace contextRef="#ctx0" brushRef="#br0">736 99 24575,'-156'-3'0,"-167"6"0,310-2 0,0 1 0,0 0 0,1 1 0,-1 0 0,1 1 0,0 1 0,0 0 0,0 0 0,1 1 0,0 0 0,0 1 0,-11 9 0,15-9 0,-1 0 0,1 1 0,0-1 0,1 1 0,0 1 0,0-1 0,1 1 0,0 0 0,0 1 0,1-1 0,0 1 0,1 0 0,0-1 0,1 1 0,-2 16 0,-1 12 0,3 0 0,2 56 0,2-75 0,0-1 0,1 0 0,1 1 0,0-1 0,1-1 0,2 1 0,8 18 0,-8-22 0,2 5 0,0-1 0,1-1 0,1 1 0,1-2 0,0 0 0,24 25 0,3-5 0,2-2 0,1-2 0,1-1 0,2-3 0,66 32 0,-101-56 0,0-1 0,0 0 0,1 0 0,0-1 0,-1-1 0,1 0 0,0 0 0,-1-1 0,1-1 0,0 1 0,0-2 0,-1 0 0,1 0 0,-1-1 0,0 0 0,1 0 0,13-8 0,0-1 0,0-1 0,-1-1 0,0-1 0,-2-1 0,38-36 0,-48 41 0,-1-1 0,-1 0 0,0-1 0,-1 0 0,0-1 0,-1 1 0,-1-1 0,0-1 0,5-15 0,-4 3 0,0 0 0,-2 0 0,-1 0 0,1-34 0,-3-13 0,-10-91 0,5 138 0,-1-1 0,-2 1 0,0 1 0,-2-1 0,-1 1 0,-20-41 0,25 59 6,-1 1 0,0-1-1,-1 1 1,1 0 0,-1 0 0,-1 0-1,1 1 1,-1 0 0,-1 0 0,1 1-1,-1 0 1,1 0 0,-2 1 0,1 0-1,0 0 1,-1 1 0,1 0-1,-13-2 1,-9 0-295,-1 1 1,0 1-1,-61 4 0,77-1-30,-13 1-6507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01:08:24.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0,'1565'180'0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01:08:41.6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819 1,'-17'0,"0"0,1 1,-1 1,0 1,-22 6,30-5,0-1,0 2,0-1,0 1,1 1,-1 0,2 0,-1 0,0 1,-8 11,-60 56,51-52,2 0,-22 28,41-43,1 0,-1 1,1-1,0 1,1 0,0 0,0 0,1 0,0 1,0-1,1 0,0 0,2 14,-1-9,-1 0,-1 0,0 0,-4 20,-2-14,0-1,-2 0,0 0,-1-1,-21 28,16-23,0 0,-14 31,-4 11,-3-2,-44 59,47-76,20-29,1 0,1 0,1 1,0 0,-10 27,15-27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01:08:48.171"/>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1053 440 24575,'0'0'0,"0"-8"0,0-9 0,0-4 0,0-4 0,0-1 0,0-1 0,0-5 0,0-1 0,0 1 0,-5 2 0,0 0 0,-5 8 0,0-5 0,-3 6 0,-4 0 0,-3 4 0,-2 0 0,-2 5 0,-2 2 0,0 4 0,0 3 0,-1 1 0,1 2 0,0 0 0,0 1 0,0 0 0,1-1 0,-1 1 0,0 4 0,1 6 0,-1-1 0,1 0 0,4 3 0,1-3 0,-1 4 0,0 2 0,-2-2 0,5 3 0,-1-4 0,4 3 0,-1-4 0,-1 3 0,2 1 0,-1-1 0,3 1 0,-2 2 0,3 3 0,-3-4 0,-1 2 0,2 1 0,-3 1 0,4 2 0,2 1 0,4 1 0,-2 1 0,2 0 0,1 0 0,-3 0 0,1 0 0,1-1 0,-2 1 0,0 0 0,-3-6 0,2 6 0,1-1 0,-2 2 0,2 0 0,1 0 0,-2-1 0,2 1 0,1-1 0,2-1 0,2 1 0,-4 0 0,1-1 0,-4-4 0,0-1 0,2 1 0,2 0 0,3 1 0,0 2 0,2 6 0,1 0 0,0 1 0,1-1 0,-1-1 0,0-1 0,1-1 0,-1-1 0,0 0 0,0 0 0,0-1 0,0 1 0,0-1 0,0 1 0,5-6 0,0 0 0,6-4 0,-2-1 0,0 3 0,-3 1 0,3-3 0,-1 2 0,3-3 0,4-5 0,4-3 0,2-2 0,3-3 0,1-2 0,1 0 0,1-6 0,-1 0 0,1-5 0,-1-5 0,0 2 0,0 2 0,-1-1 0,1 2 0,-1 3 0,1-3 0,0-3 0,-1 2 0,1-3 0,0 2 0,-6-2 0,1 3 0,-6-2 0,1 2 0,-4-2 0,2 2 0,-3-2 0,3 2 0,-3-2 0,2 3 0,-1-3 0,-4-3 0,4 3 0,2-3 0,-2-2 0,4 4 0,-4-3 0,-2 0 0,2 2 0,-2-1 0,-3-2 0,3-1 0,4-3 0,-2-1 0,3 4 0,-2 0 0,2-1 0,-3 0 0,3-2 0,2-1 0,-3-1 0,-2-1 0,1 1 0,-3-1 0,-2 0 0,-3 0 0,3 1 0,-1-1 0,-1 0 0,-2 0 0,-2 1 0,5-1 0,-1 0 0,4-4 0,0-1 0,-2-5 0,3 6 0,-1 1 0,-3-3 0,-1 1 0,-3-4 0,-1 0 0,-1 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01:08:52.671"/>
    </inkml:context>
    <inkml:brush xml:id="br0">
      <inkml:brushProperty name="width" value="0.05" units="cm"/>
      <inkml:brushProperty name="height" value="0.05" units="cm"/>
      <inkml:brushProperty name="color" value="#AE198D"/>
      <inkml:brushProperty name="inkEffects" value="galaxy"/>
      <inkml:brushProperty name="anchorX" value="-1349.41223"/>
      <inkml:brushProperty name="anchorY" value="-1156.53308"/>
      <inkml:brushProperty name="scaleFactor" value="0.5"/>
    </inkml:brush>
  </inkml:definitions>
  <inkml:trace contextRef="#ctx0" brushRef="#br0">2356 794 24575,'-1'31'0,"-2"0"0,-1 0 0,-3 0 0,-1-1 0,-2 1 0,-1-1 0,-3 0 0,-1-1 0,-2 0 0,-1 0 0,-2-1 0,-2-1 0,-2 0 0,-1-1 0,-1 0 0,-2-1 0,-1-1 0,-2-1 0,-1 0 0,-1-2 0,-2 0 0,-1-1 0,-1-2 0,-1 0 0,0-1 0,-2-1 0,-1-1 0,-1-2 0,0 0 0,-1-2 0,-1-1 0,0-1 0,-1-1 0,0-1 0,-1-2 0,0 0 0,0-2 0,0-2 0,0 0 0,0-2 0,0 0 0,0-2 0,0-2 0,0 0 0,1-2 0,0-1 0,1-1 0,0-1 0,1-1 0,1-2 0,0 0 0,1-2 0,1-1 0,2-1 0,0-1 0,1 0 0,1-2 0,1-1 0,2 0 0,1-2 0,1 0 0,2-1 0,1-1 0,2-1 0,1 0 0,1-1 0,2 0 0,2-1 0,2-1 0,1 0 0,2 0 0,1-1 0,3 0 0,1-1 0,2 1 0,1-1 0,3 0 0,1 0 0,2 0 0,2-1 0,2 1 0,1 0 0,3 0 0,1 1 0,2-1 0,1 1 0,3 0 0,1 1 0,2 0 0,1 0 0,2 1 0,2 1 0,2 0 0,1 1 0,1 0 0,2 1 0,1 1 0,2 1 0,1 0 0,1 2 0,2 0 0,1 1 0,1 2 0,1 0 0,0 1 0,2 1 0,1 1 0,1 2 0,0 0 0,1 2 0,1 1 0,0 1 0,1 1 0,0 1 0,1 2 0,0 1 0,0 0 0,0 3 0,0 0 0,0 2 0,0 0 0,0 3 0,0 0 0,0 1 0,-1 2 0,0 1 0,-1 1 0,0 1 0,-1 1 0,-1 2 0,0 0 0,-1 2 0,-1 1 0,-2 1 0,0 1 0,-1 0 0,-1 2 0,-1 1 0,-2 0 0,-1 2 0,-1 0 0,-2 1 0,-1 1 0,-2 1 0,-1 0 0,-1 1 0,-2 0 0,-2 1 0,-2 1 0,-1 0 0,-2 0 0,-1 1 0,-3 0 0,-1 1 0,-2-1 0,-1 1 0,-3 0 0,-1 0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C6265-B393-4398-B784-BBDC2AC2DD99}"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05988-3C2E-493C-8B94-F4AD40BE9FE9}" type="slidenum">
              <a:rPr lang="en-GB" smtClean="0"/>
              <a:t>‹#›</a:t>
            </a:fld>
            <a:endParaRPr lang="en-GB"/>
          </a:p>
        </p:txBody>
      </p:sp>
    </p:spTree>
    <p:extLst>
      <p:ext uri="{BB962C8B-B14F-4D97-AF65-F5344CB8AC3E}">
        <p14:creationId xmlns:p14="http://schemas.microsoft.com/office/powerpoint/2010/main" val="183864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3FC2258C-4576-4AD4-AB3C-86058A59EF96}" type="slidenum">
              <a:rPr lang="en-NZ" smtClean="0"/>
              <a:t>1</a:t>
            </a:fld>
            <a:endParaRPr lang="en-NZ"/>
          </a:p>
        </p:txBody>
      </p:sp>
    </p:spTree>
    <p:extLst>
      <p:ext uri="{BB962C8B-B14F-4D97-AF65-F5344CB8AC3E}">
        <p14:creationId xmlns:p14="http://schemas.microsoft.com/office/powerpoint/2010/main" val="72685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15</a:t>
            </a:fld>
            <a:endParaRPr lang="en-NZ"/>
          </a:p>
        </p:txBody>
      </p:sp>
    </p:spTree>
    <p:extLst>
      <p:ext uri="{BB962C8B-B14F-4D97-AF65-F5344CB8AC3E}">
        <p14:creationId xmlns:p14="http://schemas.microsoft.com/office/powerpoint/2010/main" val="3389918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of settlement in the North island, to enable regional analysis. The corpus contains both male and female writers, from first generation migrants.</a:t>
            </a:r>
          </a:p>
        </p:txBody>
      </p:sp>
      <p:sp>
        <p:nvSpPr>
          <p:cNvPr id="4" name="Slide Number Placeholder 3"/>
          <p:cNvSpPr>
            <a:spLocks noGrp="1"/>
          </p:cNvSpPr>
          <p:nvPr>
            <p:ph type="sldNum" sz="quarter" idx="5"/>
          </p:nvPr>
        </p:nvSpPr>
        <p:spPr/>
        <p:txBody>
          <a:bodyPr/>
          <a:lstStyle/>
          <a:p>
            <a:fld id="{D4F8C474-7FF6-4A51-8917-9002075BA0ED}" type="slidenum">
              <a:rPr lang="en-NZ" smtClean="0"/>
              <a:t>16</a:t>
            </a:fld>
            <a:endParaRPr lang="en-NZ"/>
          </a:p>
        </p:txBody>
      </p:sp>
    </p:spTree>
    <p:extLst>
      <p:ext uri="{BB962C8B-B14F-4D97-AF65-F5344CB8AC3E}">
        <p14:creationId xmlns:p14="http://schemas.microsoft.com/office/powerpoint/2010/main" val="383455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17</a:t>
            </a:fld>
            <a:endParaRPr lang="en-NZ"/>
          </a:p>
        </p:txBody>
      </p:sp>
    </p:spTree>
    <p:extLst>
      <p:ext uri="{BB962C8B-B14F-4D97-AF65-F5344CB8AC3E}">
        <p14:creationId xmlns:p14="http://schemas.microsoft.com/office/powerpoint/2010/main" val="380525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18</a:t>
            </a:fld>
            <a:endParaRPr lang="en-NZ"/>
          </a:p>
        </p:txBody>
      </p:sp>
    </p:spTree>
    <p:extLst>
      <p:ext uri="{BB962C8B-B14F-4D97-AF65-F5344CB8AC3E}">
        <p14:creationId xmlns:p14="http://schemas.microsoft.com/office/powerpoint/2010/main" val="33625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B05988-3C2E-493C-8B94-F4AD40BE9FE9}" type="slidenum">
              <a:rPr lang="en-GB" smtClean="0"/>
              <a:t>19</a:t>
            </a:fld>
            <a:endParaRPr lang="en-GB"/>
          </a:p>
        </p:txBody>
      </p:sp>
    </p:spTree>
    <p:extLst>
      <p:ext uri="{BB962C8B-B14F-4D97-AF65-F5344CB8AC3E}">
        <p14:creationId xmlns:p14="http://schemas.microsoft.com/office/powerpoint/2010/main" val="385602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20</a:t>
            </a:fld>
            <a:endParaRPr lang="en-NZ"/>
          </a:p>
        </p:txBody>
      </p:sp>
    </p:spTree>
    <p:extLst>
      <p:ext uri="{BB962C8B-B14F-4D97-AF65-F5344CB8AC3E}">
        <p14:creationId xmlns:p14="http://schemas.microsoft.com/office/powerpoint/2010/main" val="266556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Now to briefly touch upon the morpho-syntactic features that have been identified – there are many cases of non-standard or regional morpho-syntax, although to what point we can argue that this represents Scottishness rather than level of education, non-</a:t>
            </a:r>
            <a:r>
              <a:rPr lang="en-NZ" dirty="0" err="1"/>
              <a:t>standardness</a:t>
            </a:r>
            <a:r>
              <a:rPr lang="en-NZ" dirty="0"/>
              <a:t>, or pan-regional norms is a sticky area that has no clear answer. Yes, on the one hand many of these features will not be unique to Scots. On the other, none of them have made it into general NZ English, suggesting they were not selected, not in the majority or not the target variant in the pool of available options, if we use Trudgill et </a:t>
            </a:r>
            <a:r>
              <a:rPr lang="en-NZ" dirty="0" err="1"/>
              <a:t>al’s</a:t>
            </a:r>
            <a:r>
              <a:rPr lang="en-NZ" dirty="0"/>
              <a:t> model as a potential starting point for morpho-syntax. Here we have a mixture of things such as the Northern Subject Rule in the first two examples ‘ … ‘, non-standard use of to be in ‘ …’, the lack of plural marking for time, weights, distance etc in ‘ ..’ and ‘… ‘, use of bit + noun without the preposition in ‘ …’, use of ‘the now’, after and for to constructions, and use of ‘ .. ‘ </a:t>
            </a:r>
          </a:p>
          <a:p>
            <a:endParaRPr lang="en-NZ" dirty="0"/>
          </a:p>
          <a:p>
            <a:r>
              <a:rPr lang="en-NZ" dirty="0"/>
              <a:t>I have found it a bit tricky to find appropriate ways to consider and describe such examples, so if anyone has any suggestions, reading recommendations or thoughts on these constructions, I would love to hear it. </a:t>
            </a:r>
          </a:p>
        </p:txBody>
      </p:sp>
      <p:sp>
        <p:nvSpPr>
          <p:cNvPr id="4" name="Slide Number Placeholder 3"/>
          <p:cNvSpPr>
            <a:spLocks noGrp="1"/>
          </p:cNvSpPr>
          <p:nvPr>
            <p:ph type="sldNum" sz="quarter" idx="5"/>
          </p:nvPr>
        </p:nvSpPr>
        <p:spPr/>
        <p:txBody>
          <a:bodyPr/>
          <a:lstStyle/>
          <a:p>
            <a:fld id="{D4F8C474-7FF6-4A51-8917-9002075BA0ED}" type="slidenum">
              <a:rPr lang="en-NZ" smtClean="0"/>
              <a:t>27</a:t>
            </a:fld>
            <a:endParaRPr lang="en-NZ"/>
          </a:p>
        </p:txBody>
      </p:sp>
    </p:spTree>
    <p:extLst>
      <p:ext uri="{BB962C8B-B14F-4D97-AF65-F5344CB8AC3E}">
        <p14:creationId xmlns:p14="http://schemas.microsoft.com/office/powerpoint/2010/main" val="30219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abd5f324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4abd5f324f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dirty="0"/>
              <a:t>Tied into these broad, overarching theories, are more specific factors interacting with gender and class in the context of the Scottish migrants coming to New Zealand in the nineteenth century. There is the historical expectations around letter-writing which were also gendered – while the construction of letters overall came with codified practices and formulae – there was more emphasis placed on crafting a ‘correct’ and aesthetic letter for women than for men, and this was predicated on using ‘polite’ language (in other words, the prestige variants or incoming standard).</a:t>
            </a:r>
          </a:p>
          <a:p>
            <a:pPr marL="0" lvl="0" indent="0" algn="l" rtl="0">
              <a:lnSpc>
                <a:spcPct val="100000"/>
              </a:lnSpc>
              <a:spcBef>
                <a:spcPts val="0"/>
              </a:spcBef>
              <a:spcAft>
                <a:spcPts val="0"/>
              </a:spcAft>
              <a:buSzPts val="1400"/>
              <a:buNone/>
            </a:pPr>
            <a:endParaRPr lang="en-NZ" dirty="0"/>
          </a:p>
          <a:p>
            <a:pPr marL="0" lvl="0" indent="0" algn="l" rtl="0">
              <a:lnSpc>
                <a:spcPct val="100000"/>
              </a:lnSpc>
              <a:spcBef>
                <a:spcPts val="0"/>
              </a:spcBef>
              <a:spcAft>
                <a:spcPts val="0"/>
              </a:spcAft>
              <a:buSzPts val="1400"/>
              <a:buNone/>
            </a:pPr>
            <a:r>
              <a:rPr lang="en-NZ" dirty="0"/>
              <a:t>However this was tied into class as mentioned before, and this in turn is connected to mobility – the ability to move latitudinally and vertically was facilitated by the strength of their ties back to the homeland, and their ability to make contact with fellow Scottish migrants once in the country, as well as gender – men had much greater opportunity to be mobile than especially the married women, whose worlds were much smaller and homebound.</a:t>
            </a:r>
          </a:p>
          <a:p>
            <a:pPr marL="0" lvl="0" indent="0" algn="l" rtl="0">
              <a:lnSpc>
                <a:spcPct val="100000"/>
              </a:lnSpc>
              <a:spcBef>
                <a:spcPts val="0"/>
              </a:spcBef>
              <a:spcAft>
                <a:spcPts val="0"/>
              </a:spcAft>
              <a:buSzPts val="1400"/>
              <a:buNone/>
            </a:pPr>
            <a:endParaRPr lang="en-NZ" dirty="0"/>
          </a:p>
          <a:p>
            <a:pPr marL="0" lvl="0" indent="0" algn="l" rtl="0">
              <a:lnSpc>
                <a:spcPct val="100000"/>
              </a:lnSpc>
              <a:spcBef>
                <a:spcPts val="0"/>
              </a:spcBef>
              <a:spcAft>
                <a:spcPts val="0"/>
              </a:spcAft>
              <a:buSzPts val="1400"/>
              <a:buNone/>
            </a:pPr>
            <a:r>
              <a:rPr lang="en-NZ" dirty="0"/>
              <a:t>Finally, we must also consider the semantic domains of NZE – early NZE lexis stemmed largely from the workplace, and this applied particularly to men’s spheres of work, such as farming, milling or gold mining. How much opportunity then was there for women to acquire these loans if they didn’t participate in these workplaces, and had less contact with others due to their reduced mobility.</a:t>
            </a:r>
            <a:endParaRPr dirty="0"/>
          </a:p>
        </p:txBody>
      </p:sp>
      <p:sp>
        <p:nvSpPr>
          <p:cNvPr id="385" name="Google Shape;385;g24abd5f324f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abd5f324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4abd5f324f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dirty="0"/>
              <a:t>The main collection of letters examined were written by the children of the MacDonald family – these were located in the Alexander Turnbull Library, photographed and transcribed, and all instances of Scots, NZE and Māori tagged in the letters. The MacDonalds were a working class Scottish immigrant family who settled in </a:t>
            </a:r>
            <a:r>
              <a:rPr lang="en-NZ" dirty="0" err="1"/>
              <a:t>Halcombe</a:t>
            </a:r>
            <a:r>
              <a:rPr lang="en-NZ" dirty="0"/>
              <a:t>, a small settlement in the Manawatū-Whanganui, and took up farming. The family experienced some social mobility during their lifetimes in New Zealand, with all four children able to attend secondary school, and the oldest son accepting a carpentry apprenticeship following his education. In terms of the children we have three brothers: John, Albert and Alec, and their sister Flora. We see a clear cline in scholarly interest in the children from John, the oldest child, who was very studious, even learning French, to Albert who was keen to excel at school, to Flora who shows awareness of letter writing practices, through to Alec who had little interest in school and whose letters contain the most errors and non-standard spellings. The brothers’ letters all date from when they were teenagers, though John was no longer living at home when he writes his letters, while Flora’s letters are written when she is married and living on a dairy farm. John and Flora are very close to their family, and Albert shows some concern for the wider family members, while Alec is more interested in talking about his occupations and his hobbies. He was also the most mobile out of all the siblings. Their parents seem to have had enduring connections to Scotland, even naming the farm after a famous and often romanticised location in Scotland. </a:t>
            </a:r>
            <a:endParaRPr dirty="0"/>
          </a:p>
        </p:txBody>
      </p:sp>
      <p:sp>
        <p:nvSpPr>
          <p:cNvPr id="385" name="Google Shape;385;g24abd5f324f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abd5f324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4abd5f324f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NZ" sz="1200" b="0" i="0" u="none" strike="noStrike" kern="1200" dirty="0">
                <a:solidFill>
                  <a:schemeClr val="tx1"/>
                </a:solidFill>
                <a:effectLst/>
                <a:latin typeface="+mn-lt"/>
                <a:ea typeface="+mn-ea"/>
                <a:cs typeface="+mn-cs"/>
              </a:rPr>
              <a:t>We also have two other female writers, both based in Otago. Their letters were located in the Hocken library in Dunedin, and digitised. Margaret King was </a:t>
            </a:r>
            <a:r>
              <a:rPr lang="en-NZ" sz="1200" b="0" i="0" u="none" strike="noStrike" kern="1200" dirty="0" err="1">
                <a:solidFill>
                  <a:schemeClr val="tx1"/>
                </a:solidFill>
                <a:effectLst/>
                <a:latin typeface="+mn-lt"/>
                <a:ea typeface="+mn-ea"/>
                <a:cs typeface="+mn-cs"/>
              </a:rPr>
              <a:t>was</a:t>
            </a:r>
            <a:r>
              <a:rPr lang="en-NZ" sz="1200" b="0" i="0" u="none" strike="noStrike" kern="1200" dirty="0">
                <a:solidFill>
                  <a:schemeClr val="tx1"/>
                </a:solidFill>
                <a:effectLst/>
                <a:latin typeface="+mn-lt"/>
                <a:ea typeface="+mn-ea"/>
                <a:cs typeface="+mn-cs"/>
              </a:rPr>
              <a:t> nineteen when she made the voyage to New Zealand to join her fiancée William Johnstone, who was the first resident Presbyterian minister to Port Chalmers. He died quite early, but she went on to live much longer. Her upbringing and marriage puts her in the upper middle class, and she </a:t>
            </a:r>
            <a:r>
              <a:rPr lang="en-NZ" sz="1200" b="0" i="0" u="none" strike="noStrike" kern="1200" dirty="0" err="1">
                <a:solidFill>
                  <a:schemeClr val="tx1"/>
                </a:solidFill>
                <a:effectLst/>
                <a:latin typeface="+mn-lt"/>
                <a:ea typeface="+mn-ea"/>
                <a:cs typeface="+mn-cs"/>
              </a:rPr>
              <a:t>tooke</a:t>
            </a:r>
            <a:r>
              <a:rPr lang="en-NZ" sz="1200" b="0" i="0" u="none" strike="noStrike" kern="1200" dirty="0">
                <a:solidFill>
                  <a:schemeClr val="tx1"/>
                </a:solidFill>
                <a:effectLst/>
                <a:latin typeface="+mn-lt"/>
                <a:ea typeface="+mn-ea"/>
                <a:cs typeface="+mn-cs"/>
              </a:rPr>
              <a:t> an active part in general community activities, including being a founding member of the Presbyterian Women's Missionary Union in 1864, of which Margaret was its president for many years. In these letters, she writes regularly to her aunts, brother other Scottish relatives between 1861-1898.</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NZ"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NZ" sz="1200" b="0" i="0" u="none" strike="noStrike" kern="1200" dirty="0">
                <a:solidFill>
                  <a:schemeClr val="tx1"/>
                </a:solidFill>
                <a:effectLst/>
                <a:latin typeface="+mn-lt"/>
                <a:ea typeface="+mn-ea"/>
                <a:cs typeface="+mn-cs"/>
              </a:rPr>
              <a:t>Rachel Stewart (nee Hepburn) was just five when she emigrated with her family to Otago. These letters are written to her older sister when she was approximately 18 years old, and living together with her brother on a homestead built for the sons of the family situated about 50km out of Dunedin. She was lower middle class, and married up through her engagement to William Downie Stewart, a barrister. She died of erysipelas, an inflammatory disease, usually of the face at 33 years.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NZ"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NZ" sz="1200" b="0" i="0" u="none" strike="noStrike"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lang="en-NZ" sz="1200" b="0" i="0" u="none" strike="noStrike" kern="1200" dirty="0">
              <a:solidFill>
                <a:schemeClr val="tx1"/>
              </a:solidFill>
              <a:effectLst/>
              <a:latin typeface="+mn-lt"/>
              <a:ea typeface="+mn-ea"/>
              <a:cs typeface="+mn-cs"/>
            </a:endParaRPr>
          </a:p>
        </p:txBody>
      </p:sp>
      <p:sp>
        <p:nvSpPr>
          <p:cNvPr id="385" name="Google Shape;385;g24abd5f324f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35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908FF-DECD-98B3-3F85-71EC6E985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C68C9-FA81-003D-8574-466C15827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9B3CE-593C-F632-F0CE-66EDA7CEA909}"/>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91819BB4-5BEB-AF91-D4AC-D53A9102A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8C474-7FF6-4A51-8917-9002075BA0ED}"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2665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abd5f324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4abd5f324f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dirty="0"/>
              <a:t>The men use both Scots, which I’ve emphasised in italics here, and various NZE features which are in bold. The latter tend to be related to the male dominated workplaces where a lot of this lexis was arising, such as tucker (meaning food or board, used often in the context of farm-hands working on sheep stations), or flora and fauna such as ‘</a:t>
            </a:r>
            <a:r>
              <a:rPr lang="en-NZ" dirty="0" err="1"/>
              <a:t>mopokes</a:t>
            </a:r>
            <a:r>
              <a:rPr lang="en-NZ" dirty="0"/>
              <a:t>’, a shorthand way of writing moreporks. We also see use of </a:t>
            </a:r>
            <a:r>
              <a:rPr lang="en-NZ" dirty="0" err="1"/>
              <a:t>Maori</a:t>
            </a:r>
            <a:r>
              <a:rPr lang="en-NZ" dirty="0"/>
              <a:t> features as in whare, which in colonial NZ English took on the meaning of a temporarily built dwelling. This suggests involvement in labouring activities, and contact or social networks that involved other, established migrants.</a:t>
            </a:r>
          </a:p>
          <a:p>
            <a:pPr marL="0" lvl="0" indent="0" algn="l" rtl="0">
              <a:lnSpc>
                <a:spcPct val="100000"/>
              </a:lnSpc>
              <a:spcBef>
                <a:spcPts val="0"/>
              </a:spcBef>
              <a:spcAft>
                <a:spcPts val="0"/>
              </a:spcAft>
              <a:buSzPts val="1400"/>
              <a:buNone/>
            </a:pPr>
            <a:endParaRPr lang="en-NZ" dirty="0"/>
          </a:p>
          <a:p>
            <a:pPr marL="0" lvl="0" indent="0" algn="l" rtl="0">
              <a:lnSpc>
                <a:spcPct val="100000"/>
              </a:lnSpc>
              <a:spcBef>
                <a:spcPts val="0"/>
              </a:spcBef>
              <a:spcAft>
                <a:spcPts val="0"/>
              </a:spcAft>
              <a:buSzPts val="1400"/>
              <a:buNone/>
            </a:pPr>
            <a:r>
              <a:rPr lang="en-NZ" dirty="0"/>
              <a:t>Between the three brothers, the clearest trend is that we actually see an increase in variability from the oldest sibling to the youngest, and this relates to both Scots and NZ features. John uses almost no Scots or NZ features, and his writing suggests he was quite aware of his language use – for instance in this first example he puts scare quotes around words he seems to deem as colloquial, so he says “ “. </a:t>
            </a:r>
          </a:p>
          <a:p>
            <a:pPr marL="0" lvl="0" indent="0" algn="l" rtl="0">
              <a:lnSpc>
                <a:spcPct val="100000"/>
              </a:lnSpc>
              <a:spcBef>
                <a:spcPts val="0"/>
              </a:spcBef>
              <a:spcAft>
                <a:spcPts val="0"/>
              </a:spcAft>
              <a:buSzPts val="1400"/>
              <a:buNone/>
            </a:pPr>
            <a:endParaRPr lang="en-NZ" dirty="0"/>
          </a:p>
          <a:p>
            <a:pPr marL="0" lvl="0" indent="0" algn="l" rtl="0">
              <a:lnSpc>
                <a:spcPct val="100000"/>
              </a:lnSpc>
              <a:spcBef>
                <a:spcPts val="0"/>
              </a:spcBef>
              <a:spcAft>
                <a:spcPts val="0"/>
              </a:spcAft>
              <a:buSzPts val="1400"/>
              <a:buNone/>
            </a:pPr>
            <a:r>
              <a:rPr lang="en-NZ" dirty="0"/>
              <a:t>Albert uses a bit more of both heritage and new features. He includes Scots lexis like mind, which occurs almost exclusively around requests as in ‘ ‘, as well as Scots grammar features such as ‘about’ constructions as in ‘  ‘, which occurs frequently in letter-writing formulae. This suggests Scots may have acted as a politeness marker for him, and was something he picked up from the correspondence of his parents, which he may have used as a model for letter-writing. NZE meanwhile occurs in milling terminology such as ‘</a:t>
            </a:r>
            <a:r>
              <a:rPr lang="en-NZ" dirty="0" err="1"/>
              <a:t>slaby</a:t>
            </a:r>
            <a:r>
              <a:rPr lang="en-NZ" dirty="0"/>
              <a:t>’ referring to a worker in a sawmill responsible for removing waste pieces of timber</a:t>
            </a:r>
          </a:p>
          <a:p>
            <a:pPr marL="0" lvl="0" indent="0" algn="l" rtl="0">
              <a:lnSpc>
                <a:spcPct val="100000"/>
              </a:lnSpc>
              <a:spcBef>
                <a:spcPts val="0"/>
              </a:spcBef>
              <a:spcAft>
                <a:spcPts val="0"/>
              </a:spcAft>
              <a:buSzPts val="1400"/>
              <a:buNone/>
            </a:pPr>
            <a:endParaRPr lang="en-NZ" dirty="0"/>
          </a:p>
          <a:p>
            <a:pPr marL="0" lvl="0" indent="0" algn="l" rtl="0">
              <a:lnSpc>
                <a:spcPct val="100000"/>
              </a:lnSpc>
              <a:spcBef>
                <a:spcPts val="0"/>
              </a:spcBef>
              <a:spcAft>
                <a:spcPts val="0"/>
              </a:spcAft>
              <a:buSzPts val="1400"/>
              <a:buNone/>
            </a:pPr>
            <a:r>
              <a:rPr lang="en-NZ" dirty="0"/>
              <a:t>Alec demonstrates the highest use of both and we can see that he code-switches easily between the two in his letter, perhaps reflecting the language norms of the household. He also has much more crossed out words and misspellings reflecting his lack of interest in schooling and early entry into the world of work – already as a teenager he was taking on various agricultural and labouring jobs. This may have enabled more of these vernacular features to emerge in his writings.  Interestingly he also switches between using the colonial term shanty and Māori term whare in the same letter as you can see in his first example.</a:t>
            </a:r>
          </a:p>
          <a:p>
            <a:pPr marL="0" lvl="0" indent="0" algn="l" rtl="0">
              <a:lnSpc>
                <a:spcPct val="100000"/>
              </a:lnSpc>
              <a:spcBef>
                <a:spcPts val="0"/>
              </a:spcBef>
              <a:spcAft>
                <a:spcPts val="0"/>
              </a:spcAft>
              <a:buSzPts val="1400"/>
              <a:buNone/>
            </a:pPr>
            <a:endParaRPr lang="en-NZ" dirty="0"/>
          </a:p>
        </p:txBody>
      </p:sp>
      <p:sp>
        <p:nvSpPr>
          <p:cNvPr id="385" name="Google Shape;385;g24abd5f324f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36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Examining the women now, we see very little use of Scots or New Zealand English. Looking firstly at Flora, as the sister to John, Albert and Alec, her letters are quite different. The only instance of NZE that Flora has is the use of the term </a:t>
            </a:r>
            <a:r>
              <a:rPr lang="en-NZ" dirty="0" err="1"/>
              <a:t>batche</a:t>
            </a:r>
            <a:r>
              <a:rPr lang="en-NZ" dirty="0"/>
              <a:t> as a verb, meaning `to live as a bachelor; to live alone and do one's own cooking and housekeeping' (OED 2025), which she uses when describing the actions of a miller, Mr Beban. It seems in the context of discussing men and the workplace, Flora thus deploys a NZE term, but although she was living and actively helping on her husband’s dairy farm by this point in time, the separation of spheres is still quite clear in that she doesn’t refer to other farming terminology, even when writing to her brother. Despite growing up in the same household as her brothers and having equivalent schooling, Flora is certainly more standard than Albert and Alec in particular. </a:t>
            </a:r>
          </a:p>
          <a:p>
            <a:endParaRPr lang="en-NZ" dirty="0"/>
          </a:p>
          <a:p>
            <a:r>
              <a:rPr lang="en-NZ" dirty="0"/>
              <a:t>She has a few more instances of Scots than NZE, I’ve just put one example up here, where Scots uses ‘stop’ to mean ‘stay’, something her brothers do too. This might also suggest possible subconscious influence from the correspondence of her parents. It was a common practice historically for letters to circulate among the family and be used as guides for writing. </a:t>
            </a:r>
          </a:p>
          <a:p>
            <a:endParaRPr lang="en-NZ" dirty="0"/>
          </a:p>
          <a:p>
            <a:r>
              <a:rPr lang="en-NZ" dirty="0"/>
              <a:t>Rachel has just one instance of a somewhat dialectal word, in the use of ‘tea’ – this was commonly used in many northern English dialects as well as Scots, and was also until recently the common variants in New Zealand for the main meal in the evening. Rachel’s use of this variant was not marked, given that many settlers around her would have been using it, and it seems to have become the target variant for NZE as well. Interestingly, it is a word that relates very clearly to the domestic sphere, so the one time we see anything approaching dialectal use is when she’s discussing something that was still strongly connected to the female domain.</a:t>
            </a:r>
          </a:p>
        </p:txBody>
      </p:sp>
      <p:sp>
        <p:nvSpPr>
          <p:cNvPr id="4" name="Slide Number Placeholder 3"/>
          <p:cNvSpPr>
            <a:spLocks noGrp="1"/>
          </p:cNvSpPr>
          <p:nvPr>
            <p:ph type="sldNum" sz="quarter" idx="5"/>
          </p:nvPr>
        </p:nvSpPr>
        <p:spPr/>
        <p:txBody>
          <a:bodyPr/>
          <a:lstStyle/>
          <a:p>
            <a:fld id="{3FC2258C-4576-4AD4-AB3C-86058A59EF96}" type="slidenum">
              <a:rPr lang="en-NZ" smtClean="0"/>
              <a:t>37</a:t>
            </a:fld>
            <a:endParaRPr lang="en-NZ"/>
          </a:p>
        </p:txBody>
      </p:sp>
    </p:spTree>
    <p:extLst>
      <p:ext uri="{BB962C8B-B14F-4D97-AF65-F5344CB8AC3E}">
        <p14:creationId xmlns:p14="http://schemas.microsoft.com/office/powerpoint/2010/main" val="411231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all three women seem to write in a very standard manner, and make little if any use of Scots or NZE, unlike the men. Part of this could be explained by their reduced mobility and involvement in the male-dominated spheres, and that both Rachel and Margaret seem to have been of a higher social class than the MacDonald brothers. This doesn’t really explain Flora’s behaviour though, given she grew up in the same household as her brothers. While we do see evidence of crossed out words and non-standard spellings in her letters like her brothers, this does not stretch to her use of Scots and NZE. Rather, this might be tied up into larger expectations around letter construction and conventions, which women were more sensitive to than men. In all three women we see evidence of things like the standard ‘health formula’ and politeness strategies, though Flora does this a little less than the other two women. So for instance..</a:t>
            </a:r>
          </a:p>
        </p:txBody>
      </p:sp>
      <p:sp>
        <p:nvSpPr>
          <p:cNvPr id="4" name="Slide Number Placeholder 3"/>
          <p:cNvSpPr>
            <a:spLocks noGrp="1"/>
          </p:cNvSpPr>
          <p:nvPr>
            <p:ph type="sldNum" sz="quarter" idx="5"/>
          </p:nvPr>
        </p:nvSpPr>
        <p:spPr/>
        <p:txBody>
          <a:bodyPr/>
          <a:lstStyle/>
          <a:p>
            <a:fld id="{3FC2258C-4576-4AD4-AB3C-86058A59EF96}" type="slidenum">
              <a:rPr lang="en-NZ" smtClean="0"/>
              <a:t>38</a:t>
            </a:fld>
            <a:endParaRPr lang="en-NZ"/>
          </a:p>
        </p:txBody>
      </p:sp>
    </p:spTree>
    <p:extLst>
      <p:ext uri="{BB962C8B-B14F-4D97-AF65-F5344CB8AC3E}">
        <p14:creationId xmlns:p14="http://schemas.microsoft.com/office/powerpoint/2010/main" val="675051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B05988-3C2E-493C-8B94-F4AD40BE9FE9}" type="slidenum">
              <a:rPr lang="en-GB" smtClean="0"/>
              <a:t>39</a:t>
            </a:fld>
            <a:endParaRPr lang="en-GB"/>
          </a:p>
        </p:txBody>
      </p:sp>
    </p:spTree>
    <p:extLst>
      <p:ext uri="{BB962C8B-B14F-4D97-AF65-F5344CB8AC3E}">
        <p14:creationId xmlns:p14="http://schemas.microsoft.com/office/powerpoint/2010/main" val="2238040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E304-549F-F782-5C4C-7E436F7A3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101A8-468A-DC13-EBC2-FEF177B09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AD728-B98F-4F01-6B3B-2E94F132C7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latin typeface="Baskerville Old Face" panose="02020602080505020303" pitchFamily="18" charset="0"/>
              </a:rPr>
              <a:t>For the socially-mobile classes, following epistolary conventions and aesthetically-pleasing letter writing seen as a desirable skill for women (Daybell 2006)</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skerville Old Face" panose="02020602080505020303" pitchFamily="18" charset="0"/>
              </a:rPr>
              <a:t>Women in the colonies were extolled for their imagined </a:t>
            </a:r>
            <a:r>
              <a:rPr lang="en-US" dirty="0" err="1">
                <a:latin typeface="Baskerville Old Face" panose="02020602080505020303" pitchFamily="18" charset="0"/>
              </a:rPr>
              <a:t>civilising</a:t>
            </a:r>
            <a:r>
              <a:rPr lang="en-US" dirty="0">
                <a:latin typeface="Baskerville Old Face" panose="02020602080505020303" pitchFamily="18" charset="0"/>
              </a:rPr>
              <a:t> potential (Sautter 2013: 8), and Christian ideals of feminine purity and virtue continued to be emphasized (</a:t>
            </a:r>
            <a:r>
              <a:rPr lang="en-US" dirty="0" err="1">
                <a:latin typeface="Baskerville Old Face" panose="02020602080505020303" pitchFamily="18" charset="0"/>
              </a:rPr>
              <a:t>Moruzi</a:t>
            </a:r>
            <a:r>
              <a:rPr lang="en-US" dirty="0">
                <a:latin typeface="Baskerville Old Face" panose="02020602080505020303" pitchFamily="18" charset="0"/>
              </a:rPr>
              <a:t> 2012: 205). </a:t>
            </a:r>
          </a:p>
          <a:p>
            <a:endParaRPr lang="en-NZ" dirty="0"/>
          </a:p>
        </p:txBody>
      </p:sp>
      <p:sp>
        <p:nvSpPr>
          <p:cNvPr id="4" name="Slide Number Placeholder 3">
            <a:extLst>
              <a:ext uri="{FF2B5EF4-FFF2-40B4-BE49-F238E27FC236}">
                <a16:creationId xmlns:a16="http://schemas.microsoft.com/office/drawing/2014/main" id="{75D41D31-248C-7569-577A-3F7886247C2F}"/>
              </a:ext>
            </a:extLst>
          </p:cNvPr>
          <p:cNvSpPr>
            <a:spLocks noGrp="1"/>
          </p:cNvSpPr>
          <p:nvPr>
            <p:ph type="sldNum" sz="quarter" idx="5"/>
          </p:nvPr>
        </p:nvSpPr>
        <p:spPr/>
        <p:txBody>
          <a:bodyPr/>
          <a:lstStyle/>
          <a:p>
            <a:fld id="{D4F8C474-7FF6-4A51-8917-9002075BA0ED}" type="slidenum">
              <a:rPr lang="en-NZ" smtClean="0"/>
              <a:t>43</a:t>
            </a:fld>
            <a:endParaRPr lang="en-NZ"/>
          </a:p>
        </p:txBody>
      </p:sp>
    </p:spTree>
    <p:extLst>
      <p:ext uri="{BB962C8B-B14F-4D97-AF65-F5344CB8AC3E}">
        <p14:creationId xmlns:p14="http://schemas.microsoft.com/office/powerpoint/2010/main" val="4107462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44</a:t>
            </a:fld>
            <a:endParaRPr lang="en-NZ"/>
          </a:p>
        </p:txBody>
      </p:sp>
    </p:spTree>
    <p:extLst>
      <p:ext uri="{BB962C8B-B14F-4D97-AF65-F5344CB8AC3E}">
        <p14:creationId xmlns:p14="http://schemas.microsoft.com/office/powerpoint/2010/main" val="1699067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B05988-3C2E-493C-8B94-F4AD40BE9FE9}" type="slidenum">
              <a:rPr lang="en-GB" smtClean="0"/>
              <a:t>45</a:t>
            </a:fld>
            <a:endParaRPr lang="en-GB"/>
          </a:p>
        </p:txBody>
      </p:sp>
    </p:spTree>
    <p:extLst>
      <p:ext uri="{BB962C8B-B14F-4D97-AF65-F5344CB8AC3E}">
        <p14:creationId xmlns:p14="http://schemas.microsoft.com/office/powerpoint/2010/main" val="691119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CBC2-D3F2-604A-496C-900D2908E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09836-0024-F645-1BD4-AEA65BC4E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1F380-5830-4FB7-4A65-B50D492F93B8}"/>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BD5FD8D3-AF68-D624-F57B-97515B9201A2}"/>
              </a:ext>
            </a:extLst>
          </p:cNvPr>
          <p:cNvSpPr>
            <a:spLocks noGrp="1"/>
          </p:cNvSpPr>
          <p:nvPr>
            <p:ph type="sldNum" sz="quarter" idx="5"/>
          </p:nvPr>
        </p:nvSpPr>
        <p:spPr/>
        <p:txBody>
          <a:bodyPr/>
          <a:lstStyle/>
          <a:p>
            <a:fld id="{D4F8C474-7FF6-4A51-8917-9002075BA0ED}" type="slidenum">
              <a:rPr lang="en-NZ" smtClean="0"/>
              <a:t>47</a:t>
            </a:fld>
            <a:endParaRPr lang="en-NZ"/>
          </a:p>
        </p:txBody>
      </p:sp>
    </p:spTree>
    <p:extLst>
      <p:ext uri="{BB962C8B-B14F-4D97-AF65-F5344CB8AC3E}">
        <p14:creationId xmlns:p14="http://schemas.microsoft.com/office/powerpoint/2010/main" val="375589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Kia ora koutou</a:t>
            </a:r>
          </a:p>
          <a:p>
            <a:endParaRPr lang="en-NZ"/>
          </a:p>
          <a:p>
            <a:r>
              <a:rPr lang="en-NZ"/>
              <a:t>So today I’m going to be presenting our project ‘uncovering hidden voices’ on behalf of our research team, which includes Dr Lyndon Fraser from the history department, and our Research </a:t>
            </a:r>
            <a:r>
              <a:rPr lang="en-NZ" err="1"/>
              <a:t>Alongsider</a:t>
            </a:r>
            <a:r>
              <a:rPr lang="en-NZ"/>
              <a:t> Dorian Ghosh who really did the lion’s share of the work. Our project sought to digitise a selection of shipboard diaries held by the Canterbury Museum and </a:t>
            </a:r>
            <a:r>
              <a:rPr lang="en-NZ" err="1"/>
              <a:t>Toitū</a:t>
            </a:r>
            <a:r>
              <a:rPr lang="en-NZ"/>
              <a:t> Early Settlers Museum in Dunedin. There were written by British migrants coming to New Zealand during the nineteenth century. We then examined these for some common themes or tropes once we had them in text-searchable format. We used the Digital Seed Fund for the digitisation process, and uncovered some interesting gendered results, as you will see.</a:t>
            </a:r>
          </a:p>
        </p:txBody>
      </p:sp>
      <p:sp>
        <p:nvSpPr>
          <p:cNvPr id="4" name="Slide Number Placeholder 3"/>
          <p:cNvSpPr>
            <a:spLocks noGrp="1"/>
          </p:cNvSpPr>
          <p:nvPr>
            <p:ph type="sldNum" sz="quarter" idx="5"/>
          </p:nvPr>
        </p:nvSpPr>
        <p:spPr/>
        <p:txBody>
          <a:bodyPr/>
          <a:lstStyle/>
          <a:p>
            <a:fld id="{9296348E-A4FE-4F41-888F-D23E56BE94AF}" type="slidenum">
              <a:rPr lang="en-NZ" smtClean="0"/>
              <a:t>48</a:t>
            </a:fld>
            <a:endParaRPr lang="en-NZ"/>
          </a:p>
        </p:txBody>
      </p:sp>
    </p:spTree>
    <p:extLst>
      <p:ext uri="{BB962C8B-B14F-4D97-AF65-F5344CB8AC3E}">
        <p14:creationId xmlns:p14="http://schemas.microsoft.com/office/powerpoint/2010/main" val="3971768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All passengers on board these ships were given a shipboard diary, these were single-sided booklets, often small enough to fit into the palm of a hand. Passengers could commit their observations, thoughts and experiences to paper in these documents. Many used them to describe the voyage to family back home and potentially inform others considering immigration, but often these diaries also served as a means to preserve their experience for themselves and family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r>
              <a:rPr lang="en-NZ"/>
              <a:t>Large collections of these diaries are held by “ “ and “ “. We were able to source photographs or scans of these booklets thanks to Lyndon and Jane McKnight from </a:t>
            </a:r>
            <a:r>
              <a:rPr lang="en-NZ" err="1"/>
              <a:t>Toitū</a:t>
            </a:r>
            <a:r>
              <a:rPr lang="en-NZ"/>
              <a:t>, which provided us with a total of 289 diaries available to digitise into text-searchable format.</a:t>
            </a:r>
          </a:p>
          <a:p>
            <a:endParaRPr lang="en-NZ"/>
          </a:p>
        </p:txBody>
      </p:sp>
      <p:sp>
        <p:nvSpPr>
          <p:cNvPr id="4" name="Slide Number Placeholder 3"/>
          <p:cNvSpPr>
            <a:spLocks noGrp="1"/>
          </p:cNvSpPr>
          <p:nvPr>
            <p:ph type="sldNum" sz="quarter" idx="5"/>
          </p:nvPr>
        </p:nvSpPr>
        <p:spPr/>
        <p:txBody>
          <a:bodyPr/>
          <a:lstStyle/>
          <a:p>
            <a:fld id="{D4F8C474-7FF6-4A51-8917-9002075BA0ED}" type="slidenum">
              <a:rPr lang="en-NZ" smtClean="0"/>
              <a:t>49</a:t>
            </a:fld>
            <a:endParaRPr lang="en-NZ"/>
          </a:p>
        </p:txBody>
      </p:sp>
    </p:spTree>
    <p:extLst>
      <p:ext uri="{BB962C8B-B14F-4D97-AF65-F5344CB8AC3E}">
        <p14:creationId xmlns:p14="http://schemas.microsoft.com/office/powerpoint/2010/main" val="305662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7</a:t>
            </a:fld>
            <a:endParaRPr lang="en-NZ"/>
          </a:p>
        </p:txBody>
      </p:sp>
    </p:spTree>
    <p:extLst>
      <p:ext uri="{BB962C8B-B14F-4D97-AF65-F5344CB8AC3E}">
        <p14:creationId xmlns:p14="http://schemas.microsoft.com/office/powerpoint/2010/main" val="44118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B05988-3C2E-493C-8B94-F4AD40BE9FE9}" type="slidenum">
              <a:rPr lang="en-GB" smtClean="0"/>
              <a:t>50</a:t>
            </a:fld>
            <a:endParaRPr lang="en-GB"/>
          </a:p>
        </p:txBody>
      </p:sp>
    </p:spTree>
    <p:extLst>
      <p:ext uri="{BB962C8B-B14F-4D97-AF65-F5344CB8AC3E}">
        <p14:creationId xmlns:p14="http://schemas.microsoft.com/office/powerpoint/2010/main" val="205053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BC4A-99DB-CD8F-8E12-2103D40D3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BED4-3CF2-5337-AC0E-CFB185407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1E97B-FD76-2E07-A34A-1DCDD5CC243F}"/>
              </a:ext>
            </a:extLst>
          </p:cNvPr>
          <p:cNvSpPr>
            <a:spLocks noGrp="1"/>
          </p:cNvSpPr>
          <p:nvPr>
            <p:ph type="body" idx="1"/>
          </p:nvPr>
        </p:nvSpPr>
        <p:spPr/>
        <p:txBody>
          <a:bodyPr/>
          <a:lstStyle/>
          <a:p>
            <a:r>
              <a:rPr lang="en-NZ"/>
              <a:t>And here by comparison is a letter from a woman, one Susan Andrews on board the Accrington bound for Christchurch in 1863. You can see that …</a:t>
            </a:r>
          </a:p>
          <a:p>
            <a:endParaRPr lang="en-NZ"/>
          </a:p>
          <a:p>
            <a:r>
              <a:rPr lang="en-NZ"/>
              <a:t>The care and time Susan invested in her writing is also apparent in the little additions she included in her diary, such as sketches and drawings, for instance</a:t>
            </a:r>
          </a:p>
        </p:txBody>
      </p:sp>
      <p:sp>
        <p:nvSpPr>
          <p:cNvPr id="4" name="Slide Number Placeholder 3">
            <a:extLst>
              <a:ext uri="{FF2B5EF4-FFF2-40B4-BE49-F238E27FC236}">
                <a16:creationId xmlns:a16="http://schemas.microsoft.com/office/drawing/2014/main" id="{285934AD-F371-38B5-61FE-1602547580B1}"/>
              </a:ext>
            </a:extLst>
          </p:cNvPr>
          <p:cNvSpPr>
            <a:spLocks noGrp="1"/>
          </p:cNvSpPr>
          <p:nvPr>
            <p:ph type="sldNum" sz="quarter" idx="5"/>
          </p:nvPr>
        </p:nvSpPr>
        <p:spPr/>
        <p:txBody>
          <a:bodyPr/>
          <a:lstStyle/>
          <a:p>
            <a:fld id="{D4F8C474-7FF6-4A51-8917-9002075BA0ED}" type="slidenum">
              <a:rPr lang="en-NZ" smtClean="0"/>
              <a:t>51</a:t>
            </a:fld>
            <a:endParaRPr lang="en-NZ"/>
          </a:p>
        </p:txBody>
      </p:sp>
    </p:spTree>
    <p:extLst>
      <p:ext uri="{BB962C8B-B14F-4D97-AF65-F5344CB8AC3E}">
        <p14:creationId xmlns:p14="http://schemas.microsoft.com/office/powerpoint/2010/main" val="394571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41636-5443-EACC-9EA7-698056FE7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94E9B-5D42-3922-5DA9-38EB52AC7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616C2-29D3-CEF9-A811-B83A843EDDA3}"/>
              </a:ext>
            </a:extLst>
          </p:cNvPr>
          <p:cNvSpPr>
            <a:spLocks noGrp="1"/>
          </p:cNvSpPr>
          <p:nvPr>
            <p:ph type="body" idx="1"/>
          </p:nvPr>
        </p:nvSpPr>
        <p:spPr/>
        <p:txBody>
          <a:bodyPr/>
          <a:lstStyle/>
          <a:p>
            <a:r>
              <a:rPr lang="en-NZ"/>
              <a:t>Here is an example of both what men’s writing often tended to look like in these diaries, and what the HTR output managed to spit out. This entry was written by Henry Wards, who was travelling aboard the Corona in 1874 to Port Chalmers near Dunedin.</a:t>
            </a:r>
          </a:p>
          <a:p>
            <a:endParaRPr lang="en-NZ"/>
          </a:p>
          <a:p>
            <a:pPr marL="0" marR="0" lvl="0" indent="0" algn="l" defTabSz="914400" rtl="0" eaLnBrk="1" fontAlgn="auto" latinLnBrk="0" hangingPunct="1">
              <a:lnSpc>
                <a:spcPct val="100000"/>
              </a:lnSpc>
              <a:spcBef>
                <a:spcPts val="0"/>
              </a:spcBef>
              <a:spcAft>
                <a:spcPts val="0"/>
              </a:spcAft>
              <a:buClrTx/>
              <a:buSzTx/>
              <a:buFontTx/>
              <a:buNone/>
              <a:tabLst/>
              <a:defRPr/>
            </a:pPr>
            <a:r>
              <a:rPr lang="en-NZ"/>
              <a:t>This was not the case for all writers of course, in particular there were several diaries written by ministers or church clergy who wrote quite neatly, possibly because writing formed a big part of their training and daily tasks as members of ecclesiastical services. But the general trend as described here holds. </a:t>
            </a:r>
          </a:p>
          <a:p>
            <a:endParaRPr lang="en-NZ"/>
          </a:p>
        </p:txBody>
      </p:sp>
      <p:sp>
        <p:nvSpPr>
          <p:cNvPr id="4" name="Slide Number Placeholder 3">
            <a:extLst>
              <a:ext uri="{FF2B5EF4-FFF2-40B4-BE49-F238E27FC236}">
                <a16:creationId xmlns:a16="http://schemas.microsoft.com/office/drawing/2014/main" id="{4C298DAF-266B-E0D6-10A4-FA400479C8A4}"/>
              </a:ext>
            </a:extLst>
          </p:cNvPr>
          <p:cNvSpPr>
            <a:spLocks noGrp="1"/>
          </p:cNvSpPr>
          <p:nvPr>
            <p:ph type="sldNum" sz="quarter" idx="5"/>
          </p:nvPr>
        </p:nvSpPr>
        <p:spPr/>
        <p:txBody>
          <a:bodyPr/>
          <a:lstStyle/>
          <a:p>
            <a:fld id="{D4F8C474-7FF6-4A51-8917-9002075BA0ED}" type="slidenum">
              <a:rPr lang="en-NZ" smtClean="0"/>
              <a:t>52</a:t>
            </a:fld>
            <a:endParaRPr lang="en-NZ"/>
          </a:p>
        </p:txBody>
      </p:sp>
    </p:spTree>
    <p:extLst>
      <p:ext uri="{BB962C8B-B14F-4D97-AF65-F5344CB8AC3E}">
        <p14:creationId xmlns:p14="http://schemas.microsoft.com/office/powerpoint/2010/main" val="3283510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8308-2508-026D-0934-44B5765D4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54CBC-EE03-FAAD-DECB-47A9504B5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77271-94BB-BDC3-B93B-85F788083A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What became apparent was that there were significant gender differences.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p:txBody>
      </p:sp>
      <p:sp>
        <p:nvSpPr>
          <p:cNvPr id="4" name="Slide Number Placeholder 3">
            <a:extLst>
              <a:ext uri="{FF2B5EF4-FFF2-40B4-BE49-F238E27FC236}">
                <a16:creationId xmlns:a16="http://schemas.microsoft.com/office/drawing/2014/main" id="{9949449B-14F7-B1C9-856F-86B239E6F706}"/>
              </a:ext>
            </a:extLst>
          </p:cNvPr>
          <p:cNvSpPr>
            <a:spLocks noGrp="1"/>
          </p:cNvSpPr>
          <p:nvPr>
            <p:ph type="sldNum" sz="quarter" idx="5"/>
          </p:nvPr>
        </p:nvSpPr>
        <p:spPr/>
        <p:txBody>
          <a:bodyPr/>
          <a:lstStyle/>
          <a:p>
            <a:fld id="{D4F8C474-7FF6-4A51-8917-9002075BA0ED}" type="slidenum">
              <a:rPr lang="en-NZ" smtClean="0"/>
              <a:t>53</a:t>
            </a:fld>
            <a:endParaRPr lang="en-NZ"/>
          </a:p>
        </p:txBody>
      </p:sp>
    </p:spTree>
    <p:extLst>
      <p:ext uri="{BB962C8B-B14F-4D97-AF65-F5344CB8AC3E}">
        <p14:creationId xmlns:p14="http://schemas.microsoft.com/office/powerpoint/2010/main" val="1274344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abd5f324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4abd5f324f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dirty="0"/>
              <a:t>In terms of what we know about language change and the influence of gender, when it comes to Contemporary Sociolinguistics, we have the well-known, so-called ‘gender paradox’ - on the whole, women lead linguistic changes (whether they be changes in formal styles towards prestigious norms, such as standard varieties, or changes in conversational styles towards new non-standard norms) but use more conservative forms of stable linguistic variables. Depending on the status of early NZE variants (most were not stable initially and their prestige isn’t immediately clear) women might lead in the adoption of new lexis, and concurrently less Scots.</a:t>
            </a:r>
          </a:p>
          <a:p>
            <a:pPr marL="0" lvl="0" indent="0" algn="l" rtl="0">
              <a:lnSpc>
                <a:spcPct val="100000"/>
              </a:lnSpc>
              <a:spcBef>
                <a:spcPts val="0"/>
              </a:spcBef>
              <a:spcAft>
                <a:spcPts val="0"/>
              </a:spcAft>
              <a:buSzPts val="1400"/>
              <a:buNone/>
            </a:pPr>
            <a:endParaRPr lang="en-NZ" dirty="0"/>
          </a:p>
          <a:p>
            <a:pPr marL="0" lvl="0" indent="0" algn="l" rtl="0">
              <a:lnSpc>
                <a:spcPct val="100000"/>
              </a:lnSpc>
              <a:spcBef>
                <a:spcPts val="0"/>
              </a:spcBef>
              <a:spcAft>
                <a:spcPts val="0"/>
              </a:spcAft>
              <a:buSzPts val="1400"/>
              <a:buNone/>
            </a:pPr>
            <a:r>
              <a:rPr lang="en-NZ" dirty="0"/>
              <a:t>Historical sociolinguistics however recognises that historically, women had much less access to public or professional spheres, and so therefore less ability to acquire prestigious variants, and have tended to lag in adopting prestige norms. This was particularly the case when it came to writing, given that women have historically lagged behind men in acquiring literacy. By the mid-19</a:t>
            </a:r>
            <a:r>
              <a:rPr lang="en-NZ" baseline="30000" dirty="0"/>
              <a:t>th</a:t>
            </a:r>
            <a:r>
              <a:rPr lang="en-NZ" dirty="0"/>
              <a:t> century most of our migrants were literate, but to different degrees depending on their social standing and occupational background, and women still tended to be less schooled than men. This, plus the fact they didn’t participate to the same degree in men’s workplaces might mean women are slower to adopt NZE lexis, or don’t pick up on it at all. </a:t>
            </a:r>
          </a:p>
        </p:txBody>
      </p:sp>
      <p:sp>
        <p:nvSpPr>
          <p:cNvPr id="385" name="Google Shape;385;g24abd5f324f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B05988-3C2E-493C-8B94-F4AD40BE9FE9}" type="slidenum">
              <a:rPr lang="en-GB" smtClean="0"/>
              <a:t>8</a:t>
            </a:fld>
            <a:endParaRPr lang="en-GB"/>
          </a:p>
        </p:txBody>
      </p:sp>
    </p:spTree>
    <p:extLst>
      <p:ext uri="{BB962C8B-B14F-4D97-AF65-F5344CB8AC3E}">
        <p14:creationId xmlns:p14="http://schemas.microsoft.com/office/powerpoint/2010/main" val="9080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9</a:t>
            </a:fld>
            <a:endParaRPr lang="en-NZ"/>
          </a:p>
        </p:txBody>
      </p:sp>
    </p:spTree>
    <p:extLst>
      <p:ext uri="{BB962C8B-B14F-4D97-AF65-F5344CB8AC3E}">
        <p14:creationId xmlns:p14="http://schemas.microsoft.com/office/powerpoint/2010/main" val="1046754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10</a:t>
            </a:fld>
            <a:endParaRPr lang="en-NZ"/>
          </a:p>
        </p:txBody>
      </p:sp>
    </p:spTree>
    <p:extLst>
      <p:ext uri="{BB962C8B-B14F-4D97-AF65-F5344CB8AC3E}">
        <p14:creationId xmlns:p14="http://schemas.microsoft.com/office/powerpoint/2010/main" val="121226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8C474-7FF6-4A51-8917-9002075BA0ED}"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297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4F8C474-7FF6-4A51-8917-9002075BA0ED}" type="slidenum">
              <a:rPr lang="en-NZ" smtClean="0"/>
              <a:t>12</a:t>
            </a:fld>
            <a:endParaRPr lang="en-NZ"/>
          </a:p>
        </p:txBody>
      </p:sp>
    </p:spTree>
    <p:extLst>
      <p:ext uri="{BB962C8B-B14F-4D97-AF65-F5344CB8AC3E}">
        <p14:creationId xmlns:p14="http://schemas.microsoft.com/office/powerpoint/2010/main" val="305662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To compile this corpus, I’ve been collecting primary manuscript material from New Zealand’s archive holdings, as well as individual letters from the kind folks of the NZSG like yourselves!</a:t>
            </a:r>
          </a:p>
          <a:p>
            <a:r>
              <a:rPr lang="en-NZ"/>
              <a:t>One obvious issue with sourcing this kind of material is that of course, the majority of these letters were sent back home to Scotland. Those that have survived in NZ have usually therefore been gifted back to NZ by family members from overseas, and quite frequently, they don’t send the originals but rather images or photocopies of the manuscript, or a transcript. The image quality of the first sometimes leaves much to be desired! And there are obvious issues when working with transcribed versions, particularly when this has been done by a layman who may not have had stringent linguistic principles in mind. And collections with letter-sequences that cover a long period of time are few and far between. </a:t>
            </a:r>
          </a:p>
        </p:txBody>
      </p:sp>
      <p:sp>
        <p:nvSpPr>
          <p:cNvPr id="4" name="Slide Number Placeholder 3"/>
          <p:cNvSpPr>
            <a:spLocks noGrp="1"/>
          </p:cNvSpPr>
          <p:nvPr>
            <p:ph type="sldNum" sz="quarter" idx="5"/>
          </p:nvPr>
        </p:nvSpPr>
        <p:spPr/>
        <p:txBody>
          <a:bodyPr/>
          <a:lstStyle/>
          <a:p>
            <a:fld id="{D4F8C474-7FF6-4A51-8917-9002075BA0ED}" type="slidenum">
              <a:rPr lang="en-NZ" smtClean="0"/>
              <a:t>13</a:t>
            </a:fld>
            <a:endParaRPr lang="en-NZ"/>
          </a:p>
        </p:txBody>
      </p:sp>
    </p:spTree>
    <p:extLst>
      <p:ext uri="{BB962C8B-B14F-4D97-AF65-F5344CB8AC3E}">
        <p14:creationId xmlns:p14="http://schemas.microsoft.com/office/powerpoint/2010/main" val="110182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631E-0D47-5F2E-A7C7-5A41C0395A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090C2-F6E9-1F57-8095-64257785C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711463-527C-28BC-7314-3D5B4CF17A61}"/>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5" name="Footer Placeholder 4">
            <a:extLst>
              <a:ext uri="{FF2B5EF4-FFF2-40B4-BE49-F238E27FC236}">
                <a16:creationId xmlns:a16="http://schemas.microsoft.com/office/drawing/2014/main" id="{C16EC1DD-B9D2-804D-8685-5F40103FD4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74345-438A-8FBF-B7E0-9AC3DA4F7C77}"/>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31639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DE29-BB64-C5A2-4A42-B676F4D4BC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B643EB-FAB6-B007-78F2-376907DA48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75863C-2CC0-406E-25D6-79415B5CB614}"/>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5" name="Footer Placeholder 4">
            <a:extLst>
              <a:ext uri="{FF2B5EF4-FFF2-40B4-BE49-F238E27FC236}">
                <a16:creationId xmlns:a16="http://schemas.microsoft.com/office/drawing/2014/main" id="{48F8EAD9-C719-3EC4-8155-D2C704176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7752D-D227-E54C-E6CA-465467A4BF0C}"/>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245915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CBBD6-F10C-98AB-B828-7256652DC0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F1CD1B-2D5E-6996-DFF9-DE7D13572B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F1A44C-B410-E55F-5DDE-602E544EDABB}"/>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5" name="Footer Placeholder 4">
            <a:extLst>
              <a:ext uri="{FF2B5EF4-FFF2-40B4-BE49-F238E27FC236}">
                <a16:creationId xmlns:a16="http://schemas.microsoft.com/office/drawing/2014/main" id="{2AE99FC3-521C-114C-3309-957BFC9CE6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B4044-DA20-045B-9AF4-36EFF65D7C2A}"/>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190170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9656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98180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61122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667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4924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31373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02750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3360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BE53-D19D-0FCA-6561-6E4E9ABB56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07C886-D138-144C-68EA-0C4AEC81A2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8E99FF-E1D8-C990-20FA-F5DD7E8E7F32}"/>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5" name="Footer Placeholder 4">
            <a:extLst>
              <a:ext uri="{FF2B5EF4-FFF2-40B4-BE49-F238E27FC236}">
                <a16:creationId xmlns:a16="http://schemas.microsoft.com/office/drawing/2014/main" id="{C33CBAD2-6289-4B30-1C4B-50E1ABDBBD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F08D2B-068C-AB50-0958-A07EF0BE063E}"/>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958588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4585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34253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4/20/26</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1359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51"/>
        <p:cNvGrpSpPr/>
        <p:nvPr/>
      </p:nvGrpSpPr>
      <p:grpSpPr>
        <a:xfrm>
          <a:off x="0" y="0"/>
          <a:ext cx="0" cy="0"/>
          <a:chOff x="0" y="0"/>
          <a:chExt cx="0" cy="0"/>
        </a:xfrm>
      </p:grpSpPr>
      <p:sp>
        <p:nvSpPr>
          <p:cNvPr id="52" name="Google Shape;52;p36"/>
          <p:cNvSpPr txBox="1">
            <a:spLocks noGrp="1"/>
          </p:cNvSpPr>
          <p:nvPr>
            <p:ph type="title"/>
          </p:nvPr>
        </p:nvSpPr>
        <p:spPr>
          <a:xfrm>
            <a:off x="1265036" y="479397"/>
            <a:ext cx="10277149" cy="650699"/>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sz="32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3" name="Google Shape;53;p36"/>
          <p:cNvSpPr txBox="1">
            <a:spLocks noGrp="1"/>
          </p:cNvSpPr>
          <p:nvPr>
            <p:ph type="body" idx="1"/>
          </p:nvPr>
        </p:nvSpPr>
        <p:spPr>
          <a:xfrm>
            <a:off x="1274243" y="1211580"/>
            <a:ext cx="10267951" cy="5012056"/>
          </a:xfrm>
          <a:prstGeom prst="rect">
            <a:avLst/>
          </a:prstGeom>
          <a:noFill/>
          <a:ln>
            <a:noFill/>
          </a:ln>
        </p:spPr>
        <p:txBody>
          <a:bodyPr spcFirstLastPara="1" wrap="square" lIns="0" tIns="45700" rIns="0" bIns="45700" anchor="t" anchorCtr="0">
            <a:normAutofit/>
          </a:bodyPr>
          <a:lstStyle>
            <a:lvl1pPr marL="457200" lvl="0" indent="-228600" algn="l">
              <a:lnSpc>
                <a:spcPct val="114000"/>
              </a:lnSpc>
              <a:spcBef>
                <a:spcPts val="600"/>
              </a:spcBef>
              <a:spcAft>
                <a:spcPts val="0"/>
              </a:spcAft>
              <a:buSzPts val="1400"/>
              <a:buNone/>
              <a:defRPr/>
            </a:lvl1pPr>
            <a:lvl2pPr marL="914400" lvl="1" indent="-381000" algn="l">
              <a:lnSpc>
                <a:spcPct val="114000"/>
              </a:lnSpc>
              <a:spcBef>
                <a:spcPts val="600"/>
              </a:spcBef>
              <a:spcAft>
                <a:spcPts val="0"/>
              </a:spcAft>
              <a:buSzPts val="2400"/>
              <a:buChar char="▪"/>
              <a:defRPr>
                <a:solidFill>
                  <a:schemeClr val="dk1"/>
                </a:solidFill>
              </a:defRPr>
            </a:lvl2pPr>
            <a:lvl3pPr marL="1371600" lvl="2" indent="-371094" algn="l">
              <a:lnSpc>
                <a:spcPct val="114000"/>
              </a:lnSpc>
              <a:spcBef>
                <a:spcPts val="600"/>
              </a:spcBef>
              <a:spcAft>
                <a:spcPts val="0"/>
              </a:spcAft>
              <a:buSzPts val="2244"/>
              <a:buChar char="›"/>
              <a:defRPr>
                <a:solidFill>
                  <a:schemeClr val="dk1"/>
                </a:solidFill>
              </a:defRPr>
            </a:lvl3pPr>
            <a:lvl4pPr marL="1828800" lvl="3" indent="-355600" algn="l">
              <a:lnSpc>
                <a:spcPct val="114000"/>
              </a:lnSpc>
              <a:spcBef>
                <a:spcPts val="600"/>
              </a:spcBef>
              <a:spcAft>
                <a:spcPts val="0"/>
              </a:spcAft>
              <a:buSzPts val="2000"/>
              <a:buChar char="•"/>
              <a:defRPr>
                <a:solidFill>
                  <a:schemeClr val="dk1"/>
                </a:solidFill>
              </a:defRPr>
            </a:lvl4pPr>
            <a:lvl5pPr marL="2286000" lvl="4" indent="-342900" algn="l">
              <a:lnSpc>
                <a:spcPct val="114000"/>
              </a:lnSpc>
              <a:spcBef>
                <a:spcPts val="600"/>
              </a:spcBef>
              <a:spcAft>
                <a:spcPts val="0"/>
              </a:spcAft>
              <a:buSzPts val="1800"/>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36"/>
          <p:cNvSpPr txBox="1">
            <a:spLocks noGrp="1"/>
          </p:cNvSpPr>
          <p:nvPr>
            <p:ph type="dt" idx="10"/>
          </p:nvPr>
        </p:nvSpPr>
        <p:spPr>
          <a:xfrm>
            <a:off x="609600" y="6422401"/>
            <a:ext cx="2438400" cy="365125"/>
          </a:xfrm>
          <a:prstGeom prst="rect">
            <a:avLst/>
          </a:prstGeom>
          <a:noFill/>
          <a:ln>
            <a:noFill/>
          </a:ln>
        </p:spPr>
        <p:txBody>
          <a:bodyPr spcFirstLastPara="1" wrap="square" lIns="0" tIns="0" rIns="0" bIns="0" anchor="ctr" anchorCtr="1">
            <a:noAutofit/>
          </a:bodyPr>
          <a:lstStyle>
            <a:lvl1pPr lvl="0" algn="l">
              <a:lnSpc>
                <a:spcPct val="100000"/>
              </a:lnSpc>
              <a:spcBef>
                <a:spcPts val="0"/>
              </a:spcBef>
              <a:spcAft>
                <a:spcPts val="0"/>
              </a:spcAft>
              <a:buSzPts val="1400"/>
              <a:buNone/>
              <a:defRPr sz="1500">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6"/>
          <p:cNvSpPr txBox="1">
            <a:spLocks noGrp="1"/>
          </p:cNvSpPr>
          <p:nvPr>
            <p:ph type="ftr" idx="11"/>
          </p:nvPr>
        </p:nvSpPr>
        <p:spPr>
          <a:xfrm>
            <a:off x="3048000" y="6422401"/>
            <a:ext cx="6096000" cy="365125"/>
          </a:xfrm>
          <a:prstGeom prst="rect">
            <a:avLst/>
          </a:prstGeom>
          <a:noFill/>
          <a:ln>
            <a:noFill/>
          </a:ln>
        </p:spPr>
        <p:txBody>
          <a:bodyPr spcFirstLastPara="1" wrap="square" lIns="0" tIns="0" rIns="0" bIns="0" anchor="ctr" anchorCtr="1">
            <a:noAutofit/>
          </a:bodyPr>
          <a:lstStyle>
            <a:lvl1pPr lvl="0" algn="l">
              <a:lnSpc>
                <a:spcPct val="100000"/>
              </a:lnSpc>
              <a:spcBef>
                <a:spcPts val="0"/>
              </a:spcBef>
              <a:spcAft>
                <a:spcPts val="0"/>
              </a:spcAft>
              <a:buSzPts val="1400"/>
              <a:buNone/>
              <a:defRPr sz="1500">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sldNum" idx="12"/>
          </p:nvPr>
        </p:nvSpPr>
        <p:spPr>
          <a:xfrm>
            <a:off x="1" y="6422401"/>
            <a:ext cx="609600" cy="363537"/>
          </a:xfrm>
          <a:prstGeom prst="rect">
            <a:avLst/>
          </a:prstGeom>
          <a:noFill/>
          <a:ln>
            <a:noFill/>
          </a:ln>
        </p:spPr>
        <p:txBody>
          <a:bodyPr spcFirstLastPara="1" wrap="square" lIns="0" tIns="0" rIns="0" bIns="0" anchor="ctr" anchorCtr="1">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452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9E3D-18FA-A5D9-8A42-23AEB190D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D31EE0-C2B0-4A05-CB39-988D1C6CF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661A8-F9C9-909C-B8EE-2D3D0857BBD9}"/>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5" name="Footer Placeholder 4">
            <a:extLst>
              <a:ext uri="{FF2B5EF4-FFF2-40B4-BE49-F238E27FC236}">
                <a16:creationId xmlns:a16="http://schemas.microsoft.com/office/drawing/2014/main" id="{1C14C664-505D-E48F-2204-236D716C81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834EB3-B46C-CEE5-2863-BAF8BF6E7CAA}"/>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277225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13FE-97F6-BBA4-A7CB-E8D794330F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91D334-4B26-1A65-DA28-DA1FEE279A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0A5264-BB89-F844-8389-CA6BA7ED99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C51B22-084C-C3BF-741E-11213629AF2C}"/>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6" name="Footer Placeholder 5">
            <a:extLst>
              <a:ext uri="{FF2B5EF4-FFF2-40B4-BE49-F238E27FC236}">
                <a16:creationId xmlns:a16="http://schemas.microsoft.com/office/drawing/2014/main" id="{EC2164AE-6E4A-68E8-7BF8-DE8F9BCFE5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8B72B8-0670-F825-1760-F9CF406C7D4A}"/>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175318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2730-743C-E8D8-FCBB-1E1C6C0141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5A9EAE-31B2-CAEF-B32D-3CA3BE15F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AC2F48-7355-1D40-74AA-1BC8CD050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951C9C-8DFC-F3E9-C24B-669D8656F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A6C6A-1B5C-F2BE-A1CB-32373FE54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93ADB1-BB0C-700F-4112-B21959224021}"/>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8" name="Footer Placeholder 7">
            <a:extLst>
              <a:ext uri="{FF2B5EF4-FFF2-40B4-BE49-F238E27FC236}">
                <a16:creationId xmlns:a16="http://schemas.microsoft.com/office/drawing/2014/main" id="{0A740B40-527F-9E87-ABEF-D8A2281966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1488D8-66BB-3520-48FD-F01626A0D0F1}"/>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68633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C395-6ED7-CA2A-3D67-F662555F34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FF8EF4-89CE-DE53-6131-4BAB2099ACFB}"/>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4" name="Footer Placeholder 3">
            <a:extLst>
              <a:ext uri="{FF2B5EF4-FFF2-40B4-BE49-F238E27FC236}">
                <a16:creationId xmlns:a16="http://schemas.microsoft.com/office/drawing/2014/main" id="{845B72EF-F4B1-E565-3DC8-910DE71E5C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D78ABB-7557-8503-CD76-14792BD962F0}"/>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235365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C9B99F-25CB-7585-E2E9-88907199B8BB}"/>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3" name="Footer Placeholder 2">
            <a:extLst>
              <a:ext uri="{FF2B5EF4-FFF2-40B4-BE49-F238E27FC236}">
                <a16:creationId xmlns:a16="http://schemas.microsoft.com/office/drawing/2014/main" id="{C11B64AD-4740-24FC-7769-7EFDD96637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C7D01F-F97C-C0BE-D245-C16A0E060C3F}"/>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3394757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3817-392B-DC43-534A-DEF337981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CF7A2B-5D40-8A9F-6F28-2109A084E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ED5E5C-747B-F29A-4D68-4CEA24CE1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5094E-62AD-8D53-68F2-A13EE25FDC95}"/>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6" name="Footer Placeholder 5">
            <a:extLst>
              <a:ext uri="{FF2B5EF4-FFF2-40B4-BE49-F238E27FC236}">
                <a16:creationId xmlns:a16="http://schemas.microsoft.com/office/drawing/2014/main" id="{DED731F3-B325-9E23-4167-8F72B055B5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9E9305-EF79-D9BD-8CD5-15B78107D1BF}"/>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110005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A489-3351-E20D-4529-DD8507DD4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68F960-573C-D43C-6526-E7CEF4767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D8FC490-C527-C61A-0AA7-AD4D2F7B1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BBDB8-8EC4-8A69-630E-447C23DE71B4}"/>
              </a:ext>
            </a:extLst>
          </p:cNvPr>
          <p:cNvSpPr>
            <a:spLocks noGrp="1"/>
          </p:cNvSpPr>
          <p:nvPr>
            <p:ph type="dt" sz="half" idx="10"/>
          </p:nvPr>
        </p:nvSpPr>
        <p:spPr/>
        <p:txBody>
          <a:bodyPr/>
          <a:lstStyle/>
          <a:p>
            <a:fld id="{408F861A-52D8-4E0B-9A61-112C94E73D80}" type="datetimeFigureOut">
              <a:rPr lang="en-GB" smtClean="0"/>
              <a:t>20/04/2026</a:t>
            </a:fld>
            <a:endParaRPr lang="en-GB"/>
          </a:p>
        </p:txBody>
      </p:sp>
      <p:sp>
        <p:nvSpPr>
          <p:cNvPr id="6" name="Footer Placeholder 5">
            <a:extLst>
              <a:ext uri="{FF2B5EF4-FFF2-40B4-BE49-F238E27FC236}">
                <a16:creationId xmlns:a16="http://schemas.microsoft.com/office/drawing/2014/main" id="{002A5B3E-43A3-180C-94B4-7B85978D43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9B9B1C-0E87-CED3-A59B-BF79240A65AE}"/>
              </a:ext>
            </a:extLst>
          </p:cNvPr>
          <p:cNvSpPr>
            <a:spLocks noGrp="1"/>
          </p:cNvSpPr>
          <p:nvPr>
            <p:ph type="sldNum" sz="quarter" idx="12"/>
          </p:nvPr>
        </p:nvSpPr>
        <p:spPr/>
        <p:txBody>
          <a:bodyPr/>
          <a:lstStyle/>
          <a:p>
            <a:fld id="{9084BDC2-79FF-49D3-A66E-7C82590B4434}" type="slidenum">
              <a:rPr lang="en-GB" smtClean="0"/>
              <a:t>‹#›</a:t>
            </a:fld>
            <a:endParaRPr lang="en-GB"/>
          </a:p>
        </p:txBody>
      </p:sp>
    </p:spTree>
    <p:extLst>
      <p:ext uri="{BB962C8B-B14F-4D97-AF65-F5344CB8AC3E}">
        <p14:creationId xmlns:p14="http://schemas.microsoft.com/office/powerpoint/2010/main" val="3245465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0FF473-E0D9-8E8B-060E-9480D0352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148659-29F6-ED37-8814-80F6ED0E7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AB2F5D-7B1B-2AB7-6219-33BFC33E46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8F861A-52D8-4E0B-9A61-112C94E73D80}" type="datetimeFigureOut">
              <a:rPr lang="en-GB" smtClean="0"/>
              <a:t>20/04/2026</a:t>
            </a:fld>
            <a:endParaRPr lang="en-GB"/>
          </a:p>
        </p:txBody>
      </p:sp>
      <p:sp>
        <p:nvSpPr>
          <p:cNvPr id="5" name="Footer Placeholder 4">
            <a:extLst>
              <a:ext uri="{FF2B5EF4-FFF2-40B4-BE49-F238E27FC236}">
                <a16:creationId xmlns:a16="http://schemas.microsoft.com/office/drawing/2014/main" id="{FCF8BBC7-035D-73CC-1FF0-8E66B4FDF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69C714B-0F81-96D8-B69A-8A57082E0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84BDC2-79FF-49D3-A66E-7C82590B4434}" type="slidenum">
              <a:rPr lang="en-GB" smtClean="0"/>
              <a:t>‹#›</a:t>
            </a:fld>
            <a:endParaRPr lang="en-GB"/>
          </a:p>
        </p:txBody>
      </p:sp>
      <p:sp>
        <p:nvSpPr>
          <p:cNvPr id="8" name="TextBox 7">
            <a:extLst>
              <a:ext uri="{FF2B5EF4-FFF2-40B4-BE49-F238E27FC236}">
                <a16:creationId xmlns:a16="http://schemas.microsoft.com/office/drawing/2014/main" id="{1C1EA27E-1537-3CD7-06FF-D19480DFB206}"/>
              </a:ext>
            </a:extLst>
          </p:cNvPr>
          <p:cNvSpPr txBox="1"/>
          <p:nvPr userDrawn="1">
            <p:extLst>
              <p:ext uri="{1162E1C5-73C7-4A58-AE30-91384D911F3F}">
                <p184:classification xmlns:p184="http://schemas.microsoft.com/office/powerpoint/2018/4/main" val="ftr"/>
              </p:ext>
            </p:extLst>
          </p:nvPr>
        </p:nvSpPr>
        <p:spPr>
          <a:xfrm>
            <a:off x="5820537" y="6687820"/>
            <a:ext cx="568325" cy="106680"/>
          </a:xfrm>
          <a:prstGeom prst="rect">
            <a:avLst/>
          </a:prstGeom>
        </p:spPr>
        <p:txBody>
          <a:bodyPr horzOverflow="overflow" lIns="0" tIns="0" rIns="0" bIns="0">
            <a:spAutoFit/>
          </a:bodyPr>
          <a:lstStyle/>
          <a:p>
            <a:pPr algn="l"/>
            <a:r>
              <a:rPr lang="en-GB" sz="700">
                <a:solidFill>
                  <a:srgbClr val="000000">
                    <a:alpha val="50000"/>
                  </a:srgbClr>
                </a:solidFill>
                <a:latin typeface="Aptos" panose="020B0004020202020204" pitchFamily="34" charset="0"/>
              </a:rPr>
              <a:t>In-Confidence</a:t>
            </a:r>
          </a:p>
        </p:txBody>
      </p:sp>
    </p:spTree>
    <p:extLst>
      <p:ext uri="{BB962C8B-B14F-4D97-AF65-F5344CB8AC3E}">
        <p14:creationId xmlns:p14="http://schemas.microsoft.com/office/powerpoint/2010/main" val="3407268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4/20/26</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
        <p:nvSpPr>
          <p:cNvPr id="28" name="TextBox 27">
            <a:extLst>
              <a:ext uri="{FF2B5EF4-FFF2-40B4-BE49-F238E27FC236}">
                <a16:creationId xmlns:a16="http://schemas.microsoft.com/office/drawing/2014/main" id="{4D655EA4-A0C6-CB79-6EF0-0B454DB1502A}"/>
              </a:ext>
            </a:extLst>
          </p:cNvPr>
          <p:cNvSpPr txBox="1"/>
          <p:nvPr>
            <p:extLst>
              <p:ext uri="{1162E1C5-73C7-4A58-AE30-91384D911F3F}">
                <p184:classification xmlns:p184="http://schemas.microsoft.com/office/powerpoint/2018/4/main" val="ftr"/>
              </p:ext>
            </p:extLst>
          </p:nvPr>
        </p:nvSpPr>
        <p:spPr>
          <a:xfrm>
            <a:off x="5820537" y="6687820"/>
            <a:ext cx="568325" cy="106680"/>
          </a:xfrm>
          <a:prstGeom prst="rect">
            <a:avLst/>
          </a:prstGeom>
        </p:spPr>
        <p:txBody>
          <a:bodyPr horzOverflow="overflow" lIns="0" tIns="0" rIns="0" bIns="0">
            <a:spAutoFit/>
          </a:bodyPr>
          <a:lstStyle/>
          <a:p>
            <a:pPr algn="l"/>
            <a:r>
              <a:rPr lang="en-GB" sz="700">
                <a:solidFill>
                  <a:srgbClr val="000000">
                    <a:alpha val="50000"/>
                  </a:srgbClr>
                </a:solidFill>
                <a:latin typeface="Aptos" panose="020B0004020202020204" pitchFamily="34" charset="0"/>
              </a:rPr>
              <a:t>In-Confidence</a:t>
            </a:r>
          </a:p>
        </p:txBody>
      </p:sp>
    </p:spTree>
    <p:extLst>
      <p:ext uri="{BB962C8B-B14F-4D97-AF65-F5344CB8AC3E}">
        <p14:creationId xmlns:p14="http://schemas.microsoft.com/office/powerpoint/2010/main" val="6040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2.png"/><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NULL"/><Relationship Id="rId4" Type="http://schemas.openxmlformats.org/officeDocument/2006/relationships/customXml" Target="../ink/ink1.xml"/><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customXml" Target="../ink/ink5.xml"/><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natlib.govt.nz/records/23219574" TargetMode="External"/><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p on a mountain">
            <a:extLst>
              <a:ext uri="{FF2B5EF4-FFF2-40B4-BE49-F238E27FC236}">
                <a16:creationId xmlns:a16="http://schemas.microsoft.com/office/drawing/2014/main" id="{04638AD5-BDDB-A9A4-96DB-44232E9F583A}"/>
              </a:ext>
            </a:extLst>
          </p:cNvPr>
          <p:cNvPicPr>
            <a:picLocks noChangeAspect="1"/>
          </p:cNvPicPr>
          <p:nvPr/>
        </p:nvPicPr>
        <p:blipFill>
          <a:blip r:embed="rId3"/>
          <a:srcRect t="9985" b="5745"/>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F58C76CB-05BD-B63A-3637-EBD75777C0FD}"/>
              </a:ext>
            </a:extLst>
          </p:cNvPr>
          <p:cNvSpPr>
            <a:spLocks noGrp="1"/>
          </p:cNvSpPr>
          <p:nvPr>
            <p:ph type="ctrTitle"/>
          </p:nvPr>
        </p:nvSpPr>
        <p:spPr>
          <a:xfrm>
            <a:off x="438910" y="1444020"/>
            <a:ext cx="5330954" cy="3969960"/>
          </a:xfrm>
        </p:spPr>
        <p:txBody>
          <a:bodyPr anchor="t">
            <a:normAutofit/>
          </a:bodyPr>
          <a:lstStyle/>
          <a:p>
            <a:r>
              <a:rPr lang="en-NZ" sz="3600" dirty="0">
                <a:solidFill>
                  <a:schemeClr val="bg1"/>
                </a:solidFill>
                <a:latin typeface="Baskerville Old Face" panose="02020602080505020303" pitchFamily="18" charset="0"/>
              </a:rPr>
              <a:t>Stories from the Archives: Digitising the Correspondence of New Zealand’s Nineteenth Century Scottish Immigrants</a:t>
            </a:r>
            <a:endParaRPr lang="en-NZ" sz="3600" dirty="0">
              <a:solidFill>
                <a:schemeClr val="bg1"/>
              </a:solidFill>
              <a:latin typeface="Abadi" panose="020B0604020104020204" pitchFamily="34" charset="0"/>
            </a:endParaRPr>
          </a:p>
        </p:txBody>
      </p:sp>
      <p:sp>
        <p:nvSpPr>
          <p:cNvPr id="3" name="Subtitle 2">
            <a:extLst>
              <a:ext uri="{FF2B5EF4-FFF2-40B4-BE49-F238E27FC236}">
                <a16:creationId xmlns:a16="http://schemas.microsoft.com/office/drawing/2014/main" id="{F8DD4123-E402-D263-CBA4-ADF3DA13D830}"/>
              </a:ext>
            </a:extLst>
          </p:cNvPr>
          <p:cNvSpPr>
            <a:spLocks noGrp="1"/>
          </p:cNvSpPr>
          <p:nvPr>
            <p:ph type="subTitle" idx="1"/>
          </p:nvPr>
        </p:nvSpPr>
        <p:spPr>
          <a:xfrm>
            <a:off x="438910" y="4544568"/>
            <a:ext cx="4381634" cy="1561237"/>
          </a:xfrm>
        </p:spPr>
        <p:txBody>
          <a:bodyPr anchor="b">
            <a:normAutofit fontScale="55000" lnSpcReduction="20000"/>
          </a:bodyPr>
          <a:lstStyle/>
          <a:p>
            <a:endParaRPr lang="en-NZ" sz="2400" dirty="0"/>
          </a:p>
          <a:p>
            <a:pPr algn="l"/>
            <a:r>
              <a:rPr lang="en-NZ" sz="4800" dirty="0">
                <a:solidFill>
                  <a:schemeClr val="bg1"/>
                </a:solidFill>
                <a:latin typeface="Baskerville Old Face" panose="02020602080505020303" pitchFamily="18" charset="0"/>
              </a:rPr>
              <a:t>u3a Seminar</a:t>
            </a:r>
          </a:p>
          <a:p>
            <a:pPr algn="l"/>
            <a:r>
              <a:rPr lang="en-NZ" sz="4800" dirty="0">
                <a:solidFill>
                  <a:schemeClr val="bg1"/>
                </a:solidFill>
                <a:latin typeface="Baskerville Old Face" panose="02020602080505020303" pitchFamily="18" charset="0"/>
              </a:rPr>
              <a:t>17</a:t>
            </a:r>
            <a:r>
              <a:rPr lang="en-NZ" sz="4800" baseline="30000" dirty="0">
                <a:solidFill>
                  <a:schemeClr val="bg1"/>
                </a:solidFill>
                <a:latin typeface="Baskerville Old Face" panose="02020602080505020303" pitchFamily="18" charset="0"/>
              </a:rPr>
              <a:t>th</a:t>
            </a:r>
            <a:r>
              <a:rPr lang="en-NZ" sz="4800" dirty="0">
                <a:solidFill>
                  <a:schemeClr val="bg1"/>
                </a:solidFill>
                <a:latin typeface="Baskerville Old Face" panose="02020602080505020303" pitchFamily="18" charset="0"/>
              </a:rPr>
              <a:t> April, 2026</a:t>
            </a:r>
          </a:p>
          <a:p>
            <a:pPr algn="l"/>
            <a:r>
              <a:rPr lang="en-NZ" sz="4800" dirty="0">
                <a:solidFill>
                  <a:schemeClr val="bg1"/>
                </a:solidFill>
                <a:latin typeface="Baskerville Old Face" panose="02020602080505020303" pitchFamily="18" charset="0"/>
              </a:rPr>
              <a:t>Sarah van Eyndhoven</a:t>
            </a:r>
          </a:p>
        </p:txBody>
      </p:sp>
      <p:pic>
        <p:nvPicPr>
          <p:cNvPr id="5" name="Picture 4">
            <a:extLst>
              <a:ext uri="{FF2B5EF4-FFF2-40B4-BE49-F238E27FC236}">
                <a16:creationId xmlns:a16="http://schemas.microsoft.com/office/drawing/2014/main" id="{2017AD9C-4493-62A7-FA13-39FC7D12CB70}"/>
              </a:ext>
            </a:extLst>
          </p:cNvPr>
          <p:cNvPicPr>
            <a:picLocks noChangeAspect="1"/>
          </p:cNvPicPr>
          <p:nvPr/>
        </p:nvPicPr>
        <p:blipFill>
          <a:blip r:embed="rId4" cstate="hqprint">
            <a:alphaModFix amt="70000"/>
            <a:extLst>
              <a:ext uri="{28A0092B-C50C-407E-A947-70E740481C1C}">
                <a14:useLocalDpi xmlns:a14="http://schemas.microsoft.com/office/drawing/2010/main" val="0"/>
              </a:ext>
            </a:extLst>
          </a:blip>
          <a:stretch>
            <a:fillRect/>
          </a:stretch>
        </p:blipFill>
        <p:spPr>
          <a:xfrm>
            <a:off x="8800024" y="0"/>
            <a:ext cx="3391956" cy="496151"/>
          </a:xfrm>
          <a:prstGeom prst="rect">
            <a:avLst/>
          </a:prstGeom>
        </p:spPr>
      </p:pic>
      <p:pic>
        <p:nvPicPr>
          <p:cNvPr id="12" name="Picture 11" descr="A black and white logo&#10;&#10;AI-generated content may be incorrect.">
            <a:extLst>
              <a:ext uri="{FF2B5EF4-FFF2-40B4-BE49-F238E27FC236}">
                <a16:creationId xmlns:a16="http://schemas.microsoft.com/office/drawing/2014/main" id="{7EA15BBB-3D20-ED30-149C-C016196C6F4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8648680" y="5572126"/>
            <a:ext cx="3543300" cy="1285875"/>
          </a:xfrm>
          <a:prstGeom prst="rect">
            <a:avLst/>
          </a:prstGeom>
        </p:spPr>
      </p:pic>
    </p:spTree>
    <p:extLst>
      <p:ext uri="{BB962C8B-B14F-4D97-AF65-F5344CB8AC3E}">
        <p14:creationId xmlns:p14="http://schemas.microsoft.com/office/powerpoint/2010/main" val="77277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8A9BC-B05A-A6EF-5C1D-D0E22B192058}"/>
              </a:ext>
            </a:extLst>
          </p:cNvPr>
          <p:cNvSpPr>
            <a:spLocks noGrp="1"/>
          </p:cNvSpPr>
          <p:nvPr>
            <p:ph type="title"/>
          </p:nvPr>
        </p:nvSpPr>
        <p:spPr>
          <a:xfrm>
            <a:off x="1465521" y="311264"/>
            <a:ext cx="10515600" cy="1325563"/>
          </a:xfrm>
        </p:spPr>
        <p:txBody>
          <a:bodyPr/>
          <a:lstStyle/>
          <a:p>
            <a:pPr algn="r"/>
            <a:r>
              <a:rPr lang="en-NZ" dirty="0">
                <a:latin typeface="Baskerville Old Face" panose="02020602080505020303" pitchFamily="18" charset="0"/>
              </a:rPr>
              <a:t>The Scots in New Zealand?</a:t>
            </a:r>
          </a:p>
        </p:txBody>
      </p:sp>
      <p:sp>
        <p:nvSpPr>
          <p:cNvPr id="3" name="Content Placeholder 2">
            <a:extLst>
              <a:ext uri="{FF2B5EF4-FFF2-40B4-BE49-F238E27FC236}">
                <a16:creationId xmlns:a16="http://schemas.microsoft.com/office/drawing/2014/main" id="{80815211-A9E1-460F-FAD8-49CE03B67766}"/>
              </a:ext>
            </a:extLst>
          </p:cNvPr>
          <p:cNvSpPr>
            <a:spLocks noGrp="1"/>
          </p:cNvSpPr>
          <p:nvPr>
            <p:ph idx="1"/>
          </p:nvPr>
        </p:nvSpPr>
        <p:spPr>
          <a:xfrm>
            <a:off x="4960476" y="1887621"/>
            <a:ext cx="6593958" cy="4351338"/>
          </a:xfrm>
        </p:spPr>
        <p:txBody>
          <a:bodyPr>
            <a:normAutofit fontScale="92500" lnSpcReduction="20000"/>
          </a:bodyPr>
          <a:lstStyle/>
          <a:p>
            <a:r>
              <a:rPr lang="en-NZ" dirty="0">
                <a:latin typeface="Baskerville Old Face" panose="02020602080505020303" pitchFamily="18" charset="0"/>
              </a:rPr>
              <a:t>During 1815-1930 an estimated 3.25 million Scots left their homeland for various colonial destinations</a:t>
            </a:r>
          </a:p>
          <a:p>
            <a:r>
              <a:rPr lang="en-NZ" dirty="0">
                <a:latin typeface="Baskerville Old Face" panose="02020602080505020303" pitchFamily="18" charset="0"/>
              </a:rPr>
              <a:t>Consistently made up 20% of the immigrant population in New Zealand over period 1840-1920.</a:t>
            </a:r>
          </a:p>
          <a:p>
            <a:r>
              <a:rPr lang="en-NZ" dirty="0">
                <a:latin typeface="Baskerville Old Face" panose="02020602080505020303" pitchFamily="18" charset="0"/>
              </a:rPr>
              <a:t>Long tradition of migration, established long before the 19th century (McClean, 2003)</a:t>
            </a:r>
          </a:p>
          <a:p>
            <a:r>
              <a:rPr lang="en-NZ" dirty="0">
                <a:latin typeface="Baskerville Old Face" panose="02020602080505020303" pitchFamily="18" charset="0"/>
              </a:rPr>
              <a:t>80% of Otago migrants between 1848-1860 were Scottish</a:t>
            </a:r>
          </a:p>
          <a:p>
            <a:r>
              <a:rPr lang="en-NZ" dirty="0">
                <a:latin typeface="Baskerville Old Face" panose="02020602080505020303" pitchFamily="18" charset="0"/>
              </a:rPr>
              <a:t>Following Otago, Canterbury and Wellington were the next most popular destinations.</a:t>
            </a:r>
          </a:p>
        </p:txBody>
      </p:sp>
      <p:sp>
        <p:nvSpPr>
          <p:cNvPr id="4" name="TextBox 3">
            <a:extLst>
              <a:ext uri="{FF2B5EF4-FFF2-40B4-BE49-F238E27FC236}">
                <a16:creationId xmlns:a16="http://schemas.microsoft.com/office/drawing/2014/main" id="{5840241C-D75D-9551-A2B1-93AB8291906B}"/>
              </a:ext>
            </a:extLst>
          </p:cNvPr>
          <p:cNvSpPr txBox="1"/>
          <p:nvPr/>
        </p:nvSpPr>
        <p:spPr>
          <a:xfrm>
            <a:off x="538716" y="6526042"/>
            <a:ext cx="3795823" cy="307777"/>
          </a:xfrm>
          <a:prstGeom prst="rect">
            <a:avLst/>
          </a:prstGeom>
          <a:noFill/>
        </p:spPr>
        <p:txBody>
          <a:bodyPr wrap="square" rtlCol="0">
            <a:spAutoFit/>
          </a:bodyPr>
          <a:lstStyle/>
          <a:p>
            <a:pPr algn="ctr"/>
            <a:r>
              <a:rPr lang="en-NZ" sz="1400"/>
              <a:t>Source: New Zealand census, 1878</a:t>
            </a:r>
          </a:p>
        </p:txBody>
      </p:sp>
      <p:pic>
        <p:nvPicPr>
          <p:cNvPr id="6" name="Picture 5" descr="A map of new zealand with names&#10;&#10;Description automatically generated">
            <a:extLst>
              <a:ext uri="{FF2B5EF4-FFF2-40B4-BE49-F238E27FC236}">
                <a16:creationId xmlns:a16="http://schemas.microsoft.com/office/drawing/2014/main" id="{EA8603B1-1387-50A0-75D5-A1D92F75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67" y="104643"/>
            <a:ext cx="4327452" cy="6283462"/>
          </a:xfrm>
          <a:prstGeom prst="rect">
            <a:avLst/>
          </a:prstGeom>
        </p:spPr>
      </p:pic>
    </p:spTree>
    <p:extLst>
      <p:ext uri="{BB962C8B-B14F-4D97-AF65-F5344CB8AC3E}">
        <p14:creationId xmlns:p14="http://schemas.microsoft.com/office/powerpoint/2010/main" val="390788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93" name="Rectangle 9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grpSp>
        <p:nvGrpSpPr>
          <p:cNvPr id="94"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95" name="Freeform: Shape 94">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96" name="Freeform: Shape 95">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Shape 98">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Shape 100">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9D8A797-C3DF-B1CA-448C-BAE553F0C7A4}"/>
              </a:ext>
            </a:extLst>
          </p:cNvPr>
          <p:cNvSpPr>
            <a:spLocks noGrp="1"/>
          </p:cNvSpPr>
          <p:nvPr>
            <p:ph type="title"/>
          </p:nvPr>
        </p:nvSpPr>
        <p:spPr>
          <a:xfrm>
            <a:off x="1198182" y="559813"/>
            <a:ext cx="3988369" cy="2236864"/>
          </a:xfrm>
        </p:spPr>
        <p:txBody>
          <a:bodyPr>
            <a:normAutofit/>
          </a:bodyPr>
          <a:lstStyle/>
          <a:p>
            <a:r>
              <a:rPr lang="en-NZ"/>
              <a:t>‘Willing exiles’?</a:t>
            </a:r>
          </a:p>
        </p:txBody>
      </p:sp>
      <p:sp>
        <p:nvSpPr>
          <p:cNvPr id="3" name="Content Placeholder 2">
            <a:extLst>
              <a:ext uri="{FF2B5EF4-FFF2-40B4-BE49-F238E27FC236}">
                <a16:creationId xmlns:a16="http://schemas.microsoft.com/office/drawing/2014/main" id="{D277CA15-8A81-5B7E-CB1F-D9BD97108B43}"/>
              </a:ext>
            </a:extLst>
          </p:cNvPr>
          <p:cNvSpPr>
            <a:spLocks noGrp="1"/>
          </p:cNvSpPr>
          <p:nvPr>
            <p:ph idx="1"/>
          </p:nvPr>
        </p:nvSpPr>
        <p:spPr>
          <a:xfrm>
            <a:off x="1185755" y="2660153"/>
            <a:ext cx="4781443" cy="3856680"/>
          </a:xfrm>
        </p:spPr>
        <p:txBody>
          <a:bodyPr>
            <a:normAutofit/>
          </a:bodyPr>
          <a:lstStyle/>
          <a:p>
            <a:r>
              <a:rPr lang="en-NZ" sz="2400" dirty="0">
                <a:latin typeface="Baskerville Old Face" panose="02020602080505020303" pitchFamily="18" charset="0"/>
              </a:rPr>
              <a:t>Majority from the Lowlands (70%)</a:t>
            </a:r>
          </a:p>
          <a:p>
            <a:r>
              <a:rPr lang="en-NZ" sz="2400" dirty="0">
                <a:latin typeface="Baskerville Old Face" panose="02020602080505020303" pitchFamily="18" charset="0"/>
              </a:rPr>
              <a:t>Great majority were agricultural labourers, mechanics, craftsmen and domestics. </a:t>
            </a:r>
          </a:p>
          <a:p>
            <a:r>
              <a:rPr lang="en-NZ" sz="2400" dirty="0">
                <a:latin typeface="Baskerville Old Face" panose="02020602080505020303" pitchFamily="18" charset="0"/>
              </a:rPr>
              <a:t>In NZ: politicians, financiers, entrepreneurs</a:t>
            </a:r>
          </a:p>
          <a:p>
            <a:r>
              <a:rPr lang="en-NZ" sz="2400" dirty="0">
                <a:latin typeface="Baskerville Old Face" panose="02020602080505020303" pitchFamily="18" charset="0"/>
              </a:rPr>
              <a:t>Predominantly young, male and single. </a:t>
            </a:r>
          </a:p>
          <a:p>
            <a:endParaRPr lang="en-NZ" sz="2400" dirty="0">
              <a:latin typeface="Baskerville Old Face" panose="02020602080505020303" pitchFamily="18" charset="0"/>
            </a:endParaRPr>
          </a:p>
          <a:p>
            <a:endParaRPr lang="en-NZ" sz="1800" dirty="0"/>
          </a:p>
        </p:txBody>
      </p:sp>
      <p:pic>
        <p:nvPicPr>
          <p:cNvPr id="5" name="Picture 4" descr="A map of the united kingdom&#10;&#10;Description automatically generated">
            <a:extLst>
              <a:ext uri="{FF2B5EF4-FFF2-40B4-BE49-F238E27FC236}">
                <a16:creationId xmlns:a16="http://schemas.microsoft.com/office/drawing/2014/main" id="{B9AB3CBF-8673-0AB5-6EB0-E9011C3E06DB}"/>
              </a:ext>
            </a:extLst>
          </p:cNvPr>
          <p:cNvPicPr>
            <a:picLocks noChangeAspect="1"/>
          </p:cNvPicPr>
          <p:nvPr/>
        </p:nvPicPr>
        <p:blipFill>
          <a:blip r:embed="rId3"/>
          <a:stretch>
            <a:fillRect/>
          </a:stretch>
        </p:blipFill>
        <p:spPr>
          <a:xfrm>
            <a:off x="7181344" y="132876"/>
            <a:ext cx="4401982" cy="5716862"/>
          </a:xfrm>
          <a:prstGeom prst="rect">
            <a:avLst/>
          </a:prstGeom>
        </p:spPr>
      </p:pic>
      <p:grpSp>
        <p:nvGrpSpPr>
          <p:cNvPr id="103"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4" name="Freeform: Shape 53">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grpSp>
          <p:nvGrpSpPr>
            <p:cNvPr id="55"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4" name="Freeform: Shape 103">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Freeform: Shape 104">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Freeform: Shape 105">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Freeform: Shape 106">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Shape 107">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Freeform: Shape 108">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10" name="Freeform: Shape 109">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DE767D70-A69E-096E-864C-28F307BD1E6E}"/>
              </a:ext>
            </a:extLst>
          </p:cNvPr>
          <p:cNvSpPr txBox="1"/>
          <p:nvPr/>
        </p:nvSpPr>
        <p:spPr>
          <a:xfrm>
            <a:off x="6562806" y="5938963"/>
            <a:ext cx="53194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srgbClr val="000000"/>
                </a:solidFill>
                <a:effectLst/>
                <a:uLnTx/>
                <a:uFillTx/>
                <a:latin typeface="Baskerville Old Face" panose="02020602080505020303" pitchFamily="18" charset="0"/>
              </a:rPr>
              <a:t>New Zealand Society of Genealogists (NZSG) Scottish Interest Group’s Register of New Zealand Immigrants of Scottish Birth Arriving before 1 January 1921, in Lenihan (2015): 37</a:t>
            </a:r>
          </a:p>
        </p:txBody>
      </p:sp>
    </p:spTree>
    <p:extLst>
      <p:ext uri="{BB962C8B-B14F-4D97-AF65-F5344CB8AC3E}">
        <p14:creationId xmlns:p14="http://schemas.microsoft.com/office/powerpoint/2010/main" val="3137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AC81-2223-5505-0DA6-3A4948FD3D48}"/>
              </a:ext>
            </a:extLst>
          </p:cNvPr>
          <p:cNvSpPr>
            <a:spLocks noGrp="1"/>
          </p:cNvSpPr>
          <p:nvPr>
            <p:ph type="title"/>
          </p:nvPr>
        </p:nvSpPr>
        <p:spPr>
          <a:xfrm>
            <a:off x="1198182" y="559813"/>
            <a:ext cx="10246090" cy="1471193"/>
          </a:xfrm>
        </p:spPr>
        <p:txBody>
          <a:bodyPr>
            <a:normAutofit/>
          </a:bodyPr>
          <a:lstStyle/>
          <a:p>
            <a:r>
              <a:rPr lang="en-NZ"/>
              <a:t>Correspondence</a:t>
            </a:r>
          </a:p>
        </p:txBody>
      </p:sp>
      <p:sp>
        <p:nvSpPr>
          <p:cNvPr id="3" name="Content Placeholder 2">
            <a:extLst>
              <a:ext uri="{FF2B5EF4-FFF2-40B4-BE49-F238E27FC236}">
                <a16:creationId xmlns:a16="http://schemas.microsoft.com/office/drawing/2014/main" id="{F4F3C783-0EC1-7131-8048-338346D0C461}"/>
              </a:ext>
            </a:extLst>
          </p:cNvPr>
          <p:cNvSpPr>
            <a:spLocks noGrp="1"/>
          </p:cNvSpPr>
          <p:nvPr>
            <p:ph idx="1"/>
          </p:nvPr>
        </p:nvSpPr>
        <p:spPr>
          <a:xfrm>
            <a:off x="863881" y="2024845"/>
            <a:ext cx="10042225" cy="4238559"/>
          </a:xfrm>
        </p:spPr>
        <p:txBody>
          <a:bodyPr>
            <a:normAutofit/>
          </a:bodyPr>
          <a:lstStyle/>
          <a:p>
            <a:r>
              <a:rPr lang="en-GB" dirty="0">
                <a:latin typeface="Baskerville Old Face" panose="02020602080505020303" pitchFamily="18" charset="0"/>
              </a:rPr>
              <a:t>Ego-documents, potentially close to speech and generally unedited (Biber 1995, </a:t>
            </a:r>
            <a:r>
              <a:rPr lang="nl-NL" dirty="0">
                <a:latin typeface="Baskerville Old Face" panose="02020602080505020303" pitchFamily="18" charset="0"/>
              </a:rPr>
              <a:t>van der Wal &amp; Rutten, 2013</a:t>
            </a:r>
            <a:r>
              <a:rPr lang="en-GB" dirty="0">
                <a:latin typeface="Baskerville Old Face" panose="02020602080505020303" pitchFamily="18" charset="0"/>
              </a:rPr>
              <a:t>)</a:t>
            </a:r>
          </a:p>
          <a:p>
            <a:r>
              <a:rPr lang="en-US" dirty="0">
                <a:latin typeface="Baskerville Old Face" panose="02020602080505020303" pitchFamily="18" charset="0"/>
              </a:rPr>
              <a:t>Reduced self-monitoring and f</a:t>
            </a:r>
            <a:r>
              <a:rPr lang="en-GB" dirty="0" err="1">
                <a:latin typeface="Baskerville Old Face" panose="02020602080505020303" pitchFamily="18" charset="0"/>
              </a:rPr>
              <a:t>requent</a:t>
            </a:r>
            <a:r>
              <a:rPr lang="en-GB" dirty="0">
                <a:latin typeface="Baskerville Old Face" panose="02020602080505020303" pitchFamily="18" charset="0"/>
              </a:rPr>
              <a:t> familiarity between recipients</a:t>
            </a:r>
            <a:r>
              <a:rPr lang="en-US" dirty="0">
                <a:latin typeface="Baskerville Old Face" panose="02020602080505020303" pitchFamily="18" charset="0"/>
              </a:rPr>
              <a:t> </a:t>
            </a:r>
            <a:r>
              <a:rPr lang="en-GB" dirty="0">
                <a:latin typeface="Baskerville Old Face" panose="02020602080505020303" pitchFamily="18" charset="0"/>
              </a:rPr>
              <a:t>(</a:t>
            </a:r>
            <a:r>
              <a:rPr lang="en-US" dirty="0">
                <a:latin typeface="Baskerville Old Face" panose="02020602080505020303" pitchFamily="18" charset="0"/>
              </a:rPr>
              <a:t>Dossena 2002, 2009) </a:t>
            </a:r>
          </a:p>
          <a:p>
            <a:r>
              <a:rPr lang="en-NZ" dirty="0">
                <a:latin typeface="Baskerville Old Face" panose="02020602080505020303" pitchFamily="18" charset="0"/>
              </a:rPr>
              <a:t>Importance of personal networks for mobility</a:t>
            </a:r>
          </a:p>
          <a:p>
            <a:r>
              <a:rPr lang="en-NZ" sz="2800" dirty="0">
                <a:latin typeface="Baskerville Old Face" panose="02020602080505020303" pitchFamily="18" charset="0"/>
              </a:rPr>
              <a:t>Maintenance of personal identity under circumstances of unsettling change through correspondence (Harper, 2003)</a:t>
            </a:r>
            <a:endParaRPr lang="en-GB" sz="2800" dirty="0">
              <a:latin typeface="Baskerville Old Face" panose="02020602080505020303" pitchFamily="18" charset="0"/>
            </a:endParaRPr>
          </a:p>
          <a:p>
            <a:endParaRPr lang="en-NZ" dirty="0">
              <a:latin typeface="Baskerville Old Face" panose="02020602080505020303" pitchFamily="18" charset="0"/>
            </a:endParaRPr>
          </a:p>
        </p:txBody>
      </p:sp>
    </p:spTree>
    <p:extLst>
      <p:ext uri="{BB962C8B-B14F-4D97-AF65-F5344CB8AC3E}">
        <p14:creationId xmlns:p14="http://schemas.microsoft.com/office/powerpoint/2010/main" val="40806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B9C8B-1962-955F-E9E8-76A219B3DF1E}"/>
              </a:ext>
            </a:extLst>
          </p:cNvPr>
          <p:cNvSpPr>
            <a:spLocks noGrp="1"/>
          </p:cNvSpPr>
          <p:nvPr>
            <p:ph type="title"/>
          </p:nvPr>
        </p:nvSpPr>
        <p:spPr>
          <a:xfrm>
            <a:off x="16001" y="1399444"/>
            <a:ext cx="4828794" cy="1325563"/>
          </a:xfrm>
        </p:spPr>
        <p:txBody>
          <a:bodyPr>
            <a:normAutofit fontScale="90000"/>
          </a:bodyPr>
          <a:lstStyle/>
          <a:p>
            <a:r>
              <a:rPr lang="en-NZ" dirty="0"/>
              <a:t>Step One: The Source Material</a:t>
            </a:r>
          </a:p>
        </p:txBody>
      </p:sp>
      <p:pic>
        <p:nvPicPr>
          <p:cNvPr id="1026" name="Picture 2" descr="Kiwmaps: New Zealand's Best Selling Maps">
            <a:extLst>
              <a:ext uri="{FF2B5EF4-FFF2-40B4-BE49-F238E27FC236}">
                <a16:creationId xmlns:a16="http://schemas.microsoft.com/office/drawing/2014/main" id="{267271E8-585D-0A93-7E3F-BFDED36CF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10" y="68844"/>
            <a:ext cx="5166360" cy="6720311"/>
          </a:xfrm>
          <a:prstGeom prst="rect">
            <a:avLst/>
          </a:prstGeom>
          <a:noFill/>
          <a:extLst>
            <a:ext uri="{909E8E84-426E-40DD-AFC4-6F175D3DCCD1}">
              <a14:hiddenFill xmlns:a14="http://schemas.microsoft.com/office/drawing/2010/main">
                <a:solidFill>
                  <a:srgbClr val="FFFFFF"/>
                </a:solidFill>
              </a14:hiddenFill>
            </a:ext>
          </a:extLst>
        </p:spPr>
      </p:pic>
      <p:sp>
        <p:nvSpPr>
          <p:cNvPr id="8" name="Circle: Hollow 7">
            <a:extLst>
              <a:ext uri="{FF2B5EF4-FFF2-40B4-BE49-F238E27FC236}">
                <a16:creationId xmlns:a16="http://schemas.microsoft.com/office/drawing/2014/main" id="{83F72F70-9338-C652-B60D-C44188AECB3B}"/>
              </a:ext>
            </a:extLst>
          </p:cNvPr>
          <p:cNvSpPr/>
          <p:nvPr/>
        </p:nvSpPr>
        <p:spPr>
          <a:xfrm>
            <a:off x="8494776" y="1266698"/>
            <a:ext cx="521208" cy="493776"/>
          </a:xfrm>
          <a:prstGeom prst="donut">
            <a:avLst>
              <a:gd name="adj" fmla="val 108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ircle: Hollow 9">
            <a:extLst>
              <a:ext uri="{FF2B5EF4-FFF2-40B4-BE49-F238E27FC236}">
                <a16:creationId xmlns:a16="http://schemas.microsoft.com/office/drawing/2014/main" id="{FDAAABE1-6E37-3ED4-C52A-E2D91301F8B0}"/>
              </a:ext>
            </a:extLst>
          </p:cNvPr>
          <p:cNvSpPr/>
          <p:nvPr/>
        </p:nvSpPr>
        <p:spPr>
          <a:xfrm>
            <a:off x="7834886" y="4512183"/>
            <a:ext cx="521208" cy="493776"/>
          </a:xfrm>
          <a:prstGeom prst="donut">
            <a:avLst>
              <a:gd name="adj" fmla="val 108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le: Hollow 11">
            <a:extLst>
              <a:ext uri="{FF2B5EF4-FFF2-40B4-BE49-F238E27FC236}">
                <a16:creationId xmlns:a16="http://schemas.microsoft.com/office/drawing/2014/main" id="{ECFB3D1D-4E9B-6D2E-EFA7-5CCE79246A4D}"/>
              </a:ext>
            </a:extLst>
          </p:cNvPr>
          <p:cNvSpPr/>
          <p:nvPr/>
        </p:nvSpPr>
        <p:spPr>
          <a:xfrm>
            <a:off x="8663940" y="3428999"/>
            <a:ext cx="521208" cy="493776"/>
          </a:xfrm>
          <a:prstGeom prst="donut">
            <a:avLst>
              <a:gd name="adj" fmla="val 108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le: Hollow 13">
            <a:extLst>
              <a:ext uri="{FF2B5EF4-FFF2-40B4-BE49-F238E27FC236}">
                <a16:creationId xmlns:a16="http://schemas.microsoft.com/office/drawing/2014/main" id="{2B11CEF7-D388-7BE1-4646-A73BA200115A}"/>
              </a:ext>
            </a:extLst>
          </p:cNvPr>
          <p:cNvSpPr/>
          <p:nvPr/>
        </p:nvSpPr>
        <p:spPr>
          <a:xfrm>
            <a:off x="6975351" y="5680202"/>
            <a:ext cx="521208" cy="493776"/>
          </a:xfrm>
          <a:prstGeom prst="donut">
            <a:avLst>
              <a:gd name="adj" fmla="val 108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Circle: Hollow 14">
            <a:extLst>
              <a:ext uri="{FF2B5EF4-FFF2-40B4-BE49-F238E27FC236}">
                <a16:creationId xmlns:a16="http://schemas.microsoft.com/office/drawing/2014/main" id="{1BEB1729-905F-69B1-599E-C926A4506C9E}"/>
              </a:ext>
            </a:extLst>
          </p:cNvPr>
          <p:cNvSpPr/>
          <p:nvPr/>
        </p:nvSpPr>
        <p:spPr>
          <a:xfrm>
            <a:off x="7389876" y="4930394"/>
            <a:ext cx="356616" cy="374904"/>
          </a:xfrm>
          <a:prstGeom prst="donut">
            <a:avLst>
              <a:gd name="adj" fmla="val 1088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0AC885C5-55D9-613B-8585-C727D98FB04D}"/>
              </a:ext>
            </a:extLst>
          </p:cNvPr>
          <p:cNvSpPr/>
          <p:nvPr/>
        </p:nvSpPr>
        <p:spPr>
          <a:xfrm>
            <a:off x="7225284" y="5305298"/>
            <a:ext cx="356616" cy="374904"/>
          </a:xfrm>
          <a:prstGeom prst="donut">
            <a:avLst>
              <a:gd name="adj" fmla="val 1088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ircle: Hollow 17">
            <a:extLst>
              <a:ext uri="{FF2B5EF4-FFF2-40B4-BE49-F238E27FC236}">
                <a16:creationId xmlns:a16="http://schemas.microsoft.com/office/drawing/2014/main" id="{B27378AD-05D0-674F-FEF3-A63AD7A26652}"/>
              </a:ext>
            </a:extLst>
          </p:cNvPr>
          <p:cNvSpPr/>
          <p:nvPr/>
        </p:nvSpPr>
        <p:spPr>
          <a:xfrm>
            <a:off x="6448044" y="5739638"/>
            <a:ext cx="356616" cy="374904"/>
          </a:xfrm>
          <a:prstGeom prst="donut">
            <a:avLst>
              <a:gd name="adj" fmla="val 1088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ircle: Hollow 18">
            <a:extLst>
              <a:ext uri="{FF2B5EF4-FFF2-40B4-BE49-F238E27FC236}">
                <a16:creationId xmlns:a16="http://schemas.microsoft.com/office/drawing/2014/main" id="{9517FADA-AB38-9511-5701-7903F5C73E00}"/>
              </a:ext>
            </a:extLst>
          </p:cNvPr>
          <p:cNvSpPr/>
          <p:nvPr/>
        </p:nvSpPr>
        <p:spPr>
          <a:xfrm>
            <a:off x="6680453" y="5259578"/>
            <a:ext cx="356616" cy="374904"/>
          </a:xfrm>
          <a:prstGeom prst="donut">
            <a:avLst>
              <a:gd name="adj" fmla="val 1088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 name="Picture 19" descr="A low angle view of a building&#10;&#10;Description automatically generated">
            <a:extLst>
              <a:ext uri="{FF2B5EF4-FFF2-40B4-BE49-F238E27FC236}">
                <a16:creationId xmlns:a16="http://schemas.microsoft.com/office/drawing/2014/main" id="{2674B2F6-C201-46BD-9507-72A4658F2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5620" y="630269"/>
            <a:ext cx="1725048" cy="2094738"/>
          </a:xfrm>
          <a:prstGeom prst="rect">
            <a:avLst/>
          </a:prstGeom>
        </p:spPr>
      </p:pic>
      <p:pic>
        <p:nvPicPr>
          <p:cNvPr id="21" name="Picture 20" descr="A large white building with columns&#10;&#10;Description automatically generated">
            <a:extLst>
              <a:ext uri="{FF2B5EF4-FFF2-40B4-BE49-F238E27FC236}">
                <a16:creationId xmlns:a16="http://schemas.microsoft.com/office/drawing/2014/main" id="{682D80D5-55F6-E1CF-0A3A-DD19CC805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2310" y="601858"/>
            <a:ext cx="2076803" cy="1495298"/>
          </a:xfrm>
          <a:prstGeom prst="rect">
            <a:avLst/>
          </a:prstGeom>
        </p:spPr>
      </p:pic>
      <p:pic>
        <p:nvPicPr>
          <p:cNvPr id="22" name="Picture 21" descr="A building with a sign on the side&#10;&#10;Description automatically generated">
            <a:extLst>
              <a:ext uri="{FF2B5EF4-FFF2-40B4-BE49-F238E27FC236}">
                <a16:creationId xmlns:a16="http://schemas.microsoft.com/office/drawing/2014/main" id="{A28CFFEA-F430-C1E4-1E6E-E02BB34D2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2803" y="5384800"/>
            <a:ext cx="1745727" cy="1318076"/>
          </a:xfrm>
          <a:prstGeom prst="rect">
            <a:avLst/>
          </a:prstGeom>
        </p:spPr>
      </p:pic>
      <p:pic>
        <p:nvPicPr>
          <p:cNvPr id="23" name="Picture 22" descr="A building with a fence and a gate&#10;&#10;Description automatically generated">
            <a:extLst>
              <a:ext uri="{FF2B5EF4-FFF2-40B4-BE49-F238E27FC236}">
                <a16:creationId xmlns:a16="http://schemas.microsoft.com/office/drawing/2014/main" id="{FDDA8F06-87DD-35E7-30CE-4B05B56647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5096" y="5362702"/>
            <a:ext cx="1807148" cy="1495298"/>
          </a:xfrm>
          <a:prstGeom prst="rect">
            <a:avLst/>
          </a:prstGeom>
        </p:spPr>
      </p:pic>
      <p:pic>
        <p:nvPicPr>
          <p:cNvPr id="25" name="Picture 24" descr="A building with a clock tower&#10;&#10;Description automatically generated">
            <a:extLst>
              <a:ext uri="{FF2B5EF4-FFF2-40B4-BE49-F238E27FC236}">
                <a16:creationId xmlns:a16="http://schemas.microsoft.com/office/drawing/2014/main" id="{15C57E10-8095-FA1F-F4F8-9A7EFF824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5096" y="3922775"/>
            <a:ext cx="2300351" cy="1254107"/>
          </a:xfrm>
          <a:prstGeom prst="rect">
            <a:avLst/>
          </a:prstGeom>
        </p:spPr>
      </p:pic>
      <p:pic>
        <p:nvPicPr>
          <p:cNvPr id="1034" name="Picture 10" descr="WAITAKI MUSEUM &amp; ARCHIVE (2026) All You Should Know BEFORE You Go (w/  Reviews &amp; Photos)">
            <a:extLst>
              <a:ext uri="{FF2B5EF4-FFF2-40B4-BE49-F238E27FC236}">
                <a16:creationId xmlns:a16="http://schemas.microsoft.com/office/drawing/2014/main" id="{E6D69705-195D-C940-7263-A4F5B793E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2121" y="3269661"/>
            <a:ext cx="2841940" cy="18520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uth Canterbury Museum | eHive">
            <a:extLst>
              <a:ext uri="{FF2B5EF4-FFF2-40B4-BE49-F238E27FC236}">
                <a16:creationId xmlns:a16="http://schemas.microsoft.com/office/drawing/2014/main" id="{02429534-E51B-271D-F492-08F934A3D0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6105" y="2302669"/>
            <a:ext cx="2655911" cy="16201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entral Stories Museum &amp; Art Gallery | Alexandra">
            <a:extLst>
              <a:ext uri="{FF2B5EF4-FFF2-40B4-BE49-F238E27FC236}">
                <a16:creationId xmlns:a16="http://schemas.microsoft.com/office/drawing/2014/main" id="{730F30F8-B057-53BC-1987-4D0CD349EB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799" y="2872359"/>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konui Pioneer Village &amp; Museum - Gore New Zealand">
            <a:extLst>
              <a:ext uri="{FF2B5EF4-FFF2-40B4-BE49-F238E27FC236}">
                <a16:creationId xmlns:a16="http://schemas.microsoft.com/office/drawing/2014/main" id="{BDEF4037-C0C0-F0BB-08F3-7FC34D4060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1463" y="5311916"/>
            <a:ext cx="3791988" cy="157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277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39CA45-75F8-3D7F-37C6-0AB94C63E73C}"/>
              </a:ext>
            </a:extLst>
          </p:cNvPr>
          <p:cNvSpPr txBox="1">
            <a:spLocks/>
          </p:cNvSpPr>
          <p:nvPr/>
        </p:nvSpPr>
        <p:spPr>
          <a:xfrm>
            <a:off x="838200" y="429626"/>
            <a:ext cx="4828794"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NZ" dirty="0"/>
              <a:t>Step One: The Source Material</a:t>
            </a:r>
          </a:p>
        </p:txBody>
      </p:sp>
      <p:sp>
        <p:nvSpPr>
          <p:cNvPr id="7" name="AutoShape 2" descr="Geography of Scotland - Wikipedia">
            <a:extLst>
              <a:ext uri="{FF2B5EF4-FFF2-40B4-BE49-F238E27FC236}">
                <a16:creationId xmlns:a16="http://schemas.microsoft.com/office/drawing/2014/main" id="{6077755C-CA10-E006-4C9A-16012009EB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Geography of Scotland - Wikipedia">
            <a:extLst>
              <a:ext uri="{FF2B5EF4-FFF2-40B4-BE49-F238E27FC236}">
                <a16:creationId xmlns:a16="http://schemas.microsoft.com/office/drawing/2014/main" id="{366E728D-6B1D-2153-9932-1B3FF15D9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884" y="0"/>
            <a:ext cx="4767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ircle: Hollow 8">
            <a:extLst>
              <a:ext uri="{FF2B5EF4-FFF2-40B4-BE49-F238E27FC236}">
                <a16:creationId xmlns:a16="http://schemas.microsoft.com/office/drawing/2014/main" id="{6A0C6945-489B-6004-6B8D-A466FEAEA87F}"/>
              </a:ext>
            </a:extLst>
          </p:cNvPr>
          <p:cNvSpPr/>
          <p:nvPr/>
        </p:nvSpPr>
        <p:spPr>
          <a:xfrm>
            <a:off x="9144000" y="0"/>
            <a:ext cx="1170853" cy="1173018"/>
          </a:xfrm>
          <a:prstGeom prst="donut">
            <a:avLst>
              <a:gd name="adj" fmla="val 501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ircle: Hollow 9">
            <a:extLst>
              <a:ext uri="{FF2B5EF4-FFF2-40B4-BE49-F238E27FC236}">
                <a16:creationId xmlns:a16="http://schemas.microsoft.com/office/drawing/2014/main" id="{F8F86A56-507E-65AF-FD82-FFEEAC6D2628}"/>
              </a:ext>
            </a:extLst>
          </p:cNvPr>
          <p:cNvSpPr/>
          <p:nvPr/>
        </p:nvSpPr>
        <p:spPr>
          <a:xfrm>
            <a:off x="8384380" y="1302326"/>
            <a:ext cx="886258" cy="1044863"/>
          </a:xfrm>
          <a:prstGeom prst="donut">
            <a:avLst>
              <a:gd name="adj" fmla="val 501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ircle: Hollow 10">
            <a:extLst>
              <a:ext uri="{FF2B5EF4-FFF2-40B4-BE49-F238E27FC236}">
                <a16:creationId xmlns:a16="http://schemas.microsoft.com/office/drawing/2014/main" id="{222E4A78-424F-1F45-B5E1-DF41DE1D7BD2}"/>
              </a:ext>
            </a:extLst>
          </p:cNvPr>
          <p:cNvSpPr/>
          <p:nvPr/>
        </p:nvSpPr>
        <p:spPr>
          <a:xfrm>
            <a:off x="9356437" y="3581400"/>
            <a:ext cx="406400" cy="473364"/>
          </a:xfrm>
          <a:prstGeom prst="donut">
            <a:avLst>
              <a:gd name="adj" fmla="val 140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le: Hollow 12">
            <a:extLst>
              <a:ext uri="{FF2B5EF4-FFF2-40B4-BE49-F238E27FC236}">
                <a16:creationId xmlns:a16="http://schemas.microsoft.com/office/drawing/2014/main" id="{DA15DDB0-17BE-5ABF-03A7-5CA29E00E9B7}"/>
              </a:ext>
            </a:extLst>
          </p:cNvPr>
          <p:cNvSpPr/>
          <p:nvPr/>
        </p:nvSpPr>
        <p:spPr>
          <a:xfrm>
            <a:off x="8772091" y="4786745"/>
            <a:ext cx="406400" cy="473364"/>
          </a:xfrm>
          <a:prstGeom prst="donut">
            <a:avLst>
              <a:gd name="adj" fmla="val 140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le: Hollow 13">
            <a:extLst>
              <a:ext uri="{FF2B5EF4-FFF2-40B4-BE49-F238E27FC236}">
                <a16:creationId xmlns:a16="http://schemas.microsoft.com/office/drawing/2014/main" id="{F84AD134-57D0-4C9B-2028-C1995F37B43C}"/>
              </a:ext>
            </a:extLst>
          </p:cNvPr>
          <p:cNvSpPr/>
          <p:nvPr/>
        </p:nvSpPr>
        <p:spPr>
          <a:xfrm>
            <a:off x="8181180" y="4958773"/>
            <a:ext cx="406400" cy="473364"/>
          </a:xfrm>
          <a:prstGeom prst="donut">
            <a:avLst>
              <a:gd name="adj" fmla="val 140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Circle: Hollow 14">
            <a:extLst>
              <a:ext uri="{FF2B5EF4-FFF2-40B4-BE49-F238E27FC236}">
                <a16:creationId xmlns:a16="http://schemas.microsoft.com/office/drawing/2014/main" id="{0AB0459D-0A35-033B-770C-EACC9BD4B7FF}"/>
              </a:ext>
            </a:extLst>
          </p:cNvPr>
          <p:cNvSpPr/>
          <p:nvPr/>
        </p:nvSpPr>
        <p:spPr>
          <a:xfrm>
            <a:off x="7225218" y="4404590"/>
            <a:ext cx="406400" cy="382155"/>
          </a:xfrm>
          <a:prstGeom prst="donut">
            <a:avLst>
              <a:gd name="adj" fmla="val 501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Circle: Hollow 15">
            <a:extLst>
              <a:ext uri="{FF2B5EF4-FFF2-40B4-BE49-F238E27FC236}">
                <a16:creationId xmlns:a16="http://schemas.microsoft.com/office/drawing/2014/main" id="{35BA536F-06CC-7699-367A-B1F2DAC0834B}"/>
              </a:ext>
            </a:extLst>
          </p:cNvPr>
          <p:cNvSpPr/>
          <p:nvPr/>
        </p:nvSpPr>
        <p:spPr>
          <a:xfrm>
            <a:off x="6647945" y="4307608"/>
            <a:ext cx="406400" cy="382155"/>
          </a:xfrm>
          <a:prstGeom prst="donut">
            <a:avLst>
              <a:gd name="adj" fmla="val 501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965632BD-4732-D79E-D967-9BEE257B7260}"/>
              </a:ext>
            </a:extLst>
          </p:cNvPr>
          <p:cNvSpPr/>
          <p:nvPr/>
        </p:nvSpPr>
        <p:spPr>
          <a:xfrm>
            <a:off x="8624309" y="5762913"/>
            <a:ext cx="406400" cy="382155"/>
          </a:xfrm>
          <a:prstGeom prst="donut">
            <a:avLst>
              <a:gd name="adj" fmla="val 501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62" name="Picture 14" descr="Orkney Library &amp; Archive">
            <a:extLst>
              <a:ext uri="{FF2B5EF4-FFF2-40B4-BE49-F238E27FC236}">
                <a16:creationId xmlns:a16="http://schemas.microsoft.com/office/drawing/2014/main" id="{4B9D7B64-6F8C-52AD-8B76-7EEBE28F8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345" y="1205872"/>
            <a:ext cx="1247538" cy="124753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hetland Museum &amp; Archives | Home">
            <a:extLst>
              <a:ext uri="{FF2B5EF4-FFF2-40B4-BE49-F238E27FC236}">
                <a16:creationId xmlns:a16="http://schemas.microsoft.com/office/drawing/2014/main" id="{55A94588-2A0B-F746-3F27-B72BD282A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1364" y="836756"/>
            <a:ext cx="1894105" cy="12853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ir Duncan Rice Library - Wikipedia">
            <a:extLst>
              <a:ext uri="{FF2B5EF4-FFF2-40B4-BE49-F238E27FC236}">
                <a16:creationId xmlns:a16="http://schemas.microsoft.com/office/drawing/2014/main" id="{CE206DE6-0AD3-4695-3D76-26F6836AC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9833" y="3137915"/>
            <a:ext cx="2145636" cy="1755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National Library of Scotland">
            <a:extLst>
              <a:ext uri="{FF2B5EF4-FFF2-40B4-BE49-F238E27FC236}">
                <a16:creationId xmlns:a16="http://schemas.microsoft.com/office/drawing/2014/main" id="{6817AFAD-4B62-7452-735B-84E06CD4F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5220" y="503737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n Iodhlann | Isle of Tiree">
            <a:extLst>
              <a:ext uri="{FF2B5EF4-FFF2-40B4-BE49-F238E27FC236}">
                <a16:creationId xmlns:a16="http://schemas.microsoft.com/office/drawing/2014/main" id="{26C55F92-6BD9-E10B-B79A-50CD58791B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188" y="3011055"/>
            <a:ext cx="2665761" cy="149282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Mull Museum (2026) - All You MUST Know Before Going (w/ Reviews &amp; Photos)">
            <a:extLst>
              <a:ext uri="{FF2B5EF4-FFF2-40B4-BE49-F238E27FC236}">
                <a16:creationId xmlns:a16="http://schemas.microsoft.com/office/drawing/2014/main" id="{0D741E34-033E-2A05-50D1-5C1D3CFC5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1389" y="4689763"/>
            <a:ext cx="2704213" cy="166759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The Mitchell Library - Glasgow Life">
            <a:extLst>
              <a:ext uri="{FF2B5EF4-FFF2-40B4-BE49-F238E27FC236}">
                <a16:creationId xmlns:a16="http://schemas.microsoft.com/office/drawing/2014/main" id="{61214567-8925-6A1B-C9EA-DF072131B1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0561" y="524654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Dumfries' Ewart Library reopens with restored Victorian interior - BBC News">
            <a:extLst>
              <a:ext uri="{FF2B5EF4-FFF2-40B4-BE49-F238E27FC236}">
                <a16:creationId xmlns:a16="http://schemas.microsoft.com/office/drawing/2014/main" id="{812DB2A8-805F-811A-9F63-7F164803EC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995" y="3081192"/>
            <a:ext cx="2692401"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6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A24E-A302-7E03-76A8-4EB90E2959C1}"/>
              </a:ext>
            </a:extLst>
          </p:cNvPr>
          <p:cNvSpPr>
            <a:spLocks noGrp="1"/>
          </p:cNvSpPr>
          <p:nvPr>
            <p:ph type="title"/>
          </p:nvPr>
        </p:nvSpPr>
        <p:spPr/>
        <p:txBody>
          <a:bodyPr/>
          <a:lstStyle/>
          <a:p>
            <a:r>
              <a:rPr lang="en-NZ" dirty="0"/>
              <a:t>Statistics</a:t>
            </a:r>
          </a:p>
        </p:txBody>
      </p:sp>
      <p:sp>
        <p:nvSpPr>
          <p:cNvPr id="3" name="Content Placeholder 2">
            <a:extLst>
              <a:ext uri="{FF2B5EF4-FFF2-40B4-BE49-F238E27FC236}">
                <a16:creationId xmlns:a16="http://schemas.microsoft.com/office/drawing/2014/main" id="{8970EBE2-D5AE-3E95-8082-218ABFBC91D1}"/>
              </a:ext>
            </a:extLst>
          </p:cNvPr>
          <p:cNvSpPr>
            <a:spLocks noGrp="1"/>
          </p:cNvSpPr>
          <p:nvPr>
            <p:ph idx="1"/>
          </p:nvPr>
        </p:nvSpPr>
        <p:spPr/>
        <p:txBody>
          <a:bodyPr/>
          <a:lstStyle/>
          <a:p>
            <a:r>
              <a:rPr lang="en-NZ" dirty="0">
                <a:latin typeface="Baskerville Old Face" panose="02020602080505020303" pitchFamily="18" charset="0"/>
              </a:rPr>
              <a:t>958 letters </a:t>
            </a:r>
          </a:p>
          <a:p>
            <a:r>
              <a:rPr lang="en-NZ" dirty="0">
                <a:latin typeface="Baskerville Old Face" panose="02020602080505020303" pitchFamily="18" charset="0"/>
              </a:rPr>
              <a:t>62 authors</a:t>
            </a:r>
          </a:p>
          <a:p>
            <a:r>
              <a:rPr lang="en-NZ" dirty="0">
                <a:latin typeface="Baskerville Old Face" panose="02020602080505020303" pitchFamily="18" charset="0"/>
              </a:rPr>
              <a:t>Bias towards male, South Island</a:t>
            </a:r>
          </a:p>
          <a:p>
            <a:pPr marL="0" indent="0">
              <a:buNone/>
            </a:pPr>
            <a:r>
              <a:rPr lang="en-NZ" i="1" dirty="0">
                <a:latin typeface="Baskerville Old Face" panose="02020602080505020303" pitchFamily="18" charset="0"/>
              </a:rPr>
              <a:t>Pilot Corpus</a:t>
            </a:r>
          </a:p>
          <a:p>
            <a:r>
              <a:rPr lang="en-NZ" i="1" dirty="0">
                <a:latin typeface="Baskerville Old Face" panose="02020602080505020303" pitchFamily="18" charset="0"/>
              </a:rPr>
              <a:t>585 letters</a:t>
            </a:r>
          </a:p>
          <a:p>
            <a:r>
              <a:rPr lang="en-NZ" i="1" dirty="0">
                <a:latin typeface="Baskerville Old Face" panose="02020602080505020303" pitchFamily="18" charset="0"/>
              </a:rPr>
              <a:t>28 authors, 10 women, 18 men</a:t>
            </a:r>
          </a:p>
          <a:p>
            <a:r>
              <a:rPr lang="en-NZ" i="1" dirty="0">
                <a:latin typeface="Baskerville Old Face" panose="02020602080505020303" pitchFamily="18" charset="0"/>
              </a:rPr>
              <a:t>10 in North Island, 18 in South Island</a:t>
            </a:r>
          </a:p>
          <a:p>
            <a:endParaRPr lang="en-NZ" dirty="0">
              <a:latin typeface="Baskerville Old Face" panose="02020602080505020303" pitchFamily="18" charset="0"/>
            </a:endParaRPr>
          </a:p>
        </p:txBody>
      </p:sp>
      <p:pic>
        <p:nvPicPr>
          <p:cNvPr id="4" name="Picture 3" descr="A person standing next to bushes&#10;&#10;Description automatically generated">
            <a:extLst>
              <a:ext uri="{FF2B5EF4-FFF2-40B4-BE49-F238E27FC236}">
                <a16:creationId xmlns:a16="http://schemas.microsoft.com/office/drawing/2014/main" id="{77474AA8-AE2B-AAD8-EF7F-C4CC8C50DA5B}"/>
              </a:ext>
            </a:extLst>
          </p:cNvPr>
          <p:cNvPicPr>
            <a:picLocks noChangeAspect="1"/>
          </p:cNvPicPr>
          <p:nvPr/>
        </p:nvPicPr>
        <p:blipFill>
          <a:blip r:embed="rId3">
            <a:extLst>
              <a:ext uri="{28A0092B-C50C-407E-A947-70E740481C1C}">
                <a14:useLocalDpi xmlns:a14="http://schemas.microsoft.com/office/drawing/2010/main" val="0"/>
              </a:ext>
            </a:extLst>
          </a:blip>
          <a:srcRect b="17000"/>
          <a:stretch/>
        </p:blipFill>
        <p:spPr>
          <a:xfrm>
            <a:off x="6678582" y="559813"/>
            <a:ext cx="5132388" cy="5132388"/>
          </a:xfrm>
          <a:prstGeom prst="ellipse">
            <a:avLst/>
          </a:prstGeom>
          <a:ln>
            <a:noFill/>
          </a:ln>
          <a:effectLst>
            <a:softEdge rad="112500"/>
          </a:effectLst>
        </p:spPr>
      </p:pic>
      <p:sp>
        <p:nvSpPr>
          <p:cNvPr id="5" name="TextBox 4">
            <a:extLst>
              <a:ext uri="{FF2B5EF4-FFF2-40B4-BE49-F238E27FC236}">
                <a16:creationId xmlns:a16="http://schemas.microsoft.com/office/drawing/2014/main" id="{6CAC73D6-9020-3980-561C-83A0ADA34D76}"/>
              </a:ext>
            </a:extLst>
          </p:cNvPr>
          <p:cNvSpPr txBox="1"/>
          <p:nvPr/>
        </p:nvSpPr>
        <p:spPr>
          <a:xfrm>
            <a:off x="7038753" y="5613934"/>
            <a:ext cx="5326604" cy="646331"/>
          </a:xfrm>
          <a:prstGeom prst="rect">
            <a:avLst/>
          </a:prstGeom>
          <a:noFill/>
        </p:spPr>
        <p:txBody>
          <a:bodyPr wrap="square" rtlCol="0">
            <a:spAutoFit/>
          </a:bodyPr>
          <a:lstStyle/>
          <a:p>
            <a:r>
              <a:rPr lang="en-NZ" dirty="0">
                <a:latin typeface="Bahnschrift Light" panose="020B0502040204020203" pitchFamily="34" charset="0"/>
              </a:rPr>
              <a:t>Robert Stout, circa 1919, </a:t>
            </a:r>
            <a:r>
              <a:rPr lang="en-NZ" i="1" dirty="0">
                <a:latin typeface="Bahnschrift Light" panose="020B0502040204020203" pitchFamily="34" charset="0"/>
              </a:rPr>
              <a:t>Alexander Turnbull Library: pacoll-6407-69</a:t>
            </a:r>
            <a:r>
              <a:rPr lang="en-NZ" dirty="0">
                <a:latin typeface="Bahnschrift Light" panose="020B0502040204020203" pitchFamily="34" charset="0"/>
              </a:rPr>
              <a:t>.</a:t>
            </a:r>
          </a:p>
        </p:txBody>
      </p:sp>
    </p:spTree>
    <p:extLst>
      <p:ext uri="{BB962C8B-B14F-4D97-AF65-F5344CB8AC3E}">
        <p14:creationId xmlns:p14="http://schemas.microsoft.com/office/powerpoint/2010/main" val="275310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etter with a leaf on it&#10;&#10;Description automatically generated">
            <a:extLst>
              <a:ext uri="{FF2B5EF4-FFF2-40B4-BE49-F238E27FC236}">
                <a16:creationId xmlns:a16="http://schemas.microsoft.com/office/drawing/2014/main" id="{6A59026D-1166-3EC5-5E73-27C39C1AEF08}"/>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9567" r="-1" b="15428"/>
          <a:stretch/>
        </p:blipFill>
        <p:spPr>
          <a:xfrm rot="10800000">
            <a:off x="-70199" y="-18332"/>
            <a:ext cx="12188932" cy="6856614"/>
          </a:xfrm>
          <a:prstGeom prst="rect">
            <a:avLst/>
          </a:prstGeom>
        </p:spPr>
      </p:pic>
      <p:sp>
        <p:nvSpPr>
          <p:cNvPr id="2" name="Title 1">
            <a:extLst>
              <a:ext uri="{FF2B5EF4-FFF2-40B4-BE49-F238E27FC236}">
                <a16:creationId xmlns:a16="http://schemas.microsoft.com/office/drawing/2014/main" id="{29C39D12-8D2F-451D-3AB9-C01652388405}"/>
              </a:ext>
            </a:extLst>
          </p:cNvPr>
          <p:cNvSpPr>
            <a:spLocks noGrp="1"/>
          </p:cNvSpPr>
          <p:nvPr>
            <p:ph type="title"/>
          </p:nvPr>
        </p:nvSpPr>
        <p:spPr>
          <a:xfrm>
            <a:off x="465599" y="2629472"/>
            <a:ext cx="4667158" cy="2200014"/>
          </a:xfrm>
        </p:spPr>
        <p:txBody>
          <a:bodyPr anchor="ctr">
            <a:normAutofit/>
          </a:bodyPr>
          <a:lstStyle/>
          <a:p>
            <a:r>
              <a:rPr lang="en-NZ" dirty="0"/>
              <a:t>Introducing SCOTIA</a:t>
            </a:r>
          </a:p>
        </p:txBody>
      </p:sp>
      <p:sp>
        <p:nvSpPr>
          <p:cNvPr id="3" name="Content Placeholder 2">
            <a:extLst>
              <a:ext uri="{FF2B5EF4-FFF2-40B4-BE49-F238E27FC236}">
                <a16:creationId xmlns:a16="http://schemas.microsoft.com/office/drawing/2014/main" id="{EEEBB4DF-A358-7235-A967-7D5206B1D3BE}"/>
              </a:ext>
            </a:extLst>
          </p:cNvPr>
          <p:cNvSpPr>
            <a:spLocks noGrp="1"/>
          </p:cNvSpPr>
          <p:nvPr>
            <p:ph idx="1"/>
          </p:nvPr>
        </p:nvSpPr>
        <p:spPr>
          <a:xfrm>
            <a:off x="4172826" y="388269"/>
            <a:ext cx="7702618" cy="4991895"/>
          </a:xfrm>
        </p:spPr>
        <p:txBody>
          <a:bodyPr anchor="ctr">
            <a:normAutofit/>
          </a:bodyPr>
          <a:lstStyle/>
          <a:p>
            <a:r>
              <a:rPr lang="en-NZ" dirty="0">
                <a:latin typeface="Baskerville Old Face" panose="02020602080505020303" pitchFamily="18" charset="0"/>
              </a:rPr>
              <a:t>SCOTIA (Scottish Corpus of Original Texts by Immigrants to Aotearoa)</a:t>
            </a:r>
          </a:p>
          <a:p>
            <a:r>
              <a:rPr lang="en-NZ" dirty="0">
                <a:latin typeface="Baskerville Old Face" panose="02020602080505020303" pitchFamily="18" charset="0"/>
              </a:rPr>
              <a:t>Correspondence. In future: shipboard diaries and farming journals</a:t>
            </a:r>
          </a:p>
          <a:p>
            <a:r>
              <a:rPr lang="en-NZ" dirty="0">
                <a:latin typeface="Baskerville Old Face" panose="02020602080505020303" pitchFamily="18" charset="0"/>
              </a:rPr>
              <a:t>1858-1921</a:t>
            </a:r>
          </a:p>
          <a:p>
            <a:r>
              <a:rPr lang="en-NZ" dirty="0">
                <a:latin typeface="Baskerville Old Face" panose="02020602080505020303" pitchFamily="18" charset="0"/>
              </a:rPr>
              <a:t>Otago/Southland and North Island pockets</a:t>
            </a:r>
          </a:p>
          <a:p>
            <a:r>
              <a:rPr lang="en-NZ" dirty="0">
                <a:latin typeface="Baskerville Old Face" panose="02020602080505020303" pitchFamily="18" charset="0"/>
              </a:rPr>
              <a:t>Male and female writers</a:t>
            </a:r>
          </a:p>
          <a:p>
            <a:r>
              <a:rPr lang="en-NZ" dirty="0">
                <a:latin typeface="Baskerville Old Face" panose="02020602080505020303" pitchFamily="18" charset="0"/>
              </a:rPr>
              <a:t>First and Second generation</a:t>
            </a:r>
          </a:p>
        </p:txBody>
      </p:sp>
    </p:spTree>
    <p:extLst>
      <p:ext uri="{BB962C8B-B14F-4D97-AF65-F5344CB8AC3E}">
        <p14:creationId xmlns:p14="http://schemas.microsoft.com/office/powerpoint/2010/main" val="342859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7C7E-5D90-858D-90E7-550FE4865E28}"/>
              </a:ext>
            </a:extLst>
          </p:cNvPr>
          <p:cNvSpPr>
            <a:spLocks noGrp="1"/>
          </p:cNvSpPr>
          <p:nvPr>
            <p:ph type="title"/>
          </p:nvPr>
        </p:nvSpPr>
        <p:spPr>
          <a:xfrm>
            <a:off x="1198182" y="559813"/>
            <a:ext cx="4987809" cy="1664573"/>
          </a:xfrm>
        </p:spPr>
        <p:txBody>
          <a:bodyPr>
            <a:normAutofit/>
          </a:bodyPr>
          <a:lstStyle/>
          <a:p>
            <a:r>
              <a:rPr lang="en-NZ" dirty="0"/>
              <a:t>Step 2: Digitising</a:t>
            </a:r>
          </a:p>
        </p:txBody>
      </p:sp>
      <p:sp>
        <p:nvSpPr>
          <p:cNvPr id="3" name="Content Placeholder 2">
            <a:extLst>
              <a:ext uri="{FF2B5EF4-FFF2-40B4-BE49-F238E27FC236}">
                <a16:creationId xmlns:a16="http://schemas.microsoft.com/office/drawing/2014/main" id="{C8C96C94-7B7A-99C6-8B73-02CF4F929C90}"/>
              </a:ext>
            </a:extLst>
          </p:cNvPr>
          <p:cNvSpPr>
            <a:spLocks noGrp="1"/>
          </p:cNvSpPr>
          <p:nvPr>
            <p:ph idx="1"/>
          </p:nvPr>
        </p:nvSpPr>
        <p:spPr>
          <a:xfrm>
            <a:off x="1185756" y="2384474"/>
            <a:ext cx="4987488" cy="3728613"/>
          </a:xfrm>
        </p:spPr>
        <p:txBody>
          <a:bodyPr>
            <a:normAutofit lnSpcReduction="10000"/>
          </a:bodyPr>
          <a:lstStyle/>
          <a:p>
            <a:r>
              <a:rPr lang="en-NZ" sz="2400">
                <a:latin typeface="Baskerville Old Face" panose="02020602080505020303" pitchFamily="18" charset="0"/>
              </a:rPr>
              <a:t>Combination of manual and automatic transcription</a:t>
            </a:r>
          </a:p>
          <a:p>
            <a:r>
              <a:rPr lang="en-NZ" sz="2400">
                <a:latin typeface="Baskerville Old Face" panose="02020602080505020303" pitchFamily="18" charset="0"/>
              </a:rPr>
              <a:t>Training data = 600 pages, 12 hands</a:t>
            </a:r>
          </a:p>
          <a:p>
            <a:r>
              <a:rPr lang="en-NZ" sz="2400">
                <a:latin typeface="Baskerville Old Face" panose="02020602080505020303" pitchFamily="18" charset="0"/>
              </a:rPr>
              <a:t>19</a:t>
            </a:r>
            <a:r>
              <a:rPr lang="en-NZ" sz="2400" baseline="30000">
                <a:latin typeface="Baskerville Old Face" panose="02020602080505020303" pitchFamily="18" charset="0"/>
              </a:rPr>
              <a:t>th</a:t>
            </a:r>
            <a:r>
              <a:rPr lang="en-NZ" sz="2400">
                <a:latin typeface="Baskerville Old Face" panose="02020602080505020303" pitchFamily="18" charset="0"/>
              </a:rPr>
              <a:t> Century Handwritten Text Recognition (HTR) model</a:t>
            </a:r>
          </a:p>
          <a:p>
            <a:r>
              <a:rPr lang="en-NZ" sz="2400">
                <a:latin typeface="Baskerville Old Face" panose="02020602080505020303" pitchFamily="18" charset="0"/>
              </a:rPr>
              <a:t>Character Error Rate = 8.81%</a:t>
            </a:r>
          </a:p>
          <a:p>
            <a:r>
              <a:rPr lang="en-NZ" sz="2400">
                <a:latin typeface="Baskerville Old Face" panose="02020602080505020303" pitchFamily="18" charset="0"/>
              </a:rPr>
              <a:t>Upload to </a:t>
            </a:r>
            <a:r>
              <a:rPr lang="en-NZ" sz="2400" err="1">
                <a:latin typeface="Baskerville Old Face" panose="02020602080505020303" pitchFamily="18" charset="0"/>
              </a:rPr>
              <a:t>LaBB</a:t>
            </a:r>
            <a:r>
              <a:rPr lang="en-NZ" sz="2400">
                <a:latin typeface="Baskerville Old Face" panose="02020602080505020303" pitchFamily="18" charset="0"/>
              </a:rPr>
              <a:t>-CAT (</a:t>
            </a:r>
            <a:r>
              <a:rPr lang="en-NZ" sz="2400" err="1">
                <a:latin typeface="Baskerville Old Face" panose="02020602080505020303" pitchFamily="18" charset="0"/>
              </a:rPr>
              <a:t>Fromont</a:t>
            </a:r>
            <a:r>
              <a:rPr lang="en-NZ" sz="2400">
                <a:latin typeface="Baskerville Old Face" panose="02020602080505020303" pitchFamily="18" charset="0"/>
              </a:rPr>
              <a:t> &amp; Hay, 2008)</a:t>
            </a:r>
          </a:p>
          <a:p>
            <a:endParaRPr lang="en-NZ" sz="1800"/>
          </a:p>
          <a:p>
            <a:pPr marL="0" indent="0">
              <a:buNone/>
            </a:pPr>
            <a:endParaRPr lang="en-NZ" sz="1800"/>
          </a:p>
          <a:p>
            <a:endParaRPr lang="en-NZ" sz="1800"/>
          </a:p>
        </p:txBody>
      </p:sp>
      <p:pic>
        <p:nvPicPr>
          <p:cNvPr id="4" name="Content Placeholder 4" descr="A logo of a deer with wings and antlers&#10;&#10;Description automatically generated">
            <a:extLst>
              <a:ext uri="{FF2B5EF4-FFF2-40B4-BE49-F238E27FC236}">
                <a16:creationId xmlns:a16="http://schemas.microsoft.com/office/drawing/2014/main" id="{11AFACAF-37A3-532C-2BAF-19095EFB68A0}"/>
              </a:ext>
            </a:extLst>
          </p:cNvPr>
          <p:cNvPicPr>
            <a:picLocks noChangeAspect="1"/>
          </p:cNvPicPr>
          <p:nvPr/>
        </p:nvPicPr>
        <p:blipFill>
          <a:blip r:embed="rId3">
            <a:extLst>
              <a:ext uri="{28A0092B-C50C-407E-A947-70E740481C1C}">
                <a14:useLocalDpi xmlns:a14="http://schemas.microsoft.com/office/drawing/2010/main" val="0"/>
              </a:ext>
            </a:extLst>
          </a:blip>
          <a:srcRect r="2" b="2"/>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Tree>
    <p:extLst>
      <p:ext uri="{BB962C8B-B14F-4D97-AF65-F5344CB8AC3E}">
        <p14:creationId xmlns:p14="http://schemas.microsoft.com/office/powerpoint/2010/main" val="1431256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F07117-5D58-1CE5-68C4-ED4993AB66F9}"/>
              </a:ext>
            </a:extLst>
          </p:cNvPr>
          <p:cNvPicPr>
            <a:picLocks noChangeAspect="1"/>
          </p:cNvPicPr>
          <p:nvPr/>
        </p:nvPicPr>
        <p:blipFill>
          <a:blip r:embed="rId3"/>
          <a:srcRect b="13128"/>
          <a:stretch/>
        </p:blipFill>
        <p:spPr>
          <a:xfrm>
            <a:off x="1053559" y="-16941"/>
            <a:ext cx="9716156"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1624E7A1-0A55-02AE-629B-7A7EF1B80825}"/>
                  </a:ext>
                </a:extLst>
              </p14:cNvPr>
              <p14:cNvContentPartPr/>
              <p14:nvPr/>
            </p14:nvContentPartPr>
            <p14:xfrm>
              <a:off x="7657650" y="3257100"/>
              <a:ext cx="3096360" cy="35280"/>
            </p14:xfrm>
          </p:contentPart>
        </mc:Choice>
        <mc:Fallback xmlns="">
          <p:pic>
            <p:nvPicPr>
              <p:cNvPr id="8" name="Ink 7">
                <a:extLst>
                  <a:ext uri="{FF2B5EF4-FFF2-40B4-BE49-F238E27FC236}">
                    <a16:creationId xmlns:a16="http://schemas.microsoft.com/office/drawing/2014/main" id="{1624E7A1-0A55-02AE-629B-7A7EF1B80825}"/>
                  </a:ext>
                </a:extLst>
              </p:cNvPr>
              <p:cNvPicPr/>
              <p:nvPr/>
            </p:nvPicPr>
            <p:blipFill>
              <a:blip r:embed="rId5"/>
              <a:stretch>
                <a:fillRect/>
              </a:stretch>
            </p:blipFill>
            <p:spPr>
              <a:xfrm>
                <a:off x="7648650" y="3248100"/>
                <a:ext cx="31140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C7AAE5A-3348-CAB0-7710-20693F798380}"/>
                  </a:ext>
                </a:extLst>
              </p14:cNvPr>
              <p14:cNvContentPartPr/>
              <p14:nvPr/>
            </p14:nvContentPartPr>
            <p14:xfrm>
              <a:off x="4271872" y="6318860"/>
              <a:ext cx="505080" cy="357480"/>
            </p14:xfrm>
          </p:contentPart>
        </mc:Choice>
        <mc:Fallback xmlns="">
          <p:pic>
            <p:nvPicPr>
              <p:cNvPr id="9" name="Ink 8">
                <a:extLst>
                  <a:ext uri="{FF2B5EF4-FFF2-40B4-BE49-F238E27FC236}">
                    <a16:creationId xmlns:a16="http://schemas.microsoft.com/office/drawing/2014/main" id="{DC7AAE5A-3348-CAB0-7710-20693F798380}"/>
                  </a:ext>
                </a:extLst>
              </p:cNvPr>
              <p:cNvPicPr/>
              <p:nvPr/>
            </p:nvPicPr>
            <p:blipFill>
              <a:blip r:embed="rId7"/>
              <a:stretch>
                <a:fillRect/>
              </a:stretch>
            </p:blipFill>
            <p:spPr>
              <a:xfrm>
                <a:off x="4265752" y="6312740"/>
                <a:ext cx="51732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6A45E9D2-EEE6-1C61-5C15-1E51037022F9}"/>
                  </a:ext>
                </a:extLst>
              </p14:cNvPr>
              <p14:cNvContentPartPr/>
              <p14:nvPr/>
            </p14:nvContentPartPr>
            <p14:xfrm>
              <a:off x="1989523" y="5141467"/>
              <a:ext cx="346320" cy="378720"/>
            </p14:xfrm>
          </p:contentPart>
        </mc:Choice>
        <mc:Fallback xmlns="">
          <p:pic>
            <p:nvPicPr>
              <p:cNvPr id="11" name="Ink 10">
                <a:extLst>
                  <a:ext uri="{FF2B5EF4-FFF2-40B4-BE49-F238E27FC236}">
                    <a16:creationId xmlns:a16="http://schemas.microsoft.com/office/drawing/2014/main" id="{6A45E9D2-EEE6-1C61-5C15-1E51037022F9}"/>
                  </a:ext>
                </a:extLst>
              </p:cNvPr>
              <p:cNvPicPr/>
              <p:nvPr/>
            </p:nvPicPr>
            <p:blipFill>
              <a:blip r:embed="rId9"/>
              <a:stretch>
                <a:fillRect/>
              </a:stretch>
            </p:blipFill>
            <p:spPr>
              <a:xfrm>
                <a:off x="1983403" y="5135347"/>
                <a:ext cx="358560" cy="390960"/>
              </a:xfrm>
              <a:prstGeom prst="rect">
                <a:avLst/>
              </a:prstGeom>
            </p:spPr>
          </p:pic>
        </mc:Fallback>
      </mc:AlternateContent>
    </p:spTree>
    <p:extLst>
      <p:ext uri="{BB962C8B-B14F-4D97-AF65-F5344CB8AC3E}">
        <p14:creationId xmlns:p14="http://schemas.microsoft.com/office/powerpoint/2010/main" val="317544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EFB8-25D0-732E-8C50-7B4ED6683C7B}"/>
              </a:ext>
            </a:extLst>
          </p:cNvPr>
          <p:cNvSpPr>
            <a:spLocks noGrp="1"/>
          </p:cNvSpPr>
          <p:nvPr>
            <p:ph type="title"/>
          </p:nvPr>
        </p:nvSpPr>
        <p:spPr/>
        <p:txBody>
          <a:bodyPr/>
          <a:lstStyle/>
          <a:p>
            <a:r>
              <a:rPr lang="en-NZ" dirty="0"/>
              <a:t>Variability in spelling?</a:t>
            </a:r>
            <a:endParaRPr lang="en-GB" dirty="0"/>
          </a:p>
        </p:txBody>
      </p:sp>
      <p:pic>
        <p:nvPicPr>
          <p:cNvPr id="4" name="Content Placeholder 4">
            <a:extLst>
              <a:ext uri="{FF2B5EF4-FFF2-40B4-BE49-F238E27FC236}">
                <a16:creationId xmlns:a16="http://schemas.microsoft.com/office/drawing/2014/main" id="{B49C220C-2109-12A2-F90A-6F3FA55FD323}"/>
              </a:ext>
            </a:extLst>
          </p:cNvPr>
          <p:cNvPicPr>
            <a:picLocks noGrp="1" noChangeAspect="1"/>
          </p:cNvPicPr>
          <p:nvPr>
            <p:ph idx="1"/>
          </p:nvPr>
        </p:nvPicPr>
        <p:blipFill>
          <a:blip r:embed="rId3"/>
          <a:stretch>
            <a:fillRect/>
          </a:stretch>
        </p:blipFill>
        <p:spPr>
          <a:xfrm>
            <a:off x="838200" y="2397150"/>
            <a:ext cx="10515600" cy="3208288"/>
          </a:xfr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D7FB45A-8628-15D9-DE7F-5EAD0BF866BD}"/>
                  </a:ext>
                </a:extLst>
              </p14:cNvPr>
              <p14:cNvContentPartPr/>
              <p14:nvPr/>
            </p14:nvContentPartPr>
            <p14:xfrm>
              <a:off x="5541767" y="2678342"/>
              <a:ext cx="563760" cy="65160"/>
            </p14:xfrm>
          </p:contentPart>
        </mc:Choice>
        <mc:Fallback xmlns="">
          <p:pic>
            <p:nvPicPr>
              <p:cNvPr id="6" name="Ink 5">
                <a:extLst>
                  <a:ext uri="{FF2B5EF4-FFF2-40B4-BE49-F238E27FC236}">
                    <a16:creationId xmlns:a16="http://schemas.microsoft.com/office/drawing/2014/main" id="{1D7FB45A-8628-15D9-DE7F-5EAD0BF866BD}"/>
                  </a:ext>
                </a:extLst>
              </p:cNvPr>
              <p:cNvPicPr/>
              <p:nvPr/>
            </p:nvPicPr>
            <p:blipFill>
              <a:blip r:embed="rId5"/>
              <a:stretch>
                <a:fillRect/>
              </a:stretch>
            </p:blipFill>
            <p:spPr>
              <a:xfrm>
                <a:off x="5487767" y="2570342"/>
                <a:ext cx="67140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8FCF3CD-7B77-7DA1-DBE8-3199FC53D671}"/>
                  </a:ext>
                </a:extLst>
              </p14:cNvPr>
              <p14:cNvContentPartPr/>
              <p14:nvPr/>
            </p14:nvContentPartPr>
            <p14:xfrm>
              <a:off x="2383847" y="2890742"/>
              <a:ext cx="294840" cy="406800"/>
            </p14:xfrm>
          </p:contentPart>
        </mc:Choice>
        <mc:Fallback xmlns="">
          <p:pic>
            <p:nvPicPr>
              <p:cNvPr id="7" name="Ink 6">
                <a:extLst>
                  <a:ext uri="{FF2B5EF4-FFF2-40B4-BE49-F238E27FC236}">
                    <a16:creationId xmlns:a16="http://schemas.microsoft.com/office/drawing/2014/main" id="{D8FCF3CD-7B77-7DA1-DBE8-3199FC53D671}"/>
                  </a:ext>
                </a:extLst>
              </p:cNvPr>
              <p:cNvPicPr/>
              <p:nvPr/>
            </p:nvPicPr>
            <p:blipFill>
              <a:blip r:embed="rId7"/>
              <a:stretch>
                <a:fillRect/>
              </a:stretch>
            </p:blipFill>
            <p:spPr>
              <a:xfrm>
                <a:off x="2330207" y="2783102"/>
                <a:ext cx="402480" cy="622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Ink 7">
                <a:extLst>
                  <a:ext uri="{FF2B5EF4-FFF2-40B4-BE49-F238E27FC236}">
                    <a16:creationId xmlns:a16="http://schemas.microsoft.com/office/drawing/2014/main" id="{F2F691EE-6955-5B50-3566-909038A92B47}"/>
                  </a:ext>
                </a:extLst>
              </p14:cNvPr>
              <p14:cNvContentPartPr/>
              <p14:nvPr/>
            </p14:nvContentPartPr>
            <p14:xfrm>
              <a:off x="2354687" y="2760062"/>
              <a:ext cx="407880" cy="594000"/>
            </p14:xfrm>
          </p:contentPart>
        </mc:Choice>
        <mc:Fallback xmlns="">
          <p:pic>
            <p:nvPicPr>
              <p:cNvPr id="8" name="Ink 7">
                <a:extLst>
                  <a:ext uri="{FF2B5EF4-FFF2-40B4-BE49-F238E27FC236}">
                    <a16:creationId xmlns:a16="http://schemas.microsoft.com/office/drawing/2014/main" id="{F2F691EE-6955-5B50-3566-909038A92B47}"/>
                  </a:ext>
                </a:extLst>
              </p:cNvPr>
              <p:cNvPicPr/>
              <p:nvPr/>
            </p:nvPicPr>
            <p:blipFill>
              <a:blip r:embed="rId9"/>
              <a:stretch>
                <a:fillRect/>
              </a:stretch>
            </p:blipFill>
            <p:spPr>
              <a:xfrm>
                <a:off x="2345687" y="2751422"/>
                <a:ext cx="425520" cy="61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k 9">
                <a:extLst>
                  <a:ext uri="{FF2B5EF4-FFF2-40B4-BE49-F238E27FC236}">
                    <a16:creationId xmlns:a16="http://schemas.microsoft.com/office/drawing/2014/main" id="{8598C51B-C291-F38A-14A4-C3AC74EB687C}"/>
                  </a:ext>
                </a:extLst>
              </p14:cNvPr>
              <p14:cNvContentPartPr/>
              <p14:nvPr/>
            </p14:nvContentPartPr>
            <p14:xfrm>
              <a:off x="5428367" y="2462342"/>
              <a:ext cx="848520" cy="571680"/>
            </p14:xfrm>
          </p:contentPart>
        </mc:Choice>
        <mc:Fallback xmlns="">
          <p:pic>
            <p:nvPicPr>
              <p:cNvPr id="10" name="Ink 9">
                <a:extLst>
                  <a:ext uri="{FF2B5EF4-FFF2-40B4-BE49-F238E27FC236}">
                    <a16:creationId xmlns:a16="http://schemas.microsoft.com/office/drawing/2014/main" id="{8598C51B-C291-F38A-14A4-C3AC74EB687C}"/>
                  </a:ext>
                </a:extLst>
              </p:cNvPr>
              <p:cNvPicPr/>
              <p:nvPr/>
            </p:nvPicPr>
            <p:blipFill>
              <a:blip r:embed="rId11"/>
              <a:stretch>
                <a:fillRect/>
              </a:stretch>
            </p:blipFill>
            <p:spPr>
              <a:xfrm>
                <a:off x="5419367" y="2453342"/>
                <a:ext cx="866160" cy="589320"/>
              </a:xfrm>
              <a:prstGeom prst="rect">
                <a:avLst/>
              </a:prstGeom>
            </p:spPr>
          </p:pic>
        </mc:Fallback>
      </mc:AlternateContent>
    </p:spTree>
    <p:extLst>
      <p:ext uri="{BB962C8B-B14F-4D97-AF65-F5344CB8AC3E}">
        <p14:creationId xmlns:p14="http://schemas.microsoft.com/office/powerpoint/2010/main" val="196264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AABA-AE71-F056-E526-35C253720D2F}"/>
              </a:ext>
            </a:extLst>
          </p:cNvPr>
          <p:cNvSpPr>
            <a:spLocks noGrp="1"/>
          </p:cNvSpPr>
          <p:nvPr>
            <p:ph type="title"/>
          </p:nvPr>
        </p:nvSpPr>
        <p:spPr/>
        <p:txBody>
          <a:bodyPr/>
          <a:lstStyle/>
          <a:p>
            <a:r>
              <a:rPr lang="en-NZ" dirty="0"/>
              <a:t>The Overarching Question</a:t>
            </a:r>
            <a:endParaRPr lang="en-GB" dirty="0"/>
          </a:p>
        </p:txBody>
      </p:sp>
      <p:sp>
        <p:nvSpPr>
          <p:cNvPr id="3" name="Content Placeholder 2">
            <a:extLst>
              <a:ext uri="{FF2B5EF4-FFF2-40B4-BE49-F238E27FC236}">
                <a16:creationId xmlns:a16="http://schemas.microsoft.com/office/drawing/2014/main" id="{B35B3E2C-FEBA-612C-CD0F-A52FD465B20B}"/>
              </a:ext>
            </a:extLst>
          </p:cNvPr>
          <p:cNvSpPr>
            <a:spLocks noGrp="1"/>
          </p:cNvSpPr>
          <p:nvPr>
            <p:ph idx="1"/>
          </p:nvPr>
        </p:nvSpPr>
        <p:spPr>
          <a:xfrm>
            <a:off x="838200" y="1825624"/>
            <a:ext cx="11117580" cy="4849495"/>
          </a:xfrm>
        </p:spPr>
        <p:txBody>
          <a:bodyPr>
            <a:normAutofit/>
          </a:bodyPr>
          <a:lstStyle/>
          <a:p>
            <a:r>
              <a:rPr lang="en-NZ" dirty="0">
                <a:latin typeface="Baskerville Old Face" panose="02020602080505020303" pitchFamily="18" charset="0"/>
              </a:rPr>
              <a:t>What did early written New Zealand English look like?</a:t>
            </a:r>
          </a:p>
          <a:p>
            <a:r>
              <a:rPr lang="en-NZ" dirty="0">
                <a:latin typeface="Baskerville Old Face" panose="02020602080505020303" pitchFamily="18" charset="0"/>
              </a:rPr>
              <a:t>Does this have evidence of dialectal forms, or do we see evidence of early adoption of NZE and Māori already within first generation, and within </a:t>
            </a:r>
            <a:r>
              <a:rPr lang="en-NZ" i="1" dirty="0">
                <a:latin typeface="Baskerville Old Face" panose="02020602080505020303" pitchFamily="18" charset="0"/>
              </a:rPr>
              <a:t>writing</a:t>
            </a:r>
            <a:r>
              <a:rPr lang="en-NZ" dirty="0">
                <a:latin typeface="Baskerville Old Face" panose="02020602080505020303" pitchFamily="18" charset="0"/>
              </a:rPr>
              <a:t>?</a:t>
            </a:r>
          </a:p>
          <a:p>
            <a:r>
              <a:rPr lang="en-NZ" dirty="0">
                <a:latin typeface="Baskerville Old Face" panose="02020602080505020303" pitchFamily="18" charset="0"/>
              </a:rPr>
              <a:t>What might this tell us about interaction between changing identity and language use?</a:t>
            </a:r>
          </a:p>
        </p:txBody>
      </p:sp>
    </p:spTree>
    <p:extLst>
      <p:ext uri="{BB962C8B-B14F-4D97-AF65-F5344CB8AC3E}">
        <p14:creationId xmlns:p14="http://schemas.microsoft.com/office/powerpoint/2010/main" val="3163959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C20C-BF8E-F7A0-8F69-4C598CCF8494}"/>
              </a:ext>
            </a:extLst>
          </p:cNvPr>
          <p:cNvSpPr>
            <a:spLocks noGrp="1"/>
          </p:cNvSpPr>
          <p:nvPr>
            <p:ph type="title"/>
          </p:nvPr>
        </p:nvSpPr>
        <p:spPr>
          <a:xfrm>
            <a:off x="209891" y="473932"/>
            <a:ext cx="3980254" cy="5577934"/>
          </a:xfrm>
        </p:spPr>
        <p:txBody>
          <a:bodyPr>
            <a:normAutofit/>
          </a:bodyPr>
          <a:lstStyle/>
          <a:p>
            <a:r>
              <a:rPr lang="en-NZ" dirty="0"/>
              <a:t>Step 3: Identify features</a:t>
            </a:r>
            <a:br>
              <a:rPr lang="en-NZ" dirty="0"/>
            </a:br>
            <a:br>
              <a:rPr lang="en-NZ" dirty="0"/>
            </a:br>
            <a:r>
              <a:rPr lang="en-NZ" i="1" dirty="0">
                <a:latin typeface="Baskerville Old Face" panose="02020602080505020303" pitchFamily="18" charset="0"/>
              </a:rPr>
              <a:t>Scots Features</a:t>
            </a:r>
          </a:p>
        </p:txBody>
      </p:sp>
      <p:graphicFrame>
        <p:nvGraphicFramePr>
          <p:cNvPr id="6" name="Content Placeholder 2">
            <a:extLst>
              <a:ext uri="{FF2B5EF4-FFF2-40B4-BE49-F238E27FC236}">
                <a16:creationId xmlns:a16="http://schemas.microsoft.com/office/drawing/2014/main" id="{196052BF-EA65-E806-69E0-D8D5DDE5E5E0}"/>
              </a:ext>
            </a:extLst>
          </p:cNvPr>
          <p:cNvGraphicFramePr>
            <a:graphicFrameLocks noGrp="1"/>
          </p:cNvGraphicFramePr>
          <p:nvPr>
            <p:ph idx="1"/>
            <p:extLst>
              <p:ext uri="{D42A27DB-BD31-4B8C-83A1-F6EECF244321}">
                <p14:modId xmlns:p14="http://schemas.microsoft.com/office/powerpoint/2010/main" val="1764522501"/>
              </p:ext>
            </p:extLst>
          </p:nvPr>
        </p:nvGraphicFramePr>
        <p:xfrm>
          <a:off x="5408988" y="341165"/>
          <a:ext cx="6173409" cy="5843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0773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0472A36C-8D48-42A9-9B72-88F9C5B9A1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6" name="Freeform: Shape 15">
              <a:extLst>
                <a:ext uri="{FF2B5EF4-FFF2-40B4-BE49-F238E27FC236}">
                  <a16:creationId xmlns:a16="http://schemas.microsoft.com/office/drawing/2014/main" id="{4A9DE210-AC97-4A3F-8DB7-55E5C12F3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D0CD0824-5E6C-428F-B22D-6A0878B5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796C311B-1151-4C8F-BF7C-8963C32BB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774E0BA7-3382-44A6-818F-0FE85F0BB5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0F5D2D72-8B9D-4345-979E-77EBE73DD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B77A7DBA-D3D7-4414-9709-281D70141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C0F5056F-D836-46AB-917A-19BF9554B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FC8BC1F3-24CB-49CD-BAF4-8944E0542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25" name="Bottom Right">
            <a:extLst>
              <a:ext uri="{FF2B5EF4-FFF2-40B4-BE49-F238E27FC236}">
                <a16:creationId xmlns:a16="http://schemas.microsoft.com/office/drawing/2014/main" id="{FA953E9F-25D1-4789-9B1D-51F868DAD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6" name="Graphic 157">
              <a:extLst>
                <a:ext uri="{FF2B5EF4-FFF2-40B4-BE49-F238E27FC236}">
                  <a16:creationId xmlns:a16="http://schemas.microsoft.com/office/drawing/2014/main" id="{E4C1EBF5-5C37-4674-912E-1B0742EA96C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28" name="Freeform: Shape 27">
                <a:extLst>
                  <a:ext uri="{FF2B5EF4-FFF2-40B4-BE49-F238E27FC236}">
                    <a16:creationId xmlns:a16="http://schemas.microsoft.com/office/drawing/2014/main" id="{835ECC46-29DB-4BC5-91B6-A3D64F0E0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5075BB92-C6AE-48B1-8134-8F4B803AE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436EFDCD-16B3-4018-824F-9334CF06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1413EE5C-6FB3-4AD8-8FAC-70402475D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F21438AC-08A0-474D-ACE1-3F9F50FF7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55127B7B-B2FF-4A7F-8008-0BA09E66A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33">
                <a:extLst>
                  <a:ext uri="{FF2B5EF4-FFF2-40B4-BE49-F238E27FC236}">
                    <a16:creationId xmlns:a16="http://schemas.microsoft.com/office/drawing/2014/main" id="{428FE3C7-ED16-40E2-B02A-F242C2091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7" name="Freeform: Shape 26">
              <a:extLst>
                <a:ext uri="{FF2B5EF4-FFF2-40B4-BE49-F238E27FC236}">
                  <a16:creationId xmlns:a16="http://schemas.microsoft.com/office/drawing/2014/main" id="{60660A8B-0D81-4C62-B8B3-AD8CAE9FA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1">
            <a:extLst>
              <a:ext uri="{FF2B5EF4-FFF2-40B4-BE49-F238E27FC236}">
                <a16:creationId xmlns:a16="http://schemas.microsoft.com/office/drawing/2014/main" id="{9D3BD70A-9353-A312-BAA9-3E0D0A67B4D8}"/>
              </a:ext>
            </a:extLst>
          </p:cNvPr>
          <p:cNvSpPr txBox="1">
            <a:spLocks/>
          </p:cNvSpPr>
          <p:nvPr/>
        </p:nvSpPr>
        <p:spPr>
          <a:xfrm>
            <a:off x="7192407" y="559813"/>
            <a:ext cx="4161385" cy="5577934"/>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spcAft>
                <a:spcPts val="600"/>
              </a:spcAft>
            </a:pPr>
            <a:r>
              <a:rPr lang="en-US" kern="1200" dirty="0">
                <a:solidFill>
                  <a:schemeClr val="tx2"/>
                </a:solidFill>
              </a:rPr>
              <a:t>Step 3: Identify features</a:t>
            </a:r>
            <a:br>
              <a:rPr lang="en-US" kern="1200" dirty="0">
                <a:solidFill>
                  <a:schemeClr val="tx2"/>
                </a:solidFill>
                <a:latin typeface="Baskerville Old Face" panose="02020602080505020303" pitchFamily="18" charset="0"/>
              </a:rPr>
            </a:br>
            <a:br>
              <a:rPr lang="en-US" kern="1200" dirty="0">
                <a:solidFill>
                  <a:schemeClr val="tx2"/>
                </a:solidFill>
                <a:latin typeface="Baskerville Old Face" panose="02020602080505020303" pitchFamily="18" charset="0"/>
              </a:rPr>
            </a:br>
            <a:r>
              <a:rPr lang="en-US" i="1" kern="1200" dirty="0">
                <a:solidFill>
                  <a:schemeClr val="tx2"/>
                </a:solidFill>
                <a:latin typeface="Baskerville Old Face" panose="02020602080505020303" pitchFamily="18" charset="0"/>
              </a:rPr>
              <a:t>NZE and Māori Features</a:t>
            </a:r>
          </a:p>
        </p:txBody>
      </p:sp>
      <p:graphicFrame>
        <p:nvGraphicFramePr>
          <p:cNvPr id="7" name="Content Placeholder 2">
            <a:extLst>
              <a:ext uri="{FF2B5EF4-FFF2-40B4-BE49-F238E27FC236}">
                <a16:creationId xmlns:a16="http://schemas.microsoft.com/office/drawing/2014/main" id="{583088C2-1A67-073F-80E3-3D41D4D54636}"/>
              </a:ext>
            </a:extLst>
          </p:cNvPr>
          <p:cNvGraphicFramePr>
            <a:graphicFrameLocks noGrp="1"/>
          </p:cNvGraphicFramePr>
          <p:nvPr>
            <p:ph idx="1"/>
            <p:extLst>
              <p:ext uri="{D42A27DB-BD31-4B8C-83A1-F6EECF244321}">
                <p14:modId xmlns:p14="http://schemas.microsoft.com/office/powerpoint/2010/main" val="3379533695"/>
              </p:ext>
            </p:extLst>
          </p:nvPr>
        </p:nvGraphicFramePr>
        <p:xfrm>
          <a:off x="585012" y="341166"/>
          <a:ext cx="6411054" cy="5803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6627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BE8E-8BA8-A0E1-CA50-149DEB88FBF7}"/>
              </a:ext>
            </a:extLst>
          </p:cNvPr>
          <p:cNvSpPr>
            <a:spLocks noGrp="1"/>
          </p:cNvSpPr>
          <p:nvPr>
            <p:ph type="title"/>
          </p:nvPr>
        </p:nvSpPr>
        <p:spPr/>
        <p:txBody>
          <a:bodyPr/>
          <a:lstStyle/>
          <a:p>
            <a:r>
              <a:rPr lang="en-NZ" dirty="0" err="1"/>
              <a:t>Te</a:t>
            </a:r>
            <a:r>
              <a:rPr lang="en-NZ" dirty="0"/>
              <a:t> </a:t>
            </a:r>
            <a:r>
              <a:rPr lang="en-NZ" dirty="0" err="1"/>
              <a:t>reo</a:t>
            </a:r>
            <a:r>
              <a:rPr lang="en-NZ" dirty="0"/>
              <a:t> Māori?</a:t>
            </a:r>
            <a:endParaRPr lang="en-GB" dirty="0"/>
          </a:p>
        </p:txBody>
      </p:sp>
      <p:sp>
        <p:nvSpPr>
          <p:cNvPr id="3" name="Content Placeholder 2">
            <a:extLst>
              <a:ext uri="{FF2B5EF4-FFF2-40B4-BE49-F238E27FC236}">
                <a16:creationId xmlns:a16="http://schemas.microsoft.com/office/drawing/2014/main" id="{6B23F916-9D40-A31E-8CA2-4C4EEDA62209}"/>
              </a:ext>
            </a:extLst>
          </p:cNvPr>
          <p:cNvSpPr>
            <a:spLocks noGrp="1"/>
          </p:cNvSpPr>
          <p:nvPr>
            <p:ph idx="1"/>
          </p:nvPr>
        </p:nvSpPr>
        <p:spPr/>
        <p:txBody>
          <a:bodyPr>
            <a:normAutofit/>
          </a:bodyPr>
          <a:lstStyle/>
          <a:p>
            <a:r>
              <a:rPr lang="en-NZ" dirty="0">
                <a:latin typeface="Baskerville Old Face" panose="02020602080505020303" pitchFamily="18" charset="0"/>
              </a:rPr>
              <a:t>Mostly placenames: Rotorua, </a:t>
            </a:r>
            <a:r>
              <a:rPr lang="fi-FI" dirty="0">
                <a:latin typeface="Baskerville Old Face" panose="02020602080505020303" pitchFamily="18" charset="0"/>
              </a:rPr>
              <a:t>Wayhola/Waihora (Waihola), Kaitangate/Katangata/Katangatie (Kaitangata), Tairie (Taieri), Waitaki, Aorangi</a:t>
            </a:r>
            <a:endParaRPr lang="en-NZ" dirty="0">
              <a:latin typeface="Baskerville Old Face" panose="02020602080505020303" pitchFamily="18" charset="0"/>
            </a:endParaRPr>
          </a:p>
          <a:p>
            <a:r>
              <a:rPr lang="en-NZ" dirty="0">
                <a:latin typeface="Baskerville Old Face" panose="02020602080505020303" pitchFamily="18" charset="0"/>
              </a:rPr>
              <a:t>Some flora and fauna: totara, </a:t>
            </a:r>
            <a:r>
              <a:rPr lang="en-NZ" dirty="0" err="1">
                <a:latin typeface="Baskerville Old Face" panose="02020602080505020303" pitchFamily="18" charset="0"/>
              </a:rPr>
              <a:t>weka</a:t>
            </a:r>
            <a:endParaRPr lang="en-NZ" dirty="0">
              <a:latin typeface="Baskerville Old Face" panose="02020602080505020303" pitchFamily="18" charset="0"/>
            </a:endParaRPr>
          </a:p>
          <a:p>
            <a:r>
              <a:rPr lang="en-NZ" dirty="0" err="1">
                <a:latin typeface="Baskerville Old Face" panose="02020602080505020303" pitchFamily="18" charset="0"/>
              </a:rPr>
              <a:t>Mouries</a:t>
            </a:r>
            <a:r>
              <a:rPr lang="en-NZ" dirty="0">
                <a:latin typeface="Baskerville Old Face" panose="02020602080505020303" pitchFamily="18" charset="0"/>
              </a:rPr>
              <a:t>, </a:t>
            </a:r>
            <a:r>
              <a:rPr lang="en-NZ" dirty="0" err="1">
                <a:latin typeface="Baskerville Old Face" panose="02020602080505020303" pitchFamily="18" charset="0"/>
              </a:rPr>
              <a:t>Moaries</a:t>
            </a:r>
            <a:r>
              <a:rPr lang="en-NZ" dirty="0">
                <a:latin typeface="Baskerville Old Face" panose="02020602080505020303" pitchFamily="18" charset="0"/>
              </a:rPr>
              <a:t> (Māori)</a:t>
            </a:r>
          </a:p>
          <a:p>
            <a:r>
              <a:rPr lang="en-NZ" dirty="0">
                <a:latin typeface="Baskerville Old Face" panose="02020602080505020303" pitchFamily="18" charset="0"/>
              </a:rPr>
              <a:t>Only frequent word: whare</a:t>
            </a:r>
          </a:p>
          <a:p>
            <a:pPr lvl="1"/>
            <a:r>
              <a:rPr lang="en-NZ" dirty="0">
                <a:latin typeface="Baskerville Old Face" panose="02020602080505020303" pitchFamily="18" charset="0"/>
              </a:rPr>
              <a:t>Spelling variations: whare, </a:t>
            </a:r>
            <a:r>
              <a:rPr lang="en-NZ" dirty="0" err="1">
                <a:latin typeface="Baskerville Old Face" panose="02020602080505020303" pitchFamily="18" charset="0"/>
              </a:rPr>
              <a:t>whaare</a:t>
            </a:r>
            <a:r>
              <a:rPr lang="en-NZ" dirty="0">
                <a:latin typeface="Baskerville Old Face" panose="02020602080505020303" pitchFamily="18" charset="0"/>
              </a:rPr>
              <a:t>, warry</a:t>
            </a:r>
            <a:r>
              <a:rPr lang="en-GB" dirty="0">
                <a:latin typeface="Baskerville Old Face" panose="02020602080505020303" pitchFamily="18" charset="0"/>
              </a:rPr>
              <a:t>, </a:t>
            </a:r>
            <a:r>
              <a:rPr lang="en-GB" dirty="0" err="1">
                <a:latin typeface="Baskerville Old Face" panose="02020602080505020303" pitchFamily="18" charset="0"/>
              </a:rPr>
              <a:t>wharé</a:t>
            </a:r>
            <a:r>
              <a:rPr lang="en-GB" dirty="0">
                <a:latin typeface="Baskerville Old Face" panose="02020602080505020303" pitchFamily="18" charset="0"/>
              </a:rPr>
              <a:t>, </a:t>
            </a:r>
            <a:r>
              <a:rPr lang="en-GB" dirty="0" err="1">
                <a:latin typeface="Baskerville Old Face" panose="02020602080505020303" pitchFamily="18" charset="0"/>
              </a:rPr>
              <a:t>faree</a:t>
            </a:r>
            <a:endParaRPr lang="en-NZ" dirty="0">
              <a:latin typeface="Baskerville Old Face" panose="02020602080505020303" pitchFamily="18" charset="0"/>
            </a:endParaRPr>
          </a:p>
        </p:txBody>
      </p:sp>
    </p:spTree>
    <p:extLst>
      <p:ext uri="{BB962C8B-B14F-4D97-AF65-F5344CB8AC3E}">
        <p14:creationId xmlns:p14="http://schemas.microsoft.com/office/powerpoint/2010/main" val="250098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Freeform: Shape 1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6" name="Freeform: Shape 1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9" name="Freeform: Shape 1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8" name="Freeform: Shape 2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6" name="Rectangle 3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0" name="Top left">
            <a:extLst>
              <a:ext uri="{FF2B5EF4-FFF2-40B4-BE49-F238E27FC236}">
                <a16:creationId xmlns:a16="http://schemas.microsoft.com/office/drawing/2014/main" id="{4210BA9D-B4AC-4A1D-B63B-44F10A9A7D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1" name="Freeform: Shape 40">
              <a:extLst>
                <a:ext uri="{FF2B5EF4-FFF2-40B4-BE49-F238E27FC236}">
                  <a16:creationId xmlns:a16="http://schemas.microsoft.com/office/drawing/2014/main" id="{2AB57F67-BA3E-4168-B776-298ABEE40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2" name="Freeform: Shape 41">
              <a:extLst>
                <a:ext uri="{FF2B5EF4-FFF2-40B4-BE49-F238E27FC236}">
                  <a16:creationId xmlns:a16="http://schemas.microsoft.com/office/drawing/2014/main" id="{1A37E474-2AB5-44C2-89C5-00B18BBF0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3C7682BD-43A7-412C-9D1C-C253EDF7F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CE322CA5-5700-49C5-B2F4-5451AEC68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7FF4B5E5-C2CB-47A0-BDC9-D9560C77B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DC206FD4-2993-45C6-A6D2-945277425E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0AC4F993-F14F-4F25-A6AB-1AD9E2A82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1CD13FF4-3251-4983-B074-BD35A9902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DCA733BA-AA0A-FD00-B522-21E30C878071}"/>
              </a:ext>
            </a:extLst>
          </p:cNvPr>
          <p:cNvSpPr>
            <a:spLocks noGrp="1"/>
          </p:cNvSpPr>
          <p:nvPr>
            <p:ph type="title"/>
          </p:nvPr>
        </p:nvSpPr>
        <p:spPr>
          <a:xfrm>
            <a:off x="1591238" y="1030703"/>
            <a:ext cx="3776416" cy="3155419"/>
          </a:xfrm>
        </p:spPr>
        <p:txBody>
          <a:bodyPr vert="horz" lIns="91440" tIns="45720" rIns="91440" bIns="45720" rtlCol="0" anchor="b">
            <a:normAutofit/>
          </a:bodyPr>
          <a:lstStyle/>
          <a:p>
            <a:r>
              <a:rPr lang="en-US" sz="5400" kern="1200" dirty="0">
                <a:solidFill>
                  <a:schemeClr val="tx2"/>
                </a:solidFill>
                <a:latin typeface="+mj-lt"/>
                <a:ea typeface="+mj-ea"/>
                <a:cs typeface="+mj-cs"/>
              </a:rPr>
              <a:t>Tagging language features</a:t>
            </a:r>
          </a:p>
        </p:txBody>
      </p:sp>
      <p:grpSp>
        <p:nvGrpSpPr>
          <p:cNvPr id="50" name="Cross">
            <a:extLst>
              <a:ext uri="{FF2B5EF4-FFF2-40B4-BE49-F238E27FC236}">
                <a16:creationId xmlns:a16="http://schemas.microsoft.com/office/drawing/2014/main" id="{80F56037-8334-4400-9C7A-A3BEFA96A8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45264" y="149792"/>
            <a:ext cx="118872" cy="118872"/>
            <a:chOff x="1175347" y="3733800"/>
            <a:chExt cx="118872" cy="118872"/>
          </a:xfrm>
        </p:grpSpPr>
        <p:cxnSp>
          <p:nvCxnSpPr>
            <p:cNvPr id="51" name="Straight Connector 50">
              <a:extLst>
                <a:ext uri="{FF2B5EF4-FFF2-40B4-BE49-F238E27FC236}">
                  <a16:creationId xmlns:a16="http://schemas.microsoft.com/office/drawing/2014/main" id="{060AD0EB-D554-49C4-9728-C64D6D6867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9432895-644F-4E09-97C7-F8DB36AAE1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5" name="Content Placeholder 4">
            <a:extLst>
              <a:ext uri="{FF2B5EF4-FFF2-40B4-BE49-F238E27FC236}">
                <a16:creationId xmlns:a16="http://schemas.microsoft.com/office/drawing/2014/main" id="{193E6D57-5B79-71A4-4B8D-87F13D35500C}"/>
              </a:ext>
            </a:extLst>
          </p:cNvPr>
          <p:cNvPicPr>
            <a:picLocks noGrp="1" noChangeAspect="1"/>
          </p:cNvPicPr>
          <p:nvPr>
            <p:ph idx="1"/>
          </p:nvPr>
        </p:nvPicPr>
        <p:blipFill>
          <a:blip r:embed="rId2"/>
          <a:stretch>
            <a:fillRect/>
          </a:stretch>
        </p:blipFill>
        <p:spPr>
          <a:xfrm>
            <a:off x="6536830" y="567942"/>
            <a:ext cx="3701667" cy="5716862"/>
          </a:xfrm>
          <a:prstGeom prst="rect">
            <a:avLst/>
          </a:prstGeom>
        </p:spPr>
      </p:pic>
      <p:grpSp>
        <p:nvGrpSpPr>
          <p:cNvPr id="54" name="Bottom Right">
            <a:extLst>
              <a:ext uri="{FF2B5EF4-FFF2-40B4-BE49-F238E27FC236}">
                <a16:creationId xmlns:a16="http://schemas.microsoft.com/office/drawing/2014/main" id="{6B310A71-665E-47AB-9D80-2D90F7D92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5" name="Freeform: Shape 54">
              <a:extLst>
                <a:ext uri="{FF2B5EF4-FFF2-40B4-BE49-F238E27FC236}">
                  <a16:creationId xmlns:a16="http://schemas.microsoft.com/office/drawing/2014/main" id="{6AD1AF10-782F-4908-A718-EA87EC7170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6" name="Graphic 157">
              <a:extLst>
                <a:ext uri="{FF2B5EF4-FFF2-40B4-BE49-F238E27FC236}">
                  <a16:creationId xmlns:a16="http://schemas.microsoft.com/office/drawing/2014/main" id="{A935357A-B553-44CD-9376-FE1E6057500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8" name="Freeform: Shape 57">
                <a:extLst>
                  <a:ext uri="{FF2B5EF4-FFF2-40B4-BE49-F238E27FC236}">
                    <a16:creationId xmlns:a16="http://schemas.microsoft.com/office/drawing/2014/main" id="{71A180B9-74EE-45CB-8BC1-41E1C0758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D0ED6DBC-425A-4959-8ACF-4263EEF24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1B431B70-9FAD-408D-890D-646D484045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8E532E75-ACFE-4179-B41D-039B3B768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1C81F463-8260-4AAF-9233-3FE29293C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5D51C233-AAFA-43B0-85ED-E42E8DE5E5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0D7BBAB6-5F70-4658-9F1E-4F56C83F0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7" name="Freeform: Shape 56">
              <a:extLst>
                <a:ext uri="{FF2B5EF4-FFF2-40B4-BE49-F238E27FC236}">
                  <a16:creationId xmlns:a16="http://schemas.microsoft.com/office/drawing/2014/main" id="{2FADCFE9-3879-4BEB-8C66-8CDE96527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19408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E560-BA6A-4D16-D363-13FF3F976E1F}"/>
              </a:ext>
            </a:extLst>
          </p:cNvPr>
          <p:cNvSpPr>
            <a:spLocks noGrp="1"/>
          </p:cNvSpPr>
          <p:nvPr>
            <p:ph type="title"/>
          </p:nvPr>
        </p:nvSpPr>
        <p:spPr/>
        <p:txBody>
          <a:bodyPr/>
          <a:lstStyle/>
          <a:p>
            <a:r>
              <a:rPr lang="en-US" dirty="0"/>
              <a:t>Step 4: Corpus compilation</a:t>
            </a:r>
          </a:p>
        </p:txBody>
      </p:sp>
      <p:pic>
        <p:nvPicPr>
          <p:cNvPr id="4" name="Picture 3" descr="A screenshot of a computer&#10;&#10;AI-generated content may be incorrect.">
            <a:extLst>
              <a:ext uri="{FF2B5EF4-FFF2-40B4-BE49-F238E27FC236}">
                <a16:creationId xmlns:a16="http://schemas.microsoft.com/office/drawing/2014/main" id="{1587751D-69BB-A965-737D-887F7C2DC07C}"/>
              </a:ext>
            </a:extLst>
          </p:cNvPr>
          <p:cNvPicPr>
            <a:picLocks noChangeAspect="1"/>
          </p:cNvPicPr>
          <p:nvPr/>
        </p:nvPicPr>
        <p:blipFill>
          <a:blip r:embed="rId2"/>
          <a:stretch>
            <a:fillRect/>
          </a:stretch>
        </p:blipFill>
        <p:spPr>
          <a:xfrm>
            <a:off x="344130" y="1485919"/>
            <a:ext cx="11773979" cy="5201226"/>
          </a:xfrm>
          <a:prstGeom prst="rect">
            <a:avLst/>
          </a:prstGeom>
        </p:spPr>
      </p:pic>
      <p:pic>
        <p:nvPicPr>
          <p:cNvPr id="5" name="Picture 4">
            <a:extLst>
              <a:ext uri="{FF2B5EF4-FFF2-40B4-BE49-F238E27FC236}">
                <a16:creationId xmlns:a16="http://schemas.microsoft.com/office/drawing/2014/main" id="{8777D2DD-540E-3395-AE2B-86B25E41A07E}"/>
              </a:ext>
            </a:extLst>
          </p:cNvPr>
          <p:cNvPicPr>
            <a:picLocks noChangeAspect="1"/>
          </p:cNvPicPr>
          <p:nvPr/>
        </p:nvPicPr>
        <p:blipFill>
          <a:blip r:embed="rId3"/>
          <a:srcRect l="13415"/>
          <a:stretch>
            <a:fillRect/>
          </a:stretch>
        </p:blipFill>
        <p:spPr>
          <a:xfrm>
            <a:off x="4067175" y="3048000"/>
            <a:ext cx="4953000" cy="3561027"/>
          </a:xfrm>
          <a:prstGeom prst="rect">
            <a:avLst/>
          </a:prstGeom>
        </p:spPr>
      </p:pic>
      <p:cxnSp>
        <p:nvCxnSpPr>
          <p:cNvPr id="7" name="Straight Arrow Connector 6">
            <a:extLst>
              <a:ext uri="{FF2B5EF4-FFF2-40B4-BE49-F238E27FC236}">
                <a16:creationId xmlns:a16="http://schemas.microsoft.com/office/drawing/2014/main" id="{2C763359-1D6A-802E-C878-AEF87D2E5115}"/>
              </a:ext>
            </a:extLst>
          </p:cNvPr>
          <p:cNvCxnSpPr/>
          <p:nvPr/>
        </p:nvCxnSpPr>
        <p:spPr>
          <a:xfrm>
            <a:off x="4438650" y="2324100"/>
            <a:ext cx="1314450" cy="790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269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9DD66B7-26B4-8156-0B4C-6281B8B572DF}"/>
              </a:ext>
            </a:extLst>
          </p:cNvPr>
          <p:cNvSpPr>
            <a:spLocks noGrp="1"/>
          </p:cNvSpPr>
          <p:nvPr>
            <p:ph idx="1"/>
          </p:nvPr>
        </p:nvSpPr>
        <p:spPr>
          <a:xfrm>
            <a:off x="332772" y="2762058"/>
            <a:ext cx="4841096" cy="871686"/>
          </a:xfrm>
        </p:spPr>
        <p:txBody>
          <a:bodyPr vert="horz" lIns="91440" tIns="45720" rIns="91440" bIns="45720" rtlCol="0" anchor="t">
            <a:noAutofit/>
          </a:bodyPr>
          <a:lstStyle/>
          <a:p>
            <a:pPr marL="0" indent="0" algn="ctr">
              <a:buNone/>
            </a:pPr>
            <a:r>
              <a:rPr lang="en-US" sz="3600" dirty="0">
                <a:solidFill>
                  <a:schemeClr val="accent6">
                    <a:lumMod val="49000"/>
                  </a:schemeClr>
                </a:solidFill>
                <a:latin typeface="Baskerville Old Face"/>
                <a:cs typeface="Arial"/>
              </a:rPr>
              <a:t>Language search function in SCOTIA</a:t>
            </a:r>
            <a:endParaRPr lang="en-US" dirty="0"/>
          </a:p>
        </p:txBody>
      </p:sp>
      <p:pic>
        <p:nvPicPr>
          <p:cNvPr id="4" name="Content Placeholder 3" descr="A screenshot of a computer&#10;&#10;AI-generated content may be incorrect.">
            <a:extLst>
              <a:ext uri="{FF2B5EF4-FFF2-40B4-BE49-F238E27FC236}">
                <a16:creationId xmlns:a16="http://schemas.microsoft.com/office/drawing/2014/main" id="{0433E49B-1353-2205-51AA-FE056892D89D}"/>
              </a:ext>
            </a:extLst>
          </p:cNvPr>
          <p:cNvPicPr>
            <a:picLocks noChangeAspect="1"/>
          </p:cNvPicPr>
          <p:nvPr/>
        </p:nvPicPr>
        <p:blipFill>
          <a:blip r:embed="rId2"/>
          <a:stretch>
            <a:fillRect/>
          </a:stretch>
        </p:blipFill>
        <p:spPr>
          <a:xfrm>
            <a:off x="5178031" y="283614"/>
            <a:ext cx="6395322" cy="6296891"/>
          </a:xfrm>
          <a:prstGeom prst="rect">
            <a:avLst/>
          </a:prstGeom>
        </p:spPr>
      </p:pic>
    </p:spTree>
    <p:extLst>
      <p:ext uri="{BB962C8B-B14F-4D97-AF65-F5344CB8AC3E}">
        <p14:creationId xmlns:p14="http://schemas.microsoft.com/office/powerpoint/2010/main" val="2730871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C632-D452-4C23-731D-EAB6D04DA2E6}"/>
              </a:ext>
            </a:extLst>
          </p:cNvPr>
          <p:cNvSpPr>
            <a:spLocks noGrp="1"/>
          </p:cNvSpPr>
          <p:nvPr>
            <p:ph type="title"/>
          </p:nvPr>
        </p:nvSpPr>
        <p:spPr>
          <a:xfrm>
            <a:off x="1005654" y="744909"/>
            <a:ext cx="3776416" cy="1655391"/>
          </a:xfrm>
        </p:spPr>
        <p:txBody>
          <a:bodyPr vert="horz" lIns="91440" tIns="45720" rIns="91440" bIns="45720" rtlCol="0" anchor="b">
            <a:normAutofit fontScale="90000"/>
          </a:bodyPr>
          <a:lstStyle/>
          <a:p>
            <a:r>
              <a:rPr lang="en-US" sz="5400" dirty="0"/>
              <a:t>Scots and NZE</a:t>
            </a:r>
            <a:r>
              <a:rPr lang="en-US" sz="5400" kern="1200" dirty="0">
                <a:latin typeface="+mj-lt"/>
                <a:ea typeface="+mj-ea"/>
                <a:cs typeface="+mj-cs"/>
              </a:rPr>
              <a:t> in LaBB-CAT</a:t>
            </a:r>
          </a:p>
        </p:txBody>
      </p:sp>
      <p:pic>
        <p:nvPicPr>
          <p:cNvPr id="4" name="Picture 3" descr="A screenshot of a white paper with black text&#10;&#10;AI-generated content may be incorrect.">
            <a:extLst>
              <a:ext uri="{FF2B5EF4-FFF2-40B4-BE49-F238E27FC236}">
                <a16:creationId xmlns:a16="http://schemas.microsoft.com/office/drawing/2014/main" id="{1451D3DC-82A1-17C9-E7CC-B84550908C8D}"/>
              </a:ext>
            </a:extLst>
          </p:cNvPr>
          <p:cNvPicPr>
            <a:picLocks noChangeAspect="1"/>
          </p:cNvPicPr>
          <p:nvPr/>
        </p:nvPicPr>
        <p:blipFill>
          <a:blip r:embed="rId2"/>
          <a:stretch>
            <a:fillRect/>
          </a:stretch>
        </p:blipFill>
        <p:spPr>
          <a:xfrm>
            <a:off x="5409994" y="134188"/>
            <a:ext cx="6529769" cy="6596092"/>
          </a:xfrm>
          <a:prstGeom prst="rect">
            <a:avLst/>
          </a:prstGeom>
        </p:spPr>
      </p:pic>
      <p:pic>
        <p:nvPicPr>
          <p:cNvPr id="5" name="Picture 4" descr="A white background with black and white clouds&#10;&#10;AI-generated content may be incorrect.">
            <a:extLst>
              <a:ext uri="{FF2B5EF4-FFF2-40B4-BE49-F238E27FC236}">
                <a16:creationId xmlns:a16="http://schemas.microsoft.com/office/drawing/2014/main" id="{9652903C-0549-AACE-BD3D-AEEC0A4A474E}"/>
              </a:ext>
            </a:extLst>
          </p:cNvPr>
          <p:cNvPicPr>
            <a:picLocks noChangeAspect="1"/>
          </p:cNvPicPr>
          <p:nvPr/>
        </p:nvPicPr>
        <p:blipFill>
          <a:blip r:embed="rId3"/>
          <a:srcRect r="72426"/>
          <a:stretch>
            <a:fillRect/>
          </a:stretch>
        </p:blipFill>
        <p:spPr>
          <a:xfrm>
            <a:off x="498764" y="134188"/>
            <a:ext cx="4424673" cy="6309855"/>
          </a:xfrm>
          <a:prstGeom prst="rect">
            <a:avLst/>
          </a:prstGeom>
        </p:spPr>
      </p:pic>
    </p:spTree>
    <p:extLst>
      <p:ext uri="{BB962C8B-B14F-4D97-AF65-F5344CB8AC3E}">
        <p14:creationId xmlns:p14="http://schemas.microsoft.com/office/powerpoint/2010/main" val="78801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C2FB-4B80-F3CA-4969-76E1EFC9A3B3}"/>
              </a:ext>
            </a:extLst>
          </p:cNvPr>
          <p:cNvSpPr>
            <a:spLocks noGrp="1"/>
          </p:cNvSpPr>
          <p:nvPr>
            <p:ph type="title"/>
          </p:nvPr>
        </p:nvSpPr>
        <p:spPr/>
        <p:txBody>
          <a:bodyPr/>
          <a:lstStyle/>
          <a:p>
            <a:r>
              <a:rPr lang="en-NZ" dirty="0"/>
              <a:t>Morpho-syntactic features</a:t>
            </a:r>
          </a:p>
        </p:txBody>
      </p:sp>
      <p:sp>
        <p:nvSpPr>
          <p:cNvPr id="3" name="Content Placeholder 2">
            <a:extLst>
              <a:ext uri="{FF2B5EF4-FFF2-40B4-BE49-F238E27FC236}">
                <a16:creationId xmlns:a16="http://schemas.microsoft.com/office/drawing/2014/main" id="{2EB76FC5-BCFE-366B-967A-FF852D4BCC72}"/>
              </a:ext>
            </a:extLst>
          </p:cNvPr>
          <p:cNvSpPr>
            <a:spLocks noGrp="1"/>
          </p:cNvSpPr>
          <p:nvPr>
            <p:ph idx="1"/>
          </p:nvPr>
        </p:nvSpPr>
        <p:spPr>
          <a:xfrm>
            <a:off x="1261110" y="1588770"/>
            <a:ext cx="10515600" cy="5097779"/>
          </a:xfrm>
        </p:spPr>
        <p:txBody>
          <a:bodyPr>
            <a:normAutofit/>
          </a:bodyPr>
          <a:lstStyle/>
          <a:p>
            <a:pPr>
              <a:lnSpc>
                <a:spcPct val="107000"/>
              </a:lnSpc>
              <a:spcAft>
                <a:spcPts val="800"/>
              </a:spcAft>
            </a:pP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'I have left Mollison &amp; Kilgour on Fortification station but </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intends</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going back to that quarter'</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‘you </a:t>
            </a:r>
            <a:r>
              <a:rPr lang="en-NZ" sz="2000" kern="100" dirty="0" err="1">
                <a:effectLst/>
                <a:latin typeface="Baskerville Old Face" panose="02020602080505020303" pitchFamily="18" charset="0"/>
                <a:ea typeface="Aptos" panose="020B0004020202020204" pitchFamily="34" charset="0"/>
                <a:cs typeface="Times New Roman" panose="02020603050405020304" pitchFamily="18" charset="0"/>
              </a:rPr>
              <a:t>niver</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a:t>
            </a:r>
            <a:r>
              <a:rPr lang="en-NZ" sz="2000" b="1" kern="100" dirty="0" err="1">
                <a:effectLst/>
                <a:latin typeface="Baskerville Old Face" panose="02020602080505020303" pitchFamily="18" charset="0"/>
                <a:ea typeface="Aptos" panose="020B0004020202020204" pitchFamily="34" charset="0"/>
                <a:cs typeface="Times New Roman" panose="02020603050405020304" pitchFamily="18" charset="0"/>
              </a:rPr>
              <a:t>tels</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us’</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'John was down country about too </a:t>
            </a:r>
            <a:r>
              <a:rPr lang="en-NZ" sz="2000" b="1" kern="100" dirty="0" err="1">
                <a:effectLst/>
                <a:latin typeface="Baskerville Old Face" panose="02020602080505020303" pitchFamily="18" charset="0"/>
                <a:ea typeface="Aptos" panose="020B0004020202020204" pitchFamily="34" charset="0"/>
                <a:cs typeface="Times New Roman" panose="02020603050405020304" pitchFamily="18" charset="0"/>
              </a:rPr>
              <a:t>munth</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ago’</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‘till </a:t>
            </a:r>
            <a:r>
              <a:rPr lang="en-NZ" sz="2000" kern="100" dirty="0" err="1">
                <a:effectLst/>
                <a:latin typeface="Baskerville Old Face" panose="02020602080505020303" pitchFamily="18" charset="0"/>
                <a:ea typeface="Aptos" panose="020B0004020202020204" pitchFamily="34" charset="0"/>
                <a:cs typeface="Times New Roman" panose="02020603050405020304" pitchFamily="18" charset="0"/>
              </a:rPr>
              <a:t>thay</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are 14 </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year</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old’</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'a </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wee bit</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 land'</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‘I am as well off </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the now</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a:t>
            </a:r>
          </a:p>
          <a:p>
            <a:r>
              <a:rPr lang="en-NZ" sz="2000" dirty="0">
                <a:effectLst/>
                <a:latin typeface="Baskerville Old Face" panose="02020602080505020303" pitchFamily="18" charset="0"/>
                <a:ea typeface="Aptos" panose="020B0004020202020204" pitchFamily="34" charset="0"/>
                <a:cs typeface="Times New Roman" panose="02020603050405020304" pitchFamily="18" charset="0"/>
              </a:rPr>
              <a:t>'</a:t>
            </a:r>
            <a:r>
              <a:rPr lang="en-NZ" sz="2000" b="1" dirty="0">
                <a:effectLst/>
                <a:latin typeface="Baskerville Old Face" panose="02020602080505020303" pitchFamily="18" charset="0"/>
                <a:ea typeface="Aptos" panose="020B0004020202020204" pitchFamily="34" charset="0"/>
                <a:cs typeface="Times New Roman" panose="02020603050405020304" pitchFamily="18" charset="0"/>
              </a:rPr>
              <a:t>them</a:t>
            </a:r>
            <a:r>
              <a:rPr lang="en-NZ" sz="2000" dirty="0">
                <a:effectLst/>
                <a:latin typeface="Baskerville Old Face" panose="02020602080505020303" pitchFamily="18" charset="0"/>
                <a:ea typeface="Aptos" panose="020B0004020202020204" pitchFamily="34" charset="0"/>
                <a:cs typeface="Times New Roman" panose="02020603050405020304" pitchFamily="18" charset="0"/>
              </a:rPr>
              <a:t> that is able has been very kind’ </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'I was about </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looking after </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a situation’</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for to </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build a good commodious house’</a:t>
            </a:r>
          </a:p>
          <a:p>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'Willie </a:t>
            </a:r>
            <a:r>
              <a:rPr lang="en-NZ" sz="2000" b="1" kern="100" dirty="0">
                <a:effectLst/>
                <a:latin typeface="Baskerville Old Face" panose="02020602080505020303" pitchFamily="18" charset="0"/>
                <a:ea typeface="Aptos" panose="020B0004020202020204" pitchFamily="34" charset="0"/>
                <a:cs typeface="Times New Roman" panose="02020603050405020304" pitchFamily="18" charset="0"/>
              </a:rPr>
              <a:t>is always living </a:t>
            </a:r>
            <a:r>
              <a:rPr lang="en-NZ" sz="2000" kern="100" dirty="0">
                <a:effectLst/>
                <a:latin typeface="Baskerville Old Face" panose="02020602080505020303" pitchFamily="18" charset="0"/>
                <a:ea typeface="Aptos" panose="020B0004020202020204" pitchFamily="34" charset="0"/>
                <a:cs typeface="Times New Roman" panose="02020603050405020304" pitchFamily="18" charset="0"/>
              </a:rPr>
              <a:t>in the west Taieri' (rather than currently living)</a:t>
            </a:r>
          </a:p>
          <a:p>
            <a:endParaRPr lang="en-NZ" dirty="0"/>
          </a:p>
        </p:txBody>
      </p:sp>
    </p:spTree>
    <p:extLst>
      <p:ext uri="{BB962C8B-B14F-4D97-AF65-F5344CB8AC3E}">
        <p14:creationId xmlns:p14="http://schemas.microsoft.com/office/powerpoint/2010/main" val="2739689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238D183C-4D4E-1942-5785-C4A5055D4EC5}"/>
              </a:ext>
            </a:extLst>
          </p:cNvPr>
          <p:cNvPicPr>
            <a:picLocks noGrp="1" noChangeAspect="1"/>
          </p:cNvPicPr>
          <p:nvPr>
            <p:ph idx="1"/>
          </p:nvPr>
        </p:nvPicPr>
        <p:blipFill>
          <a:blip r:embed="rId2">
            <a:alphaModFix/>
          </a:blip>
          <a:srcRect r="-1" b="15089"/>
          <a:stretch>
            <a:fillRect/>
          </a:stretch>
        </p:blipFill>
        <p:spPr>
          <a:xfrm>
            <a:off x="167114" y="1754910"/>
            <a:ext cx="8724456" cy="4907750"/>
          </a:xfrm>
          <a:prstGeom prst="rect">
            <a:avLst/>
          </a:prstGeom>
        </p:spPr>
      </p:pic>
      <p:pic>
        <p:nvPicPr>
          <p:cNvPr id="2" name="Picture 1" descr="A screenshot of a chat&#10;&#10;AI-generated content may be incorrect.">
            <a:extLst>
              <a:ext uri="{FF2B5EF4-FFF2-40B4-BE49-F238E27FC236}">
                <a16:creationId xmlns:a16="http://schemas.microsoft.com/office/drawing/2014/main" id="{D3EE21DD-567E-BA54-A4E0-65D9D8D4740C}"/>
              </a:ext>
            </a:extLst>
          </p:cNvPr>
          <p:cNvPicPr>
            <a:picLocks noChangeAspect="1"/>
          </p:cNvPicPr>
          <p:nvPr/>
        </p:nvPicPr>
        <p:blipFill>
          <a:blip r:embed="rId3"/>
          <a:stretch>
            <a:fillRect/>
          </a:stretch>
        </p:blipFill>
        <p:spPr>
          <a:xfrm>
            <a:off x="3517529" y="1570181"/>
            <a:ext cx="7970189" cy="2252361"/>
          </a:xfrm>
          <a:prstGeom prst="rect">
            <a:avLst/>
          </a:prstGeom>
        </p:spPr>
      </p:pic>
      <p:sp>
        <p:nvSpPr>
          <p:cNvPr id="3" name="Title 1">
            <a:extLst>
              <a:ext uri="{FF2B5EF4-FFF2-40B4-BE49-F238E27FC236}">
                <a16:creationId xmlns:a16="http://schemas.microsoft.com/office/drawing/2014/main" id="{0BA1F242-30D4-7FF3-14F7-925720732C7D}"/>
              </a:ext>
            </a:extLst>
          </p:cNvPr>
          <p:cNvSpPr>
            <a:spLocks noGrp="1"/>
          </p:cNvSpPr>
          <p:nvPr>
            <p:ph type="title"/>
          </p:nvPr>
        </p:nvSpPr>
        <p:spPr>
          <a:xfrm>
            <a:off x="838200" y="365125"/>
            <a:ext cx="10515600" cy="1325563"/>
          </a:xfrm>
        </p:spPr>
        <p:txBody>
          <a:bodyPr/>
          <a:lstStyle/>
          <a:p>
            <a:r>
              <a:rPr lang="en-US" dirty="0"/>
              <a:t>Morpho-tagger</a:t>
            </a:r>
          </a:p>
        </p:txBody>
      </p:sp>
    </p:spTree>
    <p:extLst>
      <p:ext uri="{BB962C8B-B14F-4D97-AF65-F5344CB8AC3E}">
        <p14:creationId xmlns:p14="http://schemas.microsoft.com/office/powerpoint/2010/main" val="2630681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1539-797F-CDC1-FAE1-8D93A10D01C0}"/>
              </a:ext>
            </a:extLst>
          </p:cNvPr>
          <p:cNvSpPr>
            <a:spLocks noGrp="1"/>
          </p:cNvSpPr>
          <p:nvPr>
            <p:ph type="title"/>
          </p:nvPr>
        </p:nvSpPr>
        <p:spPr/>
        <p:txBody>
          <a:bodyPr/>
          <a:lstStyle/>
          <a:p>
            <a:r>
              <a:rPr lang="en-NZ" dirty="0"/>
              <a:t>Step 5: Analysis?</a:t>
            </a:r>
            <a:endParaRPr lang="en-GB" dirty="0"/>
          </a:p>
        </p:txBody>
      </p:sp>
      <p:sp>
        <p:nvSpPr>
          <p:cNvPr id="3" name="Content Placeholder 2">
            <a:extLst>
              <a:ext uri="{FF2B5EF4-FFF2-40B4-BE49-F238E27FC236}">
                <a16:creationId xmlns:a16="http://schemas.microsoft.com/office/drawing/2014/main" id="{2558AED1-2A4F-72A9-B8D0-755659AFD78D}"/>
              </a:ext>
            </a:extLst>
          </p:cNvPr>
          <p:cNvSpPr>
            <a:spLocks noGrp="1"/>
          </p:cNvSpPr>
          <p:nvPr>
            <p:ph idx="1"/>
          </p:nvPr>
        </p:nvSpPr>
        <p:spPr>
          <a:xfrm>
            <a:off x="838201" y="1825625"/>
            <a:ext cx="4749800" cy="4351338"/>
          </a:xfrm>
        </p:spPr>
        <p:txBody>
          <a:bodyPr/>
          <a:lstStyle/>
          <a:p>
            <a:r>
              <a:rPr lang="en-NZ" dirty="0">
                <a:latin typeface="Baskerville Old Face" panose="02020602080505020303" pitchFamily="18" charset="0"/>
              </a:rPr>
              <a:t>No quantitative results (yet!)</a:t>
            </a:r>
          </a:p>
          <a:p>
            <a:r>
              <a:rPr lang="en-GB" dirty="0">
                <a:latin typeface="Baskerville Old Face" panose="02020602080505020303" pitchFamily="18" charset="0"/>
              </a:rPr>
              <a:t>But what was noticeable was a gender effect – women used far less Scots and NZE/Māori than the men</a:t>
            </a:r>
          </a:p>
          <a:p>
            <a:r>
              <a:rPr lang="en-GB" dirty="0">
                <a:latin typeface="Baskerville Old Face" panose="02020602080505020303" pitchFamily="18" charset="0"/>
              </a:rPr>
              <a:t>This became more apparent in the first qualitative study</a:t>
            </a:r>
            <a:endParaRPr lang="en-NZ" dirty="0">
              <a:latin typeface="Baskerville Old Face" panose="02020602080505020303" pitchFamily="18" charset="0"/>
            </a:endParaRPr>
          </a:p>
        </p:txBody>
      </p:sp>
      <p:graphicFrame>
        <p:nvGraphicFramePr>
          <p:cNvPr id="4" name="Chart 3">
            <a:extLst>
              <a:ext uri="{FF2B5EF4-FFF2-40B4-BE49-F238E27FC236}">
                <a16:creationId xmlns:a16="http://schemas.microsoft.com/office/drawing/2014/main" id="{8E7FBE90-17CF-75AA-E640-8A0A5614DF54}"/>
              </a:ext>
            </a:extLst>
          </p:cNvPr>
          <p:cNvGraphicFramePr>
            <a:graphicFrameLocks/>
          </p:cNvGraphicFramePr>
          <p:nvPr>
            <p:extLst>
              <p:ext uri="{D42A27DB-BD31-4B8C-83A1-F6EECF244321}">
                <p14:modId xmlns:p14="http://schemas.microsoft.com/office/powerpoint/2010/main" val="927119926"/>
              </p:ext>
            </p:extLst>
          </p:nvPr>
        </p:nvGraphicFramePr>
        <p:xfrm>
          <a:off x="5745018" y="2018882"/>
          <a:ext cx="6007966" cy="323467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7C8FE0A-06A9-31FF-B5AE-D5D078C4EBED}"/>
              </a:ext>
            </a:extLst>
          </p:cNvPr>
          <p:cNvSpPr txBox="1"/>
          <p:nvPr/>
        </p:nvSpPr>
        <p:spPr>
          <a:xfrm>
            <a:off x="6096000" y="5357091"/>
            <a:ext cx="3084945" cy="646331"/>
          </a:xfrm>
          <a:prstGeom prst="rect">
            <a:avLst/>
          </a:prstGeom>
          <a:noFill/>
        </p:spPr>
        <p:txBody>
          <a:bodyPr wrap="square" rtlCol="0">
            <a:spAutoFit/>
          </a:bodyPr>
          <a:lstStyle/>
          <a:p>
            <a:r>
              <a:rPr lang="en-NZ" dirty="0">
                <a:latin typeface="Baskerville Old Face" panose="02020602080505020303" pitchFamily="18" charset="0"/>
              </a:rPr>
              <a:t>Scots: 315</a:t>
            </a:r>
          </a:p>
          <a:p>
            <a:r>
              <a:rPr lang="en-NZ" dirty="0">
                <a:latin typeface="Baskerville Old Face" panose="02020602080505020303" pitchFamily="18" charset="0"/>
              </a:rPr>
              <a:t>NZE/Māori: 109</a:t>
            </a:r>
            <a:endParaRPr lang="en-GB" dirty="0">
              <a:latin typeface="Baskerville Old Face" panose="02020602080505020303" pitchFamily="18" charset="0"/>
            </a:endParaRPr>
          </a:p>
        </p:txBody>
      </p:sp>
    </p:spTree>
    <p:extLst>
      <p:ext uri="{BB962C8B-B14F-4D97-AF65-F5344CB8AC3E}">
        <p14:creationId xmlns:p14="http://schemas.microsoft.com/office/powerpoint/2010/main" val="88653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76BD-3A86-6E2F-15CF-DFA64D77F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BF2AB-5FDD-5670-DFC3-69452F3C288A}"/>
              </a:ext>
            </a:extLst>
          </p:cNvPr>
          <p:cNvSpPr>
            <a:spLocks noGrp="1"/>
          </p:cNvSpPr>
          <p:nvPr>
            <p:ph type="title"/>
          </p:nvPr>
        </p:nvSpPr>
        <p:spPr/>
        <p:txBody>
          <a:bodyPr/>
          <a:lstStyle/>
          <a:p>
            <a:r>
              <a:rPr lang="en-NZ" dirty="0"/>
              <a:t>The Project Aims</a:t>
            </a:r>
            <a:endParaRPr lang="en-GB" dirty="0"/>
          </a:p>
        </p:txBody>
      </p:sp>
      <p:sp>
        <p:nvSpPr>
          <p:cNvPr id="3" name="Content Placeholder 2">
            <a:extLst>
              <a:ext uri="{FF2B5EF4-FFF2-40B4-BE49-F238E27FC236}">
                <a16:creationId xmlns:a16="http://schemas.microsoft.com/office/drawing/2014/main" id="{B171306F-2396-98F2-73C2-AF66BC2238A3}"/>
              </a:ext>
            </a:extLst>
          </p:cNvPr>
          <p:cNvSpPr>
            <a:spLocks noGrp="1"/>
          </p:cNvSpPr>
          <p:nvPr>
            <p:ph idx="1"/>
          </p:nvPr>
        </p:nvSpPr>
        <p:spPr>
          <a:xfrm>
            <a:off x="838200" y="1825624"/>
            <a:ext cx="11117580" cy="4849495"/>
          </a:xfrm>
        </p:spPr>
        <p:txBody>
          <a:bodyPr>
            <a:normAutofit lnSpcReduction="10000"/>
          </a:bodyPr>
          <a:lstStyle/>
          <a:p>
            <a:r>
              <a:rPr lang="en-NZ" dirty="0">
                <a:latin typeface="Baskerville Old Face" panose="02020602080505020303" pitchFamily="18" charset="0"/>
              </a:rPr>
              <a:t>Digitise manuscript correspondence of Scottish immigrants coming to New Zealand during the mid-late nineteenth century</a:t>
            </a:r>
          </a:p>
          <a:p>
            <a:r>
              <a:rPr lang="en-NZ" dirty="0">
                <a:latin typeface="Baskerville Old Face" panose="02020602080505020303" pitchFamily="18" charset="0"/>
              </a:rPr>
              <a:t>Identify Scots and NZE + Māori features present in writing </a:t>
            </a:r>
          </a:p>
          <a:p>
            <a:r>
              <a:rPr lang="en-NZ" dirty="0">
                <a:latin typeface="Baskerville Old Face" panose="02020602080505020303" pitchFamily="18" charset="0"/>
              </a:rPr>
              <a:t>Build a corpus of text-searchable transcripts in LaBB-CAT</a:t>
            </a:r>
          </a:p>
          <a:p>
            <a:r>
              <a:rPr lang="en-NZ" dirty="0">
                <a:latin typeface="Baskerville Old Face" panose="02020602080505020303" pitchFamily="18" charset="0"/>
              </a:rPr>
              <a:t>Answer research questions: </a:t>
            </a:r>
          </a:p>
          <a:p>
            <a:pPr lvl="1"/>
            <a:r>
              <a:rPr lang="en-NZ" dirty="0">
                <a:latin typeface="Baskerville Old Face" panose="02020602080505020303" pitchFamily="18" charset="0"/>
              </a:rPr>
              <a:t>Did the Scottish immigrants retain Scots features, or adopt New Zealand English colloquialisms (NZE) and </a:t>
            </a:r>
            <a:r>
              <a:rPr lang="en-NZ" dirty="0" err="1">
                <a:latin typeface="Baskerville Old Face" panose="02020602080505020303" pitchFamily="18" charset="0"/>
              </a:rPr>
              <a:t>te</a:t>
            </a:r>
            <a:r>
              <a:rPr lang="en-NZ" dirty="0">
                <a:latin typeface="Baskerville Old Face" panose="02020602080505020303" pitchFamily="18" charset="0"/>
              </a:rPr>
              <a:t> </a:t>
            </a:r>
            <a:r>
              <a:rPr lang="en-NZ" dirty="0" err="1">
                <a:latin typeface="Baskerville Old Face" panose="02020602080505020303" pitchFamily="18" charset="0"/>
              </a:rPr>
              <a:t>reo</a:t>
            </a:r>
            <a:r>
              <a:rPr lang="en-NZ" dirty="0">
                <a:latin typeface="Baskerville Old Face" panose="02020602080505020303" pitchFamily="18" charset="0"/>
              </a:rPr>
              <a:t> Māori in their correspondence?</a:t>
            </a:r>
          </a:p>
          <a:p>
            <a:pPr lvl="1"/>
            <a:r>
              <a:rPr lang="en-NZ" dirty="0">
                <a:latin typeface="Baskerville Old Face" panose="02020602080505020303" pitchFamily="18" charset="0"/>
              </a:rPr>
              <a:t>Did factors such as gender, profession and location influence these </a:t>
            </a:r>
            <a:r>
              <a:rPr lang="en-GB" dirty="0">
                <a:latin typeface="Baskerville Old Face" panose="02020602080505020303" pitchFamily="18" charset="0"/>
              </a:rPr>
              <a:t>frequencies?</a:t>
            </a:r>
          </a:p>
          <a:p>
            <a:pPr lvl="1"/>
            <a:r>
              <a:rPr lang="en-NZ" dirty="0">
                <a:latin typeface="Baskerville Old Face" panose="02020602080505020303" pitchFamily="18" charset="0"/>
              </a:rPr>
              <a:t>If so, what might this indicate about the role of changing identities, social mobility and strength of the homeland connection?</a:t>
            </a:r>
          </a:p>
        </p:txBody>
      </p:sp>
    </p:spTree>
    <p:extLst>
      <p:ext uri="{BB962C8B-B14F-4D97-AF65-F5344CB8AC3E}">
        <p14:creationId xmlns:p14="http://schemas.microsoft.com/office/powerpoint/2010/main" val="349824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9" name="Google Shape;389;g24abd5f324f_0_0"/>
          <p:cNvSpPr txBox="1">
            <a:spLocks noGrp="1"/>
          </p:cNvSpPr>
          <p:nvPr>
            <p:ph type="sldNum" idx="12"/>
          </p:nvPr>
        </p:nvSpPr>
        <p:spPr>
          <a:xfrm>
            <a:off x="1524001" y="6422400"/>
            <a:ext cx="457200" cy="363600"/>
          </a:xfrm>
          <a:prstGeom prst="rect">
            <a:avLst/>
          </a:prstGeom>
          <a:noFill/>
          <a:ln>
            <a:noFill/>
          </a:ln>
        </p:spPr>
        <p:txBody>
          <a:bodyPr spcFirstLastPara="1" wrap="square" lIns="0" tIns="0" rIns="0" bIns="0" anchor="ctr" anchorCtr="1">
            <a:noAutofit/>
          </a:bodyPr>
          <a:lstStyle/>
          <a:p>
            <a:fld id="{00000000-1234-1234-1234-123412341234}" type="slidenum">
              <a:rPr lang="en-US">
                <a:solidFill>
                  <a:srgbClr val="FFFFFF"/>
                </a:solidFill>
              </a:rPr>
              <a:pPr/>
              <a:t>30</a:t>
            </a:fld>
            <a:endParaRPr>
              <a:solidFill>
                <a:srgbClr val="FFFFFF"/>
              </a:solidFill>
            </a:endParaRPr>
          </a:p>
        </p:txBody>
      </p:sp>
      <p:sp>
        <p:nvSpPr>
          <p:cNvPr id="2" name="Title 1">
            <a:extLst>
              <a:ext uri="{FF2B5EF4-FFF2-40B4-BE49-F238E27FC236}">
                <a16:creationId xmlns:a16="http://schemas.microsoft.com/office/drawing/2014/main" id="{55EC967E-932B-F902-A320-9CBF0AA1FC7E}"/>
              </a:ext>
            </a:extLst>
          </p:cNvPr>
          <p:cNvSpPr>
            <a:spLocks noGrp="1"/>
          </p:cNvSpPr>
          <p:nvPr>
            <p:ph type="title"/>
          </p:nvPr>
        </p:nvSpPr>
        <p:spPr>
          <a:xfrm>
            <a:off x="1465521" y="311265"/>
            <a:ext cx="10515600" cy="630138"/>
          </a:xfrm>
        </p:spPr>
        <p:txBody>
          <a:bodyPr/>
          <a:lstStyle/>
          <a:p>
            <a:pPr algn="r"/>
            <a:r>
              <a:rPr lang="en-NZ" dirty="0">
                <a:solidFill>
                  <a:schemeClr val="tx2"/>
                </a:solidFill>
                <a:latin typeface="Baskerville Old Face" panose="02020602080505020303" pitchFamily="18" charset="0"/>
              </a:rPr>
              <a:t>Mobility, Norms and Expectations </a:t>
            </a:r>
          </a:p>
        </p:txBody>
      </p:sp>
      <p:sp>
        <p:nvSpPr>
          <p:cNvPr id="3" name="TextBox 2">
            <a:extLst>
              <a:ext uri="{FF2B5EF4-FFF2-40B4-BE49-F238E27FC236}">
                <a16:creationId xmlns:a16="http://schemas.microsoft.com/office/drawing/2014/main" id="{15737182-542C-EF6A-813A-04F7DA357B9F}"/>
              </a:ext>
            </a:extLst>
          </p:cNvPr>
          <p:cNvSpPr txBox="1"/>
          <p:nvPr/>
        </p:nvSpPr>
        <p:spPr>
          <a:xfrm>
            <a:off x="3482281" y="3076548"/>
            <a:ext cx="5925312" cy="1631216"/>
          </a:xfrm>
          <a:prstGeom prst="rect">
            <a:avLst/>
          </a:prstGeom>
          <a:solidFill>
            <a:schemeClr val="accent6">
              <a:lumMod val="20000"/>
              <a:lumOff val="80000"/>
            </a:schemeClr>
          </a:solidFill>
          <a:ln>
            <a:solidFill>
              <a:schemeClr val="accent1"/>
            </a:solidFill>
          </a:ln>
        </p:spPr>
        <p:txBody>
          <a:bodyPr wrap="square" rtlCol="0">
            <a:spAutoFit/>
          </a:bodyPr>
          <a:lstStyle/>
          <a:p>
            <a:r>
              <a:rPr lang="en-NZ" sz="2000" b="1" dirty="0">
                <a:solidFill>
                  <a:srgbClr val="000000"/>
                </a:solidFill>
                <a:latin typeface="Baskerville Old Face" panose="02020602080505020303" pitchFamily="18" charset="0"/>
              </a:rPr>
              <a:t>Upward mobility</a:t>
            </a:r>
            <a:r>
              <a:rPr lang="en-NZ" sz="2000" dirty="0">
                <a:solidFill>
                  <a:srgbClr val="000000"/>
                </a:solidFill>
                <a:latin typeface="Baskerville Old Face" panose="02020602080505020303" pitchFamily="18" charset="0"/>
              </a:rPr>
              <a:t>: Not everyone has equal access to mobility as a resource (Skeggs 2004: 49), and this is predicated, among other factors, on the strength of social networks, community involvement, and gendered opportunities (Chetty et al. 2014).</a:t>
            </a:r>
            <a:endParaRPr lang="en-NZ" sz="2000" dirty="0"/>
          </a:p>
        </p:txBody>
      </p:sp>
      <p:sp>
        <p:nvSpPr>
          <p:cNvPr id="4" name="TextBox 3">
            <a:extLst>
              <a:ext uri="{FF2B5EF4-FFF2-40B4-BE49-F238E27FC236}">
                <a16:creationId xmlns:a16="http://schemas.microsoft.com/office/drawing/2014/main" id="{C2C17C1A-641F-53EC-68A0-88F06C9771CE}"/>
              </a:ext>
            </a:extLst>
          </p:cNvPr>
          <p:cNvSpPr txBox="1"/>
          <p:nvPr/>
        </p:nvSpPr>
        <p:spPr>
          <a:xfrm>
            <a:off x="808920" y="1361913"/>
            <a:ext cx="4930005" cy="1631216"/>
          </a:xfrm>
          <a:prstGeom prst="rect">
            <a:avLst/>
          </a:prstGeom>
          <a:solidFill>
            <a:schemeClr val="bg2">
              <a:lumMod val="20000"/>
              <a:lumOff val="80000"/>
            </a:schemeClr>
          </a:solidFill>
          <a:ln>
            <a:solidFill>
              <a:schemeClr val="accent1"/>
            </a:solidFill>
          </a:ln>
        </p:spPr>
        <p:txBody>
          <a:bodyPr wrap="square" rtlCol="0">
            <a:spAutoFit/>
          </a:bodyPr>
          <a:lstStyle/>
          <a:p>
            <a:r>
              <a:rPr lang="en-NZ" sz="2000" b="1" dirty="0">
                <a:latin typeface="Baskerville Old Face" panose="02020602080505020303" pitchFamily="18" charset="0"/>
              </a:rPr>
              <a:t>Gendered expectations</a:t>
            </a:r>
            <a:r>
              <a:rPr lang="en-NZ" sz="2000" dirty="0">
                <a:latin typeface="Baskerville Old Face" panose="02020602080505020303" pitchFamily="18" charset="0"/>
              </a:rPr>
              <a:t>: Letter-writing historically seen as a desirable trait for women of a certain status (</a:t>
            </a:r>
            <a:r>
              <a:rPr lang="en-NZ" sz="2000" dirty="0" err="1">
                <a:latin typeface="Baskerville Old Face" panose="02020602080505020303" pitchFamily="18" charset="0"/>
              </a:rPr>
              <a:t>Elsweiler</a:t>
            </a:r>
            <a:r>
              <a:rPr lang="en-NZ" sz="2000" dirty="0">
                <a:latin typeface="Baskerville Old Face" panose="02020602080505020303" pitchFamily="18" charset="0"/>
              </a:rPr>
              <a:t> 2022), in which ‘polite’ language use was upheld as the model for correct written etiquette.</a:t>
            </a:r>
          </a:p>
        </p:txBody>
      </p:sp>
      <p:sp>
        <p:nvSpPr>
          <p:cNvPr id="5" name="TextBox 4">
            <a:extLst>
              <a:ext uri="{FF2B5EF4-FFF2-40B4-BE49-F238E27FC236}">
                <a16:creationId xmlns:a16="http://schemas.microsoft.com/office/drawing/2014/main" id="{AA1D85FE-D970-EBAC-C641-3E40A3E062D3}"/>
              </a:ext>
            </a:extLst>
          </p:cNvPr>
          <p:cNvSpPr txBox="1"/>
          <p:nvPr/>
        </p:nvSpPr>
        <p:spPr>
          <a:xfrm>
            <a:off x="7080675" y="4902973"/>
            <a:ext cx="4821564" cy="1631216"/>
          </a:xfrm>
          <a:prstGeom prst="rect">
            <a:avLst/>
          </a:prstGeom>
          <a:solidFill>
            <a:schemeClr val="accent2">
              <a:lumMod val="20000"/>
              <a:lumOff val="80000"/>
            </a:schemeClr>
          </a:solidFill>
          <a:ln>
            <a:solidFill>
              <a:schemeClr val="accent1"/>
            </a:solidFill>
          </a:ln>
        </p:spPr>
        <p:txBody>
          <a:bodyPr wrap="square" rtlCol="0">
            <a:spAutoFit/>
          </a:bodyPr>
          <a:lstStyle/>
          <a:p>
            <a:r>
              <a:rPr lang="en-NZ" sz="2000" b="1" dirty="0">
                <a:latin typeface="Baskerville Old Face" panose="02020602080505020303" pitchFamily="18" charset="0"/>
              </a:rPr>
              <a:t>Semantic domains</a:t>
            </a:r>
            <a:r>
              <a:rPr lang="en-NZ" sz="2000" dirty="0">
                <a:latin typeface="Baskerville Old Face" panose="02020602080505020303" pitchFamily="18" charset="0"/>
              </a:rPr>
              <a:t>: most early NZE lexis based around men’s spheres of work (farming, gold-mining, bush clearing). Māori loans mostly flora and fauna. Little early evidence of ‘domestic’ lexis</a:t>
            </a:r>
          </a:p>
        </p:txBody>
      </p:sp>
      <p:sp>
        <p:nvSpPr>
          <p:cNvPr id="6" name="Arrow: Bent-Up 5">
            <a:extLst>
              <a:ext uri="{FF2B5EF4-FFF2-40B4-BE49-F238E27FC236}">
                <a16:creationId xmlns:a16="http://schemas.microsoft.com/office/drawing/2014/main" id="{B1B72D07-36C8-D9B4-F4A9-1CFA29DD69C2}"/>
              </a:ext>
            </a:extLst>
          </p:cNvPr>
          <p:cNvSpPr/>
          <p:nvPr/>
        </p:nvSpPr>
        <p:spPr>
          <a:xfrm rot="10800000" flipH="1">
            <a:off x="5809200" y="2014765"/>
            <a:ext cx="1271475" cy="779311"/>
          </a:xfrm>
          <a:prstGeom prst="bentUpArrow">
            <a:avLst>
              <a:gd name="adj1" fmla="val 8407"/>
              <a:gd name="adj2" fmla="val 23222"/>
              <a:gd name="adj3" fmla="val 214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Arrow: Bent-Up 7">
            <a:extLst>
              <a:ext uri="{FF2B5EF4-FFF2-40B4-BE49-F238E27FC236}">
                <a16:creationId xmlns:a16="http://schemas.microsoft.com/office/drawing/2014/main" id="{0449AF1C-2CF1-A31E-0207-6A3EEAEF71FD}"/>
              </a:ext>
            </a:extLst>
          </p:cNvPr>
          <p:cNvSpPr/>
          <p:nvPr/>
        </p:nvSpPr>
        <p:spPr>
          <a:xfrm rot="10800000" flipH="1">
            <a:off x="9491457" y="4026057"/>
            <a:ext cx="1271475" cy="779311"/>
          </a:xfrm>
          <a:prstGeom prst="bentUpArrow">
            <a:avLst>
              <a:gd name="adj1" fmla="val 8407"/>
              <a:gd name="adj2" fmla="val 23222"/>
              <a:gd name="adj3" fmla="val 214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26C68CE-24FE-2734-AF80-2F6D36E63C83}"/>
              </a:ext>
            </a:extLst>
          </p:cNvPr>
          <p:cNvPicPr>
            <a:picLocks noGrp="1" noChangeAspect="1"/>
          </p:cNvPicPr>
          <p:nvPr>
            <p:ph idx="1"/>
          </p:nvPr>
        </p:nvPicPr>
        <p:blipFill>
          <a:blip r:embed="rId2"/>
          <a:stretch>
            <a:fillRect/>
          </a:stretch>
        </p:blipFill>
        <p:spPr>
          <a:xfrm>
            <a:off x="3943943" y="101600"/>
            <a:ext cx="8248057" cy="4351338"/>
          </a:xfrm>
          <a:prstGeom prst="ellipse">
            <a:avLst/>
          </a:prstGeom>
          <a:ln>
            <a:noFill/>
          </a:ln>
          <a:effectLst>
            <a:softEdge rad="112500"/>
          </a:effectLst>
        </p:spPr>
      </p:pic>
      <p:pic>
        <p:nvPicPr>
          <p:cNvPr id="8" name="Picture 7">
            <a:extLst>
              <a:ext uri="{FF2B5EF4-FFF2-40B4-BE49-F238E27FC236}">
                <a16:creationId xmlns:a16="http://schemas.microsoft.com/office/drawing/2014/main" id="{AAA95BD3-63D4-BF15-214F-376559962AEF}"/>
              </a:ext>
            </a:extLst>
          </p:cNvPr>
          <p:cNvPicPr>
            <a:picLocks noChangeAspect="1"/>
          </p:cNvPicPr>
          <p:nvPr/>
        </p:nvPicPr>
        <p:blipFill>
          <a:blip r:embed="rId3"/>
          <a:stretch>
            <a:fillRect/>
          </a:stretch>
        </p:blipFill>
        <p:spPr>
          <a:xfrm>
            <a:off x="133645" y="3429000"/>
            <a:ext cx="4781550" cy="3421125"/>
          </a:xfrm>
          <a:prstGeom prst="ellipse">
            <a:avLst/>
          </a:prstGeom>
          <a:ln>
            <a:noFill/>
          </a:ln>
          <a:effectLst>
            <a:softEdge rad="112500"/>
          </a:effectLst>
        </p:spPr>
      </p:pic>
      <p:sp>
        <p:nvSpPr>
          <p:cNvPr id="2" name="Title 1">
            <a:extLst>
              <a:ext uri="{FF2B5EF4-FFF2-40B4-BE49-F238E27FC236}">
                <a16:creationId xmlns:a16="http://schemas.microsoft.com/office/drawing/2014/main" id="{3FEFA7BD-7CE0-55DD-F03A-80E9EE12DA79}"/>
              </a:ext>
            </a:extLst>
          </p:cNvPr>
          <p:cNvSpPr>
            <a:spLocks noGrp="1"/>
          </p:cNvSpPr>
          <p:nvPr>
            <p:ph type="title"/>
          </p:nvPr>
        </p:nvSpPr>
        <p:spPr>
          <a:xfrm>
            <a:off x="1530927" y="1538144"/>
            <a:ext cx="3105743" cy="1325563"/>
          </a:xfrm>
        </p:spPr>
        <p:txBody>
          <a:bodyPr>
            <a:normAutofit fontScale="90000"/>
          </a:bodyPr>
          <a:lstStyle/>
          <a:p>
            <a:r>
              <a:rPr lang="en-NZ" dirty="0"/>
              <a:t>Women’s NZE and Scots</a:t>
            </a:r>
            <a:endParaRPr lang="en-GB" dirty="0"/>
          </a:p>
        </p:txBody>
      </p:sp>
    </p:spTree>
    <p:extLst>
      <p:ext uri="{BB962C8B-B14F-4D97-AF65-F5344CB8AC3E}">
        <p14:creationId xmlns:p14="http://schemas.microsoft.com/office/powerpoint/2010/main" val="184880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3BF-95AA-6746-EC70-480C9455CD79}"/>
              </a:ext>
            </a:extLst>
          </p:cNvPr>
          <p:cNvSpPr>
            <a:spLocks noGrp="1"/>
          </p:cNvSpPr>
          <p:nvPr>
            <p:ph type="title"/>
          </p:nvPr>
        </p:nvSpPr>
        <p:spPr/>
        <p:txBody>
          <a:bodyPr/>
          <a:lstStyle/>
          <a:p>
            <a:r>
              <a:rPr lang="en-NZ" dirty="0"/>
              <a:t>Women’s use of Scots</a:t>
            </a:r>
            <a:endParaRPr lang="en-GB" dirty="0"/>
          </a:p>
        </p:txBody>
      </p:sp>
      <p:sp>
        <p:nvSpPr>
          <p:cNvPr id="3" name="Content Placeholder 2">
            <a:extLst>
              <a:ext uri="{FF2B5EF4-FFF2-40B4-BE49-F238E27FC236}">
                <a16:creationId xmlns:a16="http://schemas.microsoft.com/office/drawing/2014/main" id="{E92378B2-235C-BD40-DB71-D05EE6659C15}"/>
              </a:ext>
            </a:extLst>
          </p:cNvPr>
          <p:cNvSpPr>
            <a:spLocks noGrp="1"/>
          </p:cNvSpPr>
          <p:nvPr>
            <p:ph idx="1"/>
          </p:nvPr>
        </p:nvSpPr>
        <p:spPr/>
        <p:txBody>
          <a:bodyPr/>
          <a:lstStyle/>
          <a:p>
            <a:r>
              <a:rPr lang="en-NZ" dirty="0">
                <a:latin typeface="Baskerville Old Face" panose="02020602080505020303" pitchFamily="18" charset="0"/>
              </a:rPr>
              <a:t>‘Margy is most amenable + such a good </a:t>
            </a:r>
            <a:r>
              <a:rPr lang="en-NZ" i="1" dirty="0">
                <a:latin typeface="Baskerville Old Face" panose="02020602080505020303" pitchFamily="18" charset="0"/>
              </a:rPr>
              <a:t>wee</a:t>
            </a:r>
            <a:r>
              <a:rPr lang="en-NZ" dirty="0">
                <a:latin typeface="Baskerville Old Face" panose="02020602080505020303" pitchFamily="18" charset="0"/>
              </a:rPr>
              <a:t> soul’ – Nan Drennan, 1917</a:t>
            </a:r>
          </a:p>
          <a:p>
            <a:endParaRPr lang="en-NZ" dirty="0">
              <a:latin typeface="Baskerville Old Face" panose="02020602080505020303" pitchFamily="18" charset="0"/>
            </a:endParaRPr>
          </a:p>
          <a:p>
            <a:r>
              <a:rPr lang="en-NZ" dirty="0">
                <a:latin typeface="Baskerville Old Face" panose="02020602080505020303" pitchFamily="18" charset="0"/>
              </a:rPr>
              <a:t>‘then came back + dropped, Nana + the </a:t>
            </a:r>
            <a:r>
              <a:rPr lang="en-NZ" i="1" dirty="0">
                <a:latin typeface="Baskerville Old Face" panose="02020602080505020303" pitchFamily="18" charset="0"/>
              </a:rPr>
              <a:t>wee</a:t>
            </a:r>
            <a:r>
              <a:rPr lang="en-NZ" dirty="0">
                <a:latin typeface="Baskerville Old Face" panose="02020602080505020303" pitchFamily="18" charset="0"/>
              </a:rPr>
              <a:t> ones’ – Margaret Galbraith, 1882</a:t>
            </a:r>
          </a:p>
          <a:p>
            <a:endParaRPr lang="en-NZ" dirty="0">
              <a:latin typeface="Baskerville Old Face" panose="02020602080505020303" pitchFamily="18" charset="0"/>
            </a:endParaRPr>
          </a:p>
          <a:p>
            <a:r>
              <a:rPr lang="en-NZ" dirty="0">
                <a:latin typeface="Baskerville Old Face" panose="02020602080505020303" pitchFamily="18" charset="0"/>
              </a:rPr>
              <a:t>‘The </a:t>
            </a:r>
            <a:r>
              <a:rPr lang="en-NZ" i="1" dirty="0">
                <a:latin typeface="Baskerville Old Face" panose="02020602080505020303" pitchFamily="18" charset="0"/>
              </a:rPr>
              <a:t>bairns</a:t>
            </a:r>
            <a:r>
              <a:rPr lang="en-NZ" dirty="0">
                <a:latin typeface="Baskerville Old Face" panose="02020602080505020303" pitchFamily="18" charset="0"/>
              </a:rPr>
              <a:t> have given me kisses for you with love from myself I reman ever your affectionate wife’ – Margaret Johnstone, 1872</a:t>
            </a:r>
            <a:endParaRPr lang="en-NZ" dirty="0"/>
          </a:p>
          <a:p>
            <a:endParaRPr lang="en-NZ" dirty="0"/>
          </a:p>
          <a:p>
            <a:endParaRPr lang="en-NZ" dirty="0"/>
          </a:p>
          <a:p>
            <a:endParaRPr lang="en-GB" dirty="0"/>
          </a:p>
        </p:txBody>
      </p:sp>
    </p:spTree>
    <p:extLst>
      <p:ext uri="{BB962C8B-B14F-4D97-AF65-F5344CB8AC3E}">
        <p14:creationId xmlns:p14="http://schemas.microsoft.com/office/powerpoint/2010/main" val="205822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4589-4D6D-6B75-9698-01DBD6E58483}"/>
              </a:ext>
            </a:extLst>
          </p:cNvPr>
          <p:cNvSpPr>
            <a:spLocks noGrp="1"/>
          </p:cNvSpPr>
          <p:nvPr>
            <p:ph type="title"/>
          </p:nvPr>
        </p:nvSpPr>
        <p:spPr/>
        <p:txBody>
          <a:bodyPr/>
          <a:lstStyle/>
          <a:p>
            <a:r>
              <a:rPr lang="en-NZ" dirty="0"/>
              <a:t>Men’s use of Scots</a:t>
            </a:r>
            <a:endParaRPr lang="en-GB" dirty="0"/>
          </a:p>
        </p:txBody>
      </p:sp>
      <p:sp>
        <p:nvSpPr>
          <p:cNvPr id="3" name="Content Placeholder 2">
            <a:extLst>
              <a:ext uri="{FF2B5EF4-FFF2-40B4-BE49-F238E27FC236}">
                <a16:creationId xmlns:a16="http://schemas.microsoft.com/office/drawing/2014/main" id="{CC25F418-660E-8999-301D-A85D26007891}"/>
              </a:ext>
            </a:extLst>
          </p:cNvPr>
          <p:cNvSpPr>
            <a:spLocks noGrp="1"/>
          </p:cNvSpPr>
          <p:nvPr>
            <p:ph idx="1"/>
          </p:nvPr>
        </p:nvSpPr>
        <p:spPr/>
        <p:txBody>
          <a:bodyPr>
            <a:normAutofit/>
          </a:bodyPr>
          <a:lstStyle/>
          <a:p>
            <a:r>
              <a:rPr lang="en-NZ" dirty="0">
                <a:latin typeface="Baskerville Old Face" panose="02020602080505020303" pitchFamily="18" charset="0"/>
              </a:rPr>
              <a:t>‘Well </a:t>
            </a:r>
            <a:r>
              <a:rPr lang="en-NZ" i="1" dirty="0" err="1">
                <a:latin typeface="Baskerville Old Face" panose="02020602080505020303" pitchFamily="18" charset="0"/>
              </a:rPr>
              <a:t>thinkes</a:t>
            </a:r>
            <a:r>
              <a:rPr lang="en-NZ" i="1" dirty="0">
                <a:latin typeface="Baskerville Old Face" panose="02020602080505020303" pitchFamily="18" charset="0"/>
              </a:rPr>
              <a:t> I </a:t>
            </a:r>
            <a:r>
              <a:rPr lang="en-NZ" dirty="0">
                <a:latin typeface="Baskerville Old Face" panose="02020602080505020303" pitchFamily="18" charset="0"/>
              </a:rPr>
              <a:t>this is very fortunate for me so we had a talk about home’ – John Dewar to Mother, 23</a:t>
            </a:r>
            <a:r>
              <a:rPr lang="en-NZ" baseline="30000" dirty="0">
                <a:latin typeface="Baskerville Old Face" panose="02020602080505020303" pitchFamily="18" charset="0"/>
              </a:rPr>
              <a:t>rd</a:t>
            </a:r>
            <a:r>
              <a:rPr lang="en-NZ" dirty="0">
                <a:latin typeface="Baskerville Old Face" panose="02020602080505020303" pitchFamily="18" charset="0"/>
              </a:rPr>
              <a:t> July, 1868</a:t>
            </a:r>
          </a:p>
          <a:p>
            <a:endParaRPr lang="en-GB" dirty="0"/>
          </a:p>
          <a:p>
            <a:r>
              <a:rPr lang="en-NZ" dirty="0">
                <a:latin typeface="Baskerville Old Face" panose="02020602080505020303" pitchFamily="18" charset="0"/>
              </a:rPr>
              <a:t>‘We had </a:t>
            </a:r>
            <a:r>
              <a:rPr lang="en-NZ" strike="sngStrike" dirty="0">
                <a:latin typeface="Baskerville Old Face" panose="02020602080505020303" pitchFamily="18" charset="0"/>
              </a:rPr>
              <a:t>Miss Cambell</a:t>
            </a:r>
            <a:r>
              <a:rPr lang="en-NZ" dirty="0">
                <a:latin typeface="Baskerville Old Face" panose="02020602080505020303" pitchFamily="18" charset="0"/>
              </a:rPr>
              <a:t> Kate Cambell from Wellington here at tea last Sunday evening. She is </a:t>
            </a:r>
            <a:r>
              <a:rPr lang="en-NZ" strike="sngStrike" dirty="0">
                <a:latin typeface="Baskerville Old Face" panose="02020602080505020303" pitchFamily="18" charset="0"/>
              </a:rPr>
              <a:t>working</a:t>
            </a:r>
            <a:r>
              <a:rPr lang="en-NZ" dirty="0">
                <a:latin typeface="Baskerville Old Face" panose="02020602080505020303" pitchFamily="18" charset="0"/>
              </a:rPr>
              <a:t> </a:t>
            </a:r>
            <a:r>
              <a:rPr lang="en-NZ" i="1" dirty="0">
                <a:latin typeface="Baskerville Old Face" panose="02020602080505020303" pitchFamily="18" charset="0"/>
              </a:rPr>
              <a:t>at service </a:t>
            </a:r>
            <a:r>
              <a:rPr lang="en-NZ" dirty="0">
                <a:latin typeface="Baskerville Old Face" panose="02020602080505020303" pitchFamily="18" charset="0"/>
              </a:rPr>
              <a:t>at the </a:t>
            </a:r>
            <a:r>
              <a:rPr lang="en-NZ" dirty="0" err="1">
                <a:latin typeface="Baskerville Old Face" panose="02020602080505020303" pitchFamily="18" charset="0"/>
              </a:rPr>
              <a:t>Halcombe</a:t>
            </a:r>
            <a:r>
              <a:rPr lang="en-NZ" dirty="0">
                <a:latin typeface="Baskerville Old Face" panose="02020602080505020303" pitchFamily="18" charset="0"/>
              </a:rPr>
              <a:t> Hotel’ – Alexander Macdonald to John Macdonald, 28</a:t>
            </a:r>
            <a:r>
              <a:rPr lang="en-NZ" baseline="30000" dirty="0">
                <a:latin typeface="Baskerville Old Face" panose="02020602080505020303" pitchFamily="18" charset="0"/>
              </a:rPr>
              <a:t>th</a:t>
            </a:r>
            <a:r>
              <a:rPr lang="en-NZ" dirty="0">
                <a:latin typeface="Baskerville Old Face" panose="02020602080505020303" pitchFamily="18" charset="0"/>
              </a:rPr>
              <a:t> October, 1888</a:t>
            </a:r>
          </a:p>
          <a:p>
            <a:pPr marL="0" indent="0">
              <a:buNone/>
            </a:pPr>
            <a:endParaRPr lang="en-NZ" dirty="0">
              <a:latin typeface="Baskerville Old Face" panose="02020602080505020303" pitchFamily="18" charset="0"/>
            </a:endParaRPr>
          </a:p>
        </p:txBody>
      </p:sp>
    </p:spTree>
    <p:extLst>
      <p:ext uri="{BB962C8B-B14F-4D97-AF65-F5344CB8AC3E}">
        <p14:creationId xmlns:p14="http://schemas.microsoft.com/office/powerpoint/2010/main" val="168263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9" name="Google Shape;389;g24abd5f324f_0_0"/>
          <p:cNvSpPr txBox="1">
            <a:spLocks noGrp="1"/>
          </p:cNvSpPr>
          <p:nvPr>
            <p:ph type="sldNum" idx="12"/>
          </p:nvPr>
        </p:nvSpPr>
        <p:spPr>
          <a:xfrm>
            <a:off x="1524001" y="6422400"/>
            <a:ext cx="457200" cy="363600"/>
          </a:xfrm>
          <a:prstGeom prst="rect">
            <a:avLst/>
          </a:prstGeom>
          <a:noFill/>
          <a:ln>
            <a:noFill/>
          </a:ln>
        </p:spPr>
        <p:txBody>
          <a:bodyPr spcFirstLastPara="1" wrap="square" lIns="0" tIns="0" rIns="0" bIns="0" anchor="ctr" anchorCtr="1">
            <a:noAutofit/>
          </a:bodyPr>
          <a:lstStyle/>
          <a:p>
            <a:fld id="{00000000-1234-1234-1234-123412341234}" type="slidenum">
              <a:rPr lang="en-US">
                <a:solidFill>
                  <a:srgbClr val="FFFFFF"/>
                </a:solidFill>
              </a:rPr>
              <a:pPr/>
              <a:t>34</a:t>
            </a:fld>
            <a:endParaRPr>
              <a:solidFill>
                <a:srgbClr val="FFFFFF"/>
              </a:solidFill>
            </a:endParaRPr>
          </a:p>
        </p:txBody>
      </p:sp>
      <p:sp>
        <p:nvSpPr>
          <p:cNvPr id="2" name="Title 1">
            <a:extLst>
              <a:ext uri="{FF2B5EF4-FFF2-40B4-BE49-F238E27FC236}">
                <a16:creationId xmlns:a16="http://schemas.microsoft.com/office/drawing/2014/main" id="{424BF106-93C4-9749-10A0-3E738B748795}"/>
              </a:ext>
            </a:extLst>
          </p:cNvPr>
          <p:cNvSpPr>
            <a:spLocks noGrp="1"/>
          </p:cNvSpPr>
          <p:nvPr>
            <p:ph type="title"/>
          </p:nvPr>
        </p:nvSpPr>
        <p:spPr>
          <a:xfrm>
            <a:off x="1156371" y="292226"/>
            <a:ext cx="10276417" cy="650875"/>
          </a:xfrm>
        </p:spPr>
        <p:txBody>
          <a:bodyPr/>
          <a:lstStyle/>
          <a:p>
            <a:r>
              <a:rPr lang="en-NZ" dirty="0">
                <a:solidFill>
                  <a:schemeClr val="tx2"/>
                </a:solidFill>
                <a:latin typeface="Baskerville Old Face" panose="02020602080505020303" pitchFamily="18" charset="0"/>
              </a:rPr>
              <a:t>The MacDonalds</a:t>
            </a:r>
          </a:p>
        </p:txBody>
      </p:sp>
      <p:sp>
        <p:nvSpPr>
          <p:cNvPr id="3" name="Rectangle 2">
            <a:extLst>
              <a:ext uri="{FF2B5EF4-FFF2-40B4-BE49-F238E27FC236}">
                <a16:creationId xmlns:a16="http://schemas.microsoft.com/office/drawing/2014/main" id="{B74AF342-A880-5EAC-8785-FFB910F79398}"/>
              </a:ext>
            </a:extLst>
          </p:cNvPr>
          <p:cNvSpPr/>
          <p:nvPr/>
        </p:nvSpPr>
        <p:spPr>
          <a:xfrm>
            <a:off x="2056825" y="1751900"/>
            <a:ext cx="2193635" cy="363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dirty="0">
                <a:latin typeface="Baskerville Old Face" panose="02020602080505020303" pitchFamily="18" charset="0"/>
              </a:rPr>
              <a:t>George MacDonald</a:t>
            </a:r>
          </a:p>
        </p:txBody>
      </p:sp>
      <p:sp>
        <p:nvSpPr>
          <p:cNvPr id="4" name="Rectangle 3">
            <a:extLst>
              <a:ext uri="{FF2B5EF4-FFF2-40B4-BE49-F238E27FC236}">
                <a16:creationId xmlns:a16="http://schemas.microsoft.com/office/drawing/2014/main" id="{2E2751A1-CFB7-23A5-5D91-2B29221AC1B8}"/>
              </a:ext>
            </a:extLst>
          </p:cNvPr>
          <p:cNvSpPr/>
          <p:nvPr/>
        </p:nvSpPr>
        <p:spPr>
          <a:xfrm>
            <a:off x="4842161" y="1751023"/>
            <a:ext cx="2193635" cy="363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dirty="0">
                <a:latin typeface="Baskerville Old Face" panose="02020602080505020303" pitchFamily="18" charset="0"/>
              </a:rPr>
              <a:t>Sarah MacDonald</a:t>
            </a:r>
          </a:p>
        </p:txBody>
      </p:sp>
      <p:cxnSp>
        <p:nvCxnSpPr>
          <p:cNvPr id="6" name="Connector: Elbow 5">
            <a:extLst>
              <a:ext uri="{FF2B5EF4-FFF2-40B4-BE49-F238E27FC236}">
                <a16:creationId xmlns:a16="http://schemas.microsoft.com/office/drawing/2014/main" id="{ABA0E2AD-F0A0-D8E8-EA56-03FA71AD21B1}"/>
              </a:ext>
            </a:extLst>
          </p:cNvPr>
          <p:cNvCxnSpPr>
            <a:cxnSpLocks/>
          </p:cNvCxnSpPr>
          <p:nvPr/>
        </p:nvCxnSpPr>
        <p:spPr>
          <a:xfrm rot="5400000" flipH="1" flipV="1">
            <a:off x="3289835" y="2033692"/>
            <a:ext cx="1308184" cy="118225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65C81AB7-4BF5-C5D0-B89C-67DAA4066646}"/>
              </a:ext>
            </a:extLst>
          </p:cNvPr>
          <p:cNvCxnSpPr>
            <a:cxnSpLocks/>
          </p:cNvCxnSpPr>
          <p:nvPr/>
        </p:nvCxnSpPr>
        <p:spPr>
          <a:xfrm rot="16200000" flipV="1">
            <a:off x="4474401" y="2017528"/>
            <a:ext cx="1322035" cy="120073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12409C9F-B110-917E-4C7D-0C0562843091}"/>
              </a:ext>
            </a:extLst>
          </p:cNvPr>
          <p:cNvSpPr/>
          <p:nvPr/>
        </p:nvSpPr>
        <p:spPr>
          <a:xfrm>
            <a:off x="2789957" y="3338937"/>
            <a:ext cx="1182254" cy="3335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dirty="0">
                <a:latin typeface="Baskerville Old Face" panose="02020602080505020303" pitchFamily="18" charset="0"/>
              </a:rPr>
              <a:t>Albert</a:t>
            </a:r>
            <a:r>
              <a:rPr lang="en-NZ" dirty="0"/>
              <a:t> </a:t>
            </a:r>
          </a:p>
        </p:txBody>
      </p:sp>
      <p:sp>
        <p:nvSpPr>
          <p:cNvPr id="16" name="Rectangle 15">
            <a:extLst>
              <a:ext uri="{FF2B5EF4-FFF2-40B4-BE49-F238E27FC236}">
                <a16:creationId xmlns:a16="http://schemas.microsoft.com/office/drawing/2014/main" id="{BC41D0E0-E82D-038E-72B9-71256AF67802}"/>
              </a:ext>
            </a:extLst>
          </p:cNvPr>
          <p:cNvSpPr/>
          <p:nvPr/>
        </p:nvSpPr>
        <p:spPr>
          <a:xfrm>
            <a:off x="6576287" y="3311235"/>
            <a:ext cx="1200728" cy="333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dirty="0">
                <a:latin typeface="Baskerville Old Face" panose="02020602080505020303" pitchFamily="18" charset="0"/>
              </a:rPr>
              <a:t>Alec </a:t>
            </a:r>
          </a:p>
        </p:txBody>
      </p:sp>
      <p:sp>
        <p:nvSpPr>
          <p:cNvPr id="17" name="Rectangle 16">
            <a:extLst>
              <a:ext uri="{FF2B5EF4-FFF2-40B4-BE49-F238E27FC236}">
                <a16:creationId xmlns:a16="http://schemas.microsoft.com/office/drawing/2014/main" id="{022E4D07-BBCE-92D6-75C3-90987A516707}"/>
              </a:ext>
            </a:extLst>
          </p:cNvPr>
          <p:cNvSpPr/>
          <p:nvPr/>
        </p:nvSpPr>
        <p:spPr>
          <a:xfrm>
            <a:off x="4842161" y="3338938"/>
            <a:ext cx="1200727" cy="333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dirty="0">
                <a:latin typeface="Baskerville Old Face" panose="02020602080505020303" pitchFamily="18" charset="0"/>
              </a:rPr>
              <a:t>Flora</a:t>
            </a:r>
            <a:r>
              <a:rPr lang="en-NZ" dirty="0"/>
              <a:t> </a:t>
            </a:r>
          </a:p>
        </p:txBody>
      </p:sp>
      <p:sp>
        <p:nvSpPr>
          <p:cNvPr id="18" name="Rectangle 17">
            <a:extLst>
              <a:ext uri="{FF2B5EF4-FFF2-40B4-BE49-F238E27FC236}">
                <a16:creationId xmlns:a16="http://schemas.microsoft.com/office/drawing/2014/main" id="{3A6D9258-D237-CD98-6D87-6F7461EF63C4}"/>
              </a:ext>
            </a:extLst>
          </p:cNvPr>
          <p:cNvSpPr/>
          <p:nvPr/>
        </p:nvSpPr>
        <p:spPr>
          <a:xfrm>
            <a:off x="915554" y="3320470"/>
            <a:ext cx="1182254" cy="3335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dirty="0">
                <a:latin typeface="Baskerville Old Face" panose="02020602080505020303" pitchFamily="18" charset="0"/>
              </a:rPr>
              <a:t>John </a:t>
            </a:r>
          </a:p>
        </p:txBody>
      </p:sp>
      <p:cxnSp>
        <p:nvCxnSpPr>
          <p:cNvPr id="20" name="Straight Connector 19">
            <a:extLst>
              <a:ext uri="{FF2B5EF4-FFF2-40B4-BE49-F238E27FC236}">
                <a16:creationId xmlns:a16="http://schemas.microsoft.com/office/drawing/2014/main" id="{039B8434-09E9-297B-2B5E-692C891DB5BA}"/>
              </a:ext>
            </a:extLst>
          </p:cNvPr>
          <p:cNvCxnSpPr>
            <a:cxnSpLocks/>
          </p:cNvCxnSpPr>
          <p:nvPr/>
        </p:nvCxnSpPr>
        <p:spPr>
          <a:xfrm flipH="1" flipV="1">
            <a:off x="1524001" y="2615583"/>
            <a:ext cx="1828799" cy="987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5E319FC-DDD7-4C60-3352-1B73598941A2}"/>
              </a:ext>
            </a:extLst>
          </p:cNvPr>
          <p:cNvCxnSpPr>
            <a:cxnSpLocks/>
          </p:cNvCxnSpPr>
          <p:nvPr/>
        </p:nvCxnSpPr>
        <p:spPr>
          <a:xfrm flipH="1">
            <a:off x="5735783" y="2624819"/>
            <a:ext cx="15239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F7AEB8-76B1-C859-2F51-498FBE1271C0}"/>
              </a:ext>
            </a:extLst>
          </p:cNvPr>
          <p:cNvCxnSpPr>
            <a:cxnSpLocks/>
          </p:cNvCxnSpPr>
          <p:nvPr/>
        </p:nvCxnSpPr>
        <p:spPr>
          <a:xfrm flipV="1">
            <a:off x="1524001" y="2615583"/>
            <a:ext cx="0" cy="654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462EE78-9EAB-FFC2-6316-80BE22D590BB}"/>
              </a:ext>
            </a:extLst>
          </p:cNvPr>
          <p:cNvCxnSpPr>
            <a:cxnSpLocks/>
          </p:cNvCxnSpPr>
          <p:nvPr/>
        </p:nvCxnSpPr>
        <p:spPr>
          <a:xfrm flipV="1">
            <a:off x="7259782" y="2624819"/>
            <a:ext cx="0" cy="654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57CDEC0-6569-30C1-C4F0-07C2FC66094E}"/>
              </a:ext>
            </a:extLst>
          </p:cNvPr>
          <p:cNvCxnSpPr>
            <a:cxnSpLocks/>
          </p:cNvCxnSpPr>
          <p:nvPr/>
        </p:nvCxnSpPr>
        <p:spPr>
          <a:xfrm>
            <a:off x="4272974" y="1956875"/>
            <a:ext cx="56918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EF0BDA22-B854-E074-83E5-0C62F4F6BDE8}"/>
              </a:ext>
            </a:extLst>
          </p:cNvPr>
          <p:cNvSpPr txBox="1"/>
          <p:nvPr/>
        </p:nvSpPr>
        <p:spPr>
          <a:xfrm>
            <a:off x="662511" y="3704849"/>
            <a:ext cx="1813123" cy="2246769"/>
          </a:xfrm>
          <a:prstGeom prst="rect">
            <a:avLst/>
          </a:prstGeom>
          <a:noFill/>
        </p:spPr>
        <p:txBody>
          <a:bodyPr wrap="square" rtlCol="0">
            <a:spAutoFit/>
          </a:bodyPr>
          <a:lstStyle/>
          <a:p>
            <a:r>
              <a:rPr lang="en-NZ" sz="2000" dirty="0">
                <a:latin typeface="Baskerville Old Face" panose="02020602080505020303" pitchFamily="18" charset="0"/>
              </a:rPr>
              <a:t>17-18 years</a:t>
            </a:r>
          </a:p>
          <a:p>
            <a:r>
              <a:rPr lang="en-NZ" sz="2000" dirty="0">
                <a:latin typeface="Baskerville Old Face" panose="02020602080505020303" pitchFamily="18" charset="0"/>
              </a:rPr>
              <a:t>Working as a carpenter</a:t>
            </a:r>
          </a:p>
          <a:p>
            <a:r>
              <a:rPr lang="en-NZ" sz="2000" dirty="0">
                <a:latin typeface="Baskerville Old Face" panose="02020602080505020303" pitchFamily="18" charset="0"/>
              </a:rPr>
              <a:t>Studious, learnt French</a:t>
            </a:r>
          </a:p>
          <a:p>
            <a:r>
              <a:rPr lang="en-NZ" sz="2000" dirty="0">
                <a:latin typeface="Baskerville Old Face" panose="02020602080505020303" pitchFamily="18" charset="0"/>
              </a:rPr>
              <a:t>Family-oriented</a:t>
            </a:r>
          </a:p>
          <a:p>
            <a:r>
              <a:rPr lang="en-NZ" sz="2000" dirty="0">
                <a:latin typeface="Baskerville Old Face" panose="02020602080505020303" pitchFamily="18" charset="0"/>
              </a:rPr>
              <a:t>Socially-mobile</a:t>
            </a:r>
          </a:p>
        </p:txBody>
      </p:sp>
      <p:sp>
        <p:nvSpPr>
          <p:cNvPr id="38" name="TextBox 37">
            <a:extLst>
              <a:ext uri="{FF2B5EF4-FFF2-40B4-BE49-F238E27FC236}">
                <a16:creationId xmlns:a16="http://schemas.microsoft.com/office/drawing/2014/main" id="{2C84EA03-6C71-D1F1-1E44-413A1F1CA492}"/>
              </a:ext>
            </a:extLst>
          </p:cNvPr>
          <p:cNvSpPr txBox="1"/>
          <p:nvPr/>
        </p:nvSpPr>
        <p:spPr>
          <a:xfrm>
            <a:off x="2731077" y="3762044"/>
            <a:ext cx="1533235" cy="2246769"/>
          </a:xfrm>
          <a:prstGeom prst="rect">
            <a:avLst/>
          </a:prstGeom>
          <a:noFill/>
        </p:spPr>
        <p:txBody>
          <a:bodyPr wrap="square" rtlCol="0">
            <a:spAutoFit/>
          </a:bodyPr>
          <a:lstStyle/>
          <a:p>
            <a:r>
              <a:rPr lang="en-NZ" sz="2000" dirty="0">
                <a:latin typeface="Baskerville Old Face" panose="02020602080505020303" pitchFamily="18" charset="0"/>
              </a:rPr>
              <a:t>14-17 years</a:t>
            </a:r>
          </a:p>
          <a:p>
            <a:r>
              <a:rPr lang="en-NZ" sz="2000" dirty="0">
                <a:latin typeface="Baskerville Old Face" panose="02020602080505020303" pitchFamily="18" charset="0"/>
              </a:rPr>
              <a:t>Still at school, living at home</a:t>
            </a:r>
          </a:p>
          <a:p>
            <a:r>
              <a:rPr lang="en-NZ" sz="2000" dirty="0">
                <a:latin typeface="Baskerville Old Face" panose="02020602080505020303" pitchFamily="18" charset="0"/>
              </a:rPr>
              <a:t>Studious</a:t>
            </a:r>
          </a:p>
          <a:p>
            <a:r>
              <a:rPr lang="en-NZ" sz="2000" dirty="0">
                <a:latin typeface="Baskerville Old Face" panose="02020602080505020303" pitchFamily="18" charset="0"/>
              </a:rPr>
              <a:t>Helping on family farm</a:t>
            </a:r>
          </a:p>
        </p:txBody>
      </p:sp>
      <p:sp>
        <p:nvSpPr>
          <p:cNvPr id="39" name="TextBox 38">
            <a:extLst>
              <a:ext uri="{FF2B5EF4-FFF2-40B4-BE49-F238E27FC236}">
                <a16:creationId xmlns:a16="http://schemas.microsoft.com/office/drawing/2014/main" id="{E748E53A-3C50-506D-AB00-40BBFEE20C6E}"/>
              </a:ext>
            </a:extLst>
          </p:cNvPr>
          <p:cNvSpPr txBox="1"/>
          <p:nvPr/>
        </p:nvSpPr>
        <p:spPr>
          <a:xfrm>
            <a:off x="4740564" y="3704849"/>
            <a:ext cx="1507836" cy="2554545"/>
          </a:xfrm>
          <a:prstGeom prst="rect">
            <a:avLst/>
          </a:prstGeom>
          <a:noFill/>
        </p:spPr>
        <p:txBody>
          <a:bodyPr wrap="square" rtlCol="0">
            <a:spAutoFit/>
          </a:bodyPr>
          <a:lstStyle/>
          <a:p>
            <a:r>
              <a:rPr lang="en-NZ" sz="2000" dirty="0">
                <a:latin typeface="Baskerville Old Face" panose="02020602080505020303" pitchFamily="18" charset="0"/>
              </a:rPr>
              <a:t>Early 20s</a:t>
            </a:r>
          </a:p>
          <a:p>
            <a:r>
              <a:rPr lang="en-NZ" sz="2000" dirty="0">
                <a:latin typeface="Baskerville Old Face" panose="02020602080505020303" pitchFamily="18" charset="0"/>
              </a:rPr>
              <a:t>Married to Alf Davy, living on dairy farm</a:t>
            </a:r>
          </a:p>
          <a:p>
            <a:r>
              <a:rPr lang="en-NZ" sz="2000" dirty="0">
                <a:latin typeface="Baskerville Old Face" panose="02020602080505020303" pitchFamily="18" charset="0"/>
              </a:rPr>
              <a:t>Personally close to family</a:t>
            </a:r>
          </a:p>
        </p:txBody>
      </p:sp>
      <p:sp>
        <p:nvSpPr>
          <p:cNvPr id="40" name="TextBox 39">
            <a:extLst>
              <a:ext uri="{FF2B5EF4-FFF2-40B4-BE49-F238E27FC236}">
                <a16:creationId xmlns:a16="http://schemas.microsoft.com/office/drawing/2014/main" id="{664A9CC4-CCCD-48ED-873F-F2931C5A41A9}"/>
              </a:ext>
            </a:extLst>
          </p:cNvPr>
          <p:cNvSpPr txBox="1"/>
          <p:nvPr/>
        </p:nvSpPr>
        <p:spPr>
          <a:xfrm>
            <a:off x="6294579" y="3704849"/>
            <a:ext cx="1727200" cy="2246769"/>
          </a:xfrm>
          <a:prstGeom prst="rect">
            <a:avLst/>
          </a:prstGeom>
          <a:noFill/>
        </p:spPr>
        <p:txBody>
          <a:bodyPr wrap="square" rtlCol="0">
            <a:spAutoFit/>
          </a:bodyPr>
          <a:lstStyle/>
          <a:p>
            <a:r>
              <a:rPr lang="en-NZ" sz="2000" dirty="0">
                <a:latin typeface="Baskerville Old Face" panose="02020602080505020303" pitchFamily="18" charset="0"/>
              </a:rPr>
              <a:t>Early teens – late teens</a:t>
            </a:r>
          </a:p>
          <a:p>
            <a:r>
              <a:rPr lang="en-NZ" sz="2000" dirty="0">
                <a:latin typeface="Baskerville Old Face" panose="02020602080505020303" pitchFamily="18" charset="0"/>
              </a:rPr>
              <a:t>Highly mobile</a:t>
            </a:r>
          </a:p>
          <a:p>
            <a:r>
              <a:rPr lang="en-NZ" sz="2000" dirty="0">
                <a:latin typeface="Baskerville Old Face" panose="02020602080505020303" pitchFamily="18" charset="0"/>
              </a:rPr>
              <a:t>Multiple labouring jobs</a:t>
            </a:r>
          </a:p>
          <a:p>
            <a:r>
              <a:rPr lang="en-NZ" sz="2000" dirty="0">
                <a:latin typeface="Baskerville Old Face" panose="02020602080505020303" pitchFamily="18" charset="0"/>
              </a:rPr>
              <a:t>Little interest in schooling</a:t>
            </a:r>
          </a:p>
        </p:txBody>
      </p:sp>
      <p:sp>
        <p:nvSpPr>
          <p:cNvPr id="42" name="Rectangle 41">
            <a:extLst>
              <a:ext uri="{FF2B5EF4-FFF2-40B4-BE49-F238E27FC236}">
                <a16:creationId xmlns:a16="http://schemas.microsoft.com/office/drawing/2014/main" id="{BC6697E9-38A8-72F8-3989-CA9935FBEEB4}"/>
              </a:ext>
            </a:extLst>
          </p:cNvPr>
          <p:cNvSpPr/>
          <p:nvPr/>
        </p:nvSpPr>
        <p:spPr>
          <a:xfrm>
            <a:off x="8067958" y="1496997"/>
            <a:ext cx="4024644" cy="47623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2000" dirty="0">
                <a:latin typeface="Baskerville Old Face" panose="02020602080505020303" pitchFamily="18" charset="0"/>
              </a:rPr>
              <a:t>The MacDonald Family</a:t>
            </a:r>
          </a:p>
          <a:p>
            <a:pPr marL="285750" indent="-285750">
              <a:buFont typeface="Arial" panose="020B0604020202020204" pitchFamily="34" charset="0"/>
              <a:buChar char="•"/>
            </a:pPr>
            <a:endParaRPr lang="en-NZ" sz="2000" dirty="0">
              <a:latin typeface="Baskerville Old Face" panose="02020602080505020303" pitchFamily="18" charset="0"/>
            </a:endParaRPr>
          </a:p>
          <a:p>
            <a:pPr marL="285750" indent="-285750">
              <a:buFont typeface="Wingdings" panose="05000000000000000000" pitchFamily="2" charset="2"/>
              <a:buChar char="v"/>
            </a:pPr>
            <a:r>
              <a:rPr lang="en-NZ" sz="2000" dirty="0">
                <a:latin typeface="Baskerville Old Face" panose="02020602080505020303" pitchFamily="18" charset="0"/>
              </a:rPr>
              <a:t>Upper working-class family</a:t>
            </a:r>
          </a:p>
          <a:p>
            <a:pPr marL="285750" indent="-285750">
              <a:buFont typeface="Wingdings" panose="05000000000000000000" pitchFamily="2" charset="2"/>
              <a:buChar char="v"/>
            </a:pPr>
            <a:r>
              <a:rPr lang="en-NZ" sz="2000" dirty="0">
                <a:latin typeface="Baskerville Old Face" panose="02020602080505020303" pitchFamily="18" charset="0"/>
              </a:rPr>
              <a:t>George immigrated to NZ from Inverness prior to 1869</a:t>
            </a:r>
          </a:p>
          <a:p>
            <a:pPr marL="285750" indent="-285750">
              <a:buFont typeface="Wingdings" panose="05000000000000000000" pitchFamily="2" charset="2"/>
              <a:buChar char="v"/>
            </a:pPr>
            <a:r>
              <a:rPr lang="en-NZ" sz="2000" dirty="0">
                <a:latin typeface="Baskerville Old Face" panose="02020602080505020303" pitchFamily="18" charset="0"/>
              </a:rPr>
              <a:t>Married fellow Scottish immigrant Sarah MacKinnon at Wanganui</a:t>
            </a:r>
          </a:p>
          <a:p>
            <a:pPr marL="285750" indent="-285750">
              <a:buFont typeface="Wingdings" panose="05000000000000000000" pitchFamily="2" charset="2"/>
              <a:buChar char="v"/>
            </a:pPr>
            <a:r>
              <a:rPr lang="en-NZ" sz="2000" dirty="0">
                <a:latin typeface="Baskerville Old Face" panose="02020602080505020303" pitchFamily="18" charset="0"/>
              </a:rPr>
              <a:t>Took up mixed farming in </a:t>
            </a:r>
            <a:r>
              <a:rPr lang="en-NZ" sz="2000" dirty="0" err="1">
                <a:latin typeface="Baskerville Old Face" panose="02020602080505020303" pitchFamily="18" charset="0"/>
              </a:rPr>
              <a:t>Halcombe</a:t>
            </a:r>
            <a:r>
              <a:rPr lang="en-NZ" sz="2000" dirty="0">
                <a:latin typeface="Baskerville Old Face" panose="02020602080505020303" pitchFamily="18" charset="0"/>
              </a:rPr>
              <a:t>, a small settlement in the Manawatū-Whanganui region of the North Island</a:t>
            </a:r>
          </a:p>
          <a:p>
            <a:pPr marL="285750" indent="-285750">
              <a:buFont typeface="Wingdings" panose="05000000000000000000" pitchFamily="2" charset="2"/>
              <a:buChar char="v"/>
            </a:pPr>
            <a:r>
              <a:rPr lang="en-NZ" sz="2000" dirty="0">
                <a:latin typeface="Baskerville Old Face" panose="02020602080505020303" pitchFamily="18" charset="0"/>
              </a:rPr>
              <a:t>Named his residence ‘Glencoe’ = enduring connection to his homeland?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9" name="Google Shape;389;g24abd5f324f_0_0"/>
          <p:cNvSpPr txBox="1">
            <a:spLocks noGrp="1"/>
          </p:cNvSpPr>
          <p:nvPr>
            <p:ph type="sldNum" idx="12"/>
          </p:nvPr>
        </p:nvSpPr>
        <p:spPr>
          <a:xfrm>
            <a:off x="1524001" y="6422400"/>
            <a:ext cx="457200" cy="363600"/>
          </a:xfrm>
          <a:prstGeom prst="rect">
            <a:avLst/>
          </a:prstGeom>
          <a:noFill/>
          <a:ln>
            <a:noFill/>
          </a:ln>
        </p:spPr>
        <p:txBody>
          <a:bodyPr spcFirstLastPara="1" wrap="square" lIns="0" tIns="0" rIns="0" bIns="0" anchor="ctr" anchorCtr="1">
            <a:noAutofit/>
          </a:bodyPr>
          <a:lstStyle/>
          <a:p>
            <a:fld id="{00000000-1234-1234-1234-123412341234}" type="slidenum">
              <a:rPr lang="en-US">
                <a:solidFill>
                  <a:srgbClr val="FFFFFF"/>
                </a:solidFill>
              </a:rPr>
              <a:pPr/>
              <a:t>35</a:t>
            </a:fld>
            <a:endParaRPr>
              <a:solidFill>
                <a:srgbClr val="FFFFFF"/>
              </a:solidFill>
            </a:endParaRPr>
          </a:p>
        </p:txBody>
      </p:sp>
      <p:pic>
        <p:nvPicPr>
          <p:cNvPr id="35" name="Picture 34" descr="A black and white photo of a house&#10;&#10;AI-generated content may be incorrect.">
            <a:extLst>
              <a:ext uri="{FF2B5EF4-FFF2-40B4-BE49-F238E27FC236}">
                <a16:creationId xmlns:a16="http://schemas.microsoft.com/office/drawing/2014/main" id="{2715D004-1276-C57B-B547-F39DD258F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253" y="3874304"/>
            <a:ext cx="2755913" cy="2278036"/>
          </a:xfrm>
          <a:prstGeom prst="rect">
            <a:avLst/>
          </a:prstGeom>
        </p:spPr>
      </p:pic>
      <p:sp>
        <p:nvSpPr>
          <p:cNvPr id="2" name="Title 1">
            <a:extLst>
              <a:ext uri="{FF2B5EF4-FFF2-40B4-BE49-F238E27FC236}">
                <a16:creationId xmlns:a16="http://schemas.microsoft.com/office/drawing/2014/main" id="{4C4C330A-C4BF-F63A-ABB0-C758F2281801}"/>
              </a:ext>
            </a:extLst>
          </p:cNvPr>
          <p:cNvSpPr>
            <a:spLocks noGrp="1"/>
          </p:cNvSpPr>
          <p:nvPr>
            <p:ph type="title"/>
          </p:nvPr>
        </p:nvSpPr>
        <p:spPr>
          <a:xfrm>
            <a:off x="1156371" y="292226"/>
            <a:ext cx="10276417" cy="650875"/>
          </a:xfrm>
        </p:spPr>
        <p:txBody>
          <a:bodyPr/>
          <a:lstStyle/>
          <a:p>
            <a:r>
              <a:rPr lang="en-NZ" dirty="0">
                <a:solidFill>
                  <a:schemeClr val="tx2"/>
                </a:solidFill>
                <a:latin typeface="Baskerville Old Face" panose="02020602080505020303" pitchFamily="18" charset="0"/>
              </a:rPr>
              <a:t>Meet the writers – Margaret and Rachel</a:t>
            </a:r>
          </a:p>
        </p:txBody>
      </p:sp>
      <p:sp>
        <p:nvSpPr>
          <p:cNvPr id="3" name="TextBox 2">
            <a:extLst>
              <a:ext uri="{FF2B5EF4-FFF2-40B4-BE49-F238E27FC236}">
                <a16:creationId xmlns:a16="http://schemas.microsoft.com/office/drawing/2014/main" id="{5D6C1070-7CAE-6A00-A88B-F8D5DBCCFF60}"/>
              </a:ext>
            </a:extLst>
          </p:cNvPr>
          <p:cNvSpPr txBox="1"/>
          <p:nvPr/>
        </p:nvSpPr>
        <p:spPr>
          <a:xfrm>
            <a:off x="7314203" y="1220100"/>
            <a:ext cx="5366327" cy="2708434"/>
          </a:xfrm>
          <a:prstGeom prst="rect">
            <a:avLst/>
          </a:prstGeom>
          <a:noFill/>
        </p:spPr>
        <p:txBody>
          <a:bodyPr wrap="square" rtlCol="0">
            <a:spAutoFit/>
          </a:bodyPr>
          <a:lstStyle/>
          <a:p>
            <a:r>
              <a:rPr lang="en-NZ" sz="2800" dirty="0">
                <a:latin typeface="Baskerville Old Face" panose="02020602080505020303" pitchFamily="18" charset="0"/>
              </a:rPr>
              <a:t>Rachel Stewart (née Hepburn), c.1845-1878</a:t>
            </a:r>
          </a:p>
          <a:p>
            <a:pPr marL="285750" indent="-285750">
              <a:buFont typeface="Wingdings" panose="05000000000000000000" pitchFamily="2" charset="2"/>
              <a:buChar char="v"/>
            </a:pPr>
            <a:endParaRPr lang="en-NZ" sz="2400" dirty="0"/>
          </a:p>
          <a:p>
            <a:pPr marL="285750" indent="-285750">
              <a:buFont typeface="Wingdings" panose="05000000000000000000" pitchFamily="2" charset="2"/>
              <a:buChar char="v"/>
            </a:pPr>
            <a:endParaRPr lang="en-NZ" dirty="0"/>
          </a:p>
          <a:p>
            <a:endParaRPr lang="en-NZ" dirty="0"/>
          </a:p>
          <a:p>
            <a:endParaRPr lang="en-NZ" dirty="0"/>
          </a:p>
          <a:p>
            <a:endParaRPr lang="en-NZ" dirty="0"/>
          </a:p>
          <a:p>
            <a:endParaRPr lang="en-NZ" dirty="0"/>
          </a:p>
        </p:txBody>
      </p:sp>
      <p:sp>
        <p:nvSpPr>
          <p:cNvPr id="4" name="TextBox 3">
            <a:extLst>
              <a:ext uri="{FF2B5EF4-FFF2-40B4-BE49-F238E27FC236}">
                <a16:creationId xmlns:a16="http://schemas.microsoft.com/office/drawing/2014/main" id="{882505FC-E9A8-EEE3-18DD-D3897FDFC799}"/>
              </a:ext>
            </a:extLst>
          </p:cNvPr>
          <p:cNvSpPr txBox="1"/>
          <p:nvPr/>
        </p:nvSpPr>
        <p:spPr>
          <a:xfrm>
            <a:off x="562805" y="1794295"/>
            <a:ext cx="6099716" cy="2923877"/>
          </a:xfrm>
          <a:prstGeom prst="rect">
            <a:avLst/>
          </a:prstGeom>
          <a:noFill/>
        </p:spPr>
        <p:txBody>
          <a:bodyPr wrap="square" rtlCol="0">
            <a:spAutoFit/>
          </a:bodyPr>
          <a:lstStyle/>
          <a:p>
            <a:endParaRPr lang="en-NZ" sz="2400" dirty="0"/>
          </a:p>
          <a:p>
            <a:pPr marL="285750" indent="-285750">
              <a:buFont typeface="Wingdings" panose="05000000000000000000" pitchFamily="2" charset="2"/>
              <a:buChar char="v"/>
            </a:pPr>
            <a:r>
              <a:rPr lang="en-NZ" sz="2000" dirty="0">
                <a:latin typeface="Baskerville Old Face" panose="02020602080505020303" pitchFamily="18" charset="0"/>
              </a:rPr>
              <a:t>Immigrated to NZ at 19 years</a:t>
            </a:r>
          </a:p>
          <a:p>
            <a:pPr marL="285750" indent="-285750">
              <a:buFont typeface="Wingdings" panose="05000000000000000000" pitchFamily="2" charset="2"/>
              <a:buChar char="v"/>
            </a:pPr>
            <a:r>
              <a:rPr lang="en-NZ" sz="2000" dirty="0">
                <a:latin typeface="Baskerville Old Face" panose="02020602080505020303" pitchFamily="18" charset="0"/>
              </a:rPr>
              <a:t>Married William Johnstone, first Presbyterian minister to Port Chalmers</a:t>
            </a:r>
          </a:p>
          <a:p>
            <a:pPr marL="285750" indent="-285750">
              <a:buFont typeface="Wingdings" panose="05000000000000000000" pitchFamily="2" charset="2"/>
              <a:buChar char="v"/>
            </a:pPr>
            <a:r>
              <a:rPr lang="en-NZ" sz="2000" dirty="0">
                <a:latin typeface="Baskerville Old Face" panose="02020602080505020303" pitchFamily="18" charset="0"/>
              </a:rPr>
              <a:t>Kept up a regular correspondence with her aunts, brother and various other Scottish relatives. </a:t>
            </a:r>
          </a:p>
          <a:p>
            <a:pPr marL="285750" indent="-285750">
              <a:buFont typeface="Wingdings" panose="05000000000000000000" pitchFamily="2" charset="2"/>
              <a:buChar char="v"/>
            </a:pPr>
            <a:r>
              <a:rPr lang="en-NZ" sz="2000" dirty="0">
                <a:latin typeface="Baskerville Old Face" panose="02020602080505020303" pitchFamily="18" charset="0"/>
              </a:rPr>
              <a:t>Upper middle class</a:t>
            </a:r>
          </a:p>
          <a:p>
            <a:pPr marL="285750" indent="-285750">
              <a:buFont typeface="Wingdings" panose="05000000000000000000" pitchFamily="2" charset="2"/>
              <a:buChar char="v"/>
            </a:pPr>
            <a:r>
              <a:rPr lang="en-NZ" sz="2000" dirty="0">
                <a:latin typeface="Baskerville Old Face" panose="02020602080505020303" pitchFamily="18" charset="0"/>
              </a:rPr>
              <a:t>Letters written </a:t>
            </a:r>
          </a:p>
          <a:p>
            <a:r>
              <a:rPr lang="en-NZ" sz="2000" dirty="0">
                <a:latin typeface="Baskerville Old Face" panose="02020602080505020303" pitchFamily="18" charset="0"/>
              </a:rPr>
              <a:t>1861-1898</a:t>
            </a:r>
          </a:p>
        </p:txBody>
      </p:sp>
      <p:sp>
        <p:nvSpPr>
          <p:cNvPr id="13" name="TextBox 12">
            <a:extLst>
              <a:ext uri="{FF2B5EF4-FFF2-40B4-BE49-F238E27FC236}">
                <a16:creationId xmlns:a16="http://schemas.microsoft.com/office/drawing/2014/main" id="{C6DF979F-E649-2A8A-8D9E-EBF0F8EF906F}"/>
              </a:ext>
            </a:extLst>
          </p:cNvPr>
          <p:cNvSpPr txBox="1"/>
          <p:nvPr/>
        </p:nvSpPr>
        <p:spPr>
          <a:xfrm>
            <a:off x="8608292" y="6442502"/>
            <a:ext cx="3645502" cy="253916"/>
          </a:xfrm>
          <a:prstGeom prst="rect">
            <a:avLst/>
          </a:prstGeom>
          <a:noFill/>
        </p:spPr>
        <p:txBody>
          <a:bodyPr wrap="square">
            <a:spAutoFit/>
          </a:bodyPr>
          <a:lstStyle/>
          <a:p>
            <a:pPr algn="ctr"/>
            <a:r>
              <a:rPr lang="en-NZ" sz="1050" dirty="0"/>
              <a:t>https://electricscotland.com/history/nz/otago_part2c6.htm</a:t>
            </a:r>
          </a:p>
        </p:txBody>
      </p:sp>
      <p:pic>
        <p:nvPicPr>
          <p:cNvPr id="15" name="Picture 14" descr="A group of women posing for a photo&#10;&#10;AI-generated content may be incorrect.">
            <a:extLst>
              <a:ext uri="{FF2B5EF4-FFF2-40B4-BE49-F238E27FC236}">
                <a16:creationId xmlns:a16="http://schemas.microsoft.com/office/drawing/2014/main" id="{E805AA5D-E7EC-3940-67A3-CDEB3F8EF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179" y="3804392"/>
            <a:ext cx="4147075" cy="2771262"/>
          </a:xfrm>
          <a:prstGeom prst="rect">
            <a:avLst/>
          </a:prstGeom>
        </p:spPr>
      </p:pic>
      <p:sp>
        <p:nvSpPr>
          <p:cNvPr id="17" name="TextBox 16">
            <a:extLst>
              <a:ext uri="{FF2B5EF4-FFF2-40B4-BE49-F238E27FC236}">
                <a16:creationId xmlns:a16="http://schemas.microsoft.com/office/drawing/2014/main" id="{8E58FF4B-6CEA-6E94-5D1D-CCA83C8CAB8A}"/>
              </a:ext>
            </a:extLst>
          </p:cNvPr>
          <p:cNvSpPr txBox="1"/>
          <p:nvPr/>
        </p:nvSpPr>
        <p:spPr>
          <a:xfrm>
            <a:off x="7502711" y="2243088"/>
            <a:ext cx="4605455" cy="1631216"/>
          </a:xfrm>
          <a:prstGeom prst="rect">
            <a:avLst/>
          </a:prstGeom>
          <a:noFill/>
        </p:spPr>
        <p:txBody>
          <a:bodyPr wrap="square" rtlCol="0">
            <a:spAutoFit/>
          </a:bodyPr>
          <a:lstStyle/>
          <a:p>
            <a:pPr marL="285750" indent="-285750">
              <a:buFont typeface="Wingdings" panose="05000000000000000000" pitchFamily="2" charset="2"/>
              <a:buChar char="v"/>
            </a:pPr>
            <a:r>
              <a:rPr lang="en-NZ" sz="2000" dirty="0">
                <a:latin typeface="Baskerville Old Face" panose="02020602080505020303" pitchFamily="18" charset="0"/>
              </a:rPr>
              <a:t>1</a:t>
            </a:r>
            <a:r>
              <a:rPr lang="en-NZ" sz="2000" baseline="30000" dirty="0">
                <a:latin typeface="Baskerville Old Face" panose="02020602080505020303" pitchFamily="18" charset="0"/>
              </a:rPr>
              <a:t>st</a:t>
            </a:r>
            <a:r>
              <a:rPr lang="en-NZ" sz="2000" dirty="0">
                <a:latin typeface="Baskerville Old Face" panose="02020602080505020303" pitchFamily="18" charset="0"/>
              </a:rPr>
              <a:t> generation but immigrated when just 5 years old in 1850 to Otago</a:t>
            </a:r>
          </a:p>
          <a:p>
            <a:pPr marL="285750" indent="-285750">
              <a:buFont typeface="Wingdings" panose="05000000000000000000" pitchFamily="2" charset="2"/>
              <a:buChar char="v"/>
            </a:pPr>
            <a:r>
              <a:rPr lang="en-NZ" sz="2000" dirty="0">
                <a:latin typeface="Baskerville Old Face" panose="02020602080505020303" pitchFamily="18" charset="0"/>
              </a:rPr>
              <a:t>Letter written in 1863 at ~18 years, while living on family farm at ‘Brooklands’, Goodwood (50km north of Dunedin)</a:t>
            </a:r>
          </a:p>
        </p:txBody>
      </p:sp>
      <p:sp>
        <p:nvSpPr>
          <p:cNvPr id="18" name="TextBox 17">
            <a:extLst>
              <a:ext uri="{FF2B5EF4-FFF2-40B4-BE49-F238E27FC236}">
                <a16:creationId xmlns:a16="http://schemas.microsoft.com/office/drawing/2014/main" id="{FB467887-E8DE-8360-F5AB-86AF94F48314}"/>
              </a:ext>
            </a:extLst>
          </p:cNvPr>
          <p:cNvSpPr txBox="1"/>
          <p:nvPr/>
        </p:nvSpPr>
        <p:spPr>
          <a:xfrm>
            <a:off x="565560" y="4701753"/>
            <a:ext cx="3047103" cy="707886"/>
          </a:xfrm>
          <a:prstGeom prst="rect">
            <a:avLst/>
          </a:prstGeom>
          <a:noFill/>
        </p:spPr>
        <p:txBody>
          <a:bodyPr wrap="square" rtlCol="0">
            <a:spAutoFit/>
          </a:bodyPr>
          <a:lstStyle/>
          <a:p>
            <a:pPr marL="285750" indent="-285750">
              <a:buFont typeface="Wingdings" panose="05000000000000000000" pitchFamily="2" charset="2"/>
              <a:buChar char="v"/>
            </a:pPr>
            <a:r>
              <a:rPr lang="en-NZ" sz="2000" dirty="0">
                <a:latin typeface="Baskerville Old Face" panose="02020602080505020303" pitchFamily="18" charset="0"/>
              </a:rPr>
              <a:t>Active community member</a:t>
            </a:r>
            <a:endParaRPr lang="en-NZ" sz="2000" dirty="0"/>
          </a:p>
        </p:txBody>
      </p:sp>
      <p:sp>
        <p:nvSpPr>
          <p:cNvPr id="19" name="TextBox 18">
            <a:extLst>
              <a:ext uri="{FF2B5EF4-FFF2-40B4-BE49-F238E27FC236}">
                <a16:creationId xmlns:a16="http://schemas.microsoft.com/office/drawing/2014/main" id="{A35A4D44-58E5-7DCE-D000-BC6B391557AF}"/>
              </a:ext>
            </a:extLst>
          </p:cNvPr>
          <p:cNvSpPr txBox="1"/>
          <p:nvPr/>
        </p:nvSpPr>
        <p:spPr>
          <a:xfrm>
            <a:off x="167104" y="1251349"/>
            <a:ext cx="4875951" cy="1231106"/>
          </a:xfrm>
          <a:prstGeom prst="rect">
            <a:avLst/>
          </a:prstGeom>
          <a:noFill/>
        </p:spPr>
        <p:txBody>
          <a:bodyPr wrap="square" rtlCol="0">
            <a:spAutoFit/>
          </a:bodyPr>
          <a:lstStyle/>
          <a:p>
            <a:r>
              <a:rPr lang="en-NZ" sz="2800" dirty="0">
                <a:latin typeface="Baskerville Old Face" panose="02020602080505020303" pitchFamily="18" charset="0"/>
              </a:rPr>
              <a:t>Margaret Johnstone (née King), 1841-1941(?)</a:t>
            </a:r>
          </a:p>
          <a:p>
            <a:endParaRPr lang="en-NZ" dirty="0"/>
          </a:p>
        </p:txBody>
      </p:sp>
      <p:sp>
        <p:nvSpPr>
          <p:cNvPr id="20" name="TextBox 19">
            <a:extLst>
              <a:ext uri="{FF2B5EF4-FFF2-40B4-BE49-F238E27FC236}">
                <a16:creationId xmlns:a16="http://schemas.microsoft.com/office/drawing/2014/main" id="{EA41422C-B297-5DC7-74D0-23569A9CC996}"/>
              </a:ext>
            </a:extLst>
          </p:cNvPr>
          <p:cNvSpPr txBox="1"/>
          <p:nvPr/>
        </p:nvSpPr>
        <p:spPr>
          <a:xfrm>
            <a:off x="7540364" y="3774251"/>
            <a:ext cx="1459025" cy="2831544"/>
          </a:xfrm>
          <a:prstGeom prst="rect">
            <a:avLst/>
          </a:prstGeom>
          <a:noFill/>
        </p:spPr>
        <p:txBody>
          <a:bodyPr wrap="square" rtlCol="0">
            <a:spAutoFit/>
          </a:bodyPr>
          <a:lstStyle/>
          <a:p>
            <a:pPr marL="285750" indent="-285750">
              <a:buFont typeface="Wingdings" panose="05000000000000000000" pitchFamily="2" charset="2"/>
              <a:buChar char="v"/>
            </a:pPr>
            <a:r>
              <a:rPr lang="en-NZ" sz="2000" dirty="0">
                <a:latin typeface="Baskerville Old Face" panose="02020602080505020303" pitchFamily="18" charset="0"/>
              </a:rPr>
              <a:t>Lower middle class</a:t>
            </a:r>
          </a:p>
          <a:p>
            <a:pPr marL="285750" indent="-285750">
              <a:buFont typeface="Wingdings" panose="05000000000000000000" pitchFamily="2" charset="2"/>
              <a:buChar char="v"/>
            </a:pPr>
            <a:r>
              <a:rPr lang="en-NZ" sz="2000" dirty="0">
                <a:latin typeface="Baskerville Old Face" panose="02020602080505020303" pitchFamily="18" charset="0"/>
              </a:rPr>
              <a:t>Married William Downie Stewart, a barrister</a:t>
            </a:r>
          </a:p>
          <a:p>
            <a:endParaRPr lang="en-NZ" dirty="0"/>
          </a:p>
        </p:txBody>
      </p:sp>
      <p:sp>
        <p:nvSpPr>
          <p:cNvPr id="21" name="TextBox 20">
            <a:extLst>
              <a:ext uri="{FF2B5EF4-FFF2-40B4-BE49-F238E27FC236}">
                <a16:creationId xmlns:a16="http://schemas.microsoft.com/office/drawing/2014/main" id="{DB579FAA-8C9E-1A5F-6F72-130B05070F0F}"/>
              </a:ext>
            </a:extLst>
          </p:cNvPr>
          <p:cNvSpPr txBox="1"/>
          <p:nvPr/>
        </p:nvSpPr>
        <p:spPr>
          <a:xfrm>
            <a:off x="9694480" y="6194808"/>
            <a:ext cx="2662986" cy="307777"/>
          </a:xfrm>
          <a:prstGeom prst="rect">
            <a:avLst/>
          </a:prstGeom>
          <a:noFill/>
        </p:spPr>
        <p:txBody>
          <a:bodyPr wrap="square" rtlCol="0">
            <a:spAutoFit/>
          </a:bodyPr>
          <a:lstStyle/>
          <a:p>
            <a:r>
              <a:rPr lang="en-NZ" sz="1400" b="1" dirty="0">
                <a:latin typeface="Baskerville Old Face" panose="02020602080505020303" pitchFamily="18" charset="0"/>
              </a:rPr>
              <a:t>‘Brooklands’ homestead</a:t>
            </a:r>
            <a:endParaRPr lang="en-NZ" b="1" dirty="0">
              <a:latin typeface="Baskerville Old Face" panose="02020602080505020303" pitchFamily="18" charset="0"/>
            </a:endParaRPr>
          </a:p>
        </p:txBody>
      </p:sp>
      <p:sp>
        <p:nvSpPr>
          <p:cNvPr id="23" name="TextBox 22">
            <a:extLst>
              <a:ext uri="{FF2B5EF4-FFF2-40B4-BE49-F238E27FC236}">
                <a16:creationId xmlns:a16="http://schemas.microsoft.com/office/drawing/2014/main" id="{17F6BE9F-C120-0049-B1D3-F8EF8A9F68F6}"/>
              </a:ext>
            </a:extLst>
          </p:cNvPr>
          <p:cNvSpPr txBox="1"/>
          <p:nvPr/>
        </p:nvSpPr>
        <p:spPr>
          <a:xfrm>
            <a:off x="2518497" y="6565774"/>
            <a:ext cx="7552163" cy="307777"/>
          </a:xfrm>
          <a:prstGeom prst="rect">
            <a:avLst/>
          </a:prstGeom>
          <a:noFill/>
        </p:spPr>
        <p:txBody>
          <a:bodyPr wrap="square">
            <a:spAutoFit/>
          </a:bodyPr>
          <a:lstStyle/>
          <a:p>
            <a:pPr>
              <a:buNone/>
            </a:pPr>
            <a:r>
              <a:rPr lang="en-NZ" sz="1400" b="1" dirty="0">
                <a:latin typeface="Baskerville Old Face" panose="02020602080505020303" pitchFamily="18" charset="0"/>
              </a:rPr>
              <a:t>Presbyterian Women's Missionary Union, Mosgiel Presbyterian Church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9" name="Google Shape;389;g24abd5f324f_0_0"/>
          <p:cNvSpPr txBox="1">
            <a:spLocks noGrp="1"/>
          </p:cNvSpPr>
          <p:nvPr>
            <p:ph type="sldNum" idx="12"/>
          </p:nvPr>
        </p:nvSpPr>
        <p:spPr>
          <a:xfrm>
            <a:off x="1524001" y="6422400"/>
            <a:ext cx="457200" cy="363600"/>
          </a:xfrm>
          <a:prstGeom prst="rect">
            <a:avLst/>
          </a:prstGeom>
          <a:noFill/>
          <a:ln>
            <a:noFill/>
          </a:ln>
        </p:spPr>
        <p:txBody>
          <a:bodyPr spcFirstLastPara="1" wrap="square" lIns="0" tIns="0" rIns="0" bIns="0" anchor="ctr" anchorCtr="1">
            <a:noAutofit/>
          </a:bodyPr>
          <a:lstStyle/>
          <a:p>
            <a:fld id="{00000000-1234-1234-1234-123412341234}" type="slidenum">
              <a:rPr lang="en-US">
                <a:solidFill>
                  <a:srgbClr val="FFFFFF"/>
                </a:solidFill>
              </a:rPr>
              <a:pPr/>
              <a:t>36</a:t>
            </a:fld>
            <a:endParaRPr>
              <a:solidFill>
                <a:srgbClr val="FFFFFF"/>
              </a:solidFill>
            </a:endParaRPr>
          </a:p>
        </p:txBody>
      </p:sp>
      <p:sp>
        <p:nvSpPr>
          <p:cNvPr id="4" name="TextBox 3">
            <a:extLst>
              <a:ext uri="{FF2B5EF4-FFF2-40B4-BE49-F238E27FC236}">
                <a16:creationId xmlns:a16="http://schemas.microsoft.com/office/drawing/2014/main" id="{05FF301E-8274-2F81-A85D-8778D2A2E4AD}"/>
              </a:ext>
            </a:extLst>
          </p:cNvPr>
          <p:cNvSpPr txBox="1"/>
          <p:nvPr/>
        </p:nvSpPr>
        <p:spPr>
          <a:xfrm>
            <a:off x="1607127" y="238424"/>
            <a:ext cx="10584873" cy="6555641"/>
          </a:xfrm>
          <a:prstGeom prst="rect">
            <a:avLst/>
          </a:prstGeom>
          <a:noFill/>
        </p:spPr>
        <p:txBody>
          <a:bodyPr wrap="square">
            <a:spAutoFit/>
          </a:bodyPr>
          <a:lstStyle/>
          <a:p>
            <a:r>
              <a:rPr lang="en-NZ" sz="2000" dirty="0">
                <a:latin typeface="Baskerville Old Face" panose="02020602080505020303" pitchFamily="18" charset="0"/>
              </a:rPr>
              <a:t>‘I saw nearly every one except my old boss. He was on the "booze" at the "pub".’ – to aunt and uncle, December 27th, 1888. </a:t>
            </a:r>
          </a:p>
          <a:p>
            <a:endParaRPr lang="en-NZ" sz="2000" dirty="0">
              <a:latin typeface="Baskerville Old Face" panose="02020602080505020303" pitchFamily="18" charset="0"/>
            </a:endParaRPr>
          </a:p>
          <a:p>
            <a:r>
              <a:rPr lang="en-NZ" sz="2000" dirty="0">
                <a:latin typeface="Baskerville Old Face" panose="02020602080505020303" pitchFamily="18" charset="0"/>
              </a:rPr>
              <a:t>‘Two Freethought lecturers were sitting at the back and as they got as excitable as a couple of old </a:t>
            </a:r>
            <a:r>
              <a:rPr lang="en-NZ" sz="2000" b="1" dirty="0" err="1">
                <a:latin typeface="Baskerville Old Face" panose="02020602080505020303" pitchFamily="18" charset="0"/>
              </a:rPr>
              <a:t>mopokes</a:t>
            </a:r>
            <a:r>
              <a:rPr lang="en-NZ" sz="2000" dirty="0">
                <a:latin typeface="Baskerville Old Face" panose="02020602080505020303" pitchFamily="18" charset="0"/>
              </a:rPr>
              <a:t>, they caused considerable amusement.’ – to parents and siblings, June 7th, 1887.</a:t>
            </a:r>
          </a:p>
          <a:p>
            <a:endParaRPr lang="en-NZ" sz="2000" dirty="0">
              <a:latin typeface="Baskerville Old Face" panose="02020602080505020303" pitchFamily="18" charset="0"/>
            </a:endParaRPr>
          </a:p>
          <a:p>
            <a:r>
              <a:rPr lang="en-NZ" sz="2000" dirty="0">
                <a:latin typeface="Baskerville Old Face" panose="02020602080505020303" pitchFamily="18" charset="0"/>
              </a:rPr>
              <a:t>‘I think it high time for you to be </a:t>
            </a:r>
            <a:r>
              <a:rPr lang="en-NZ" sz="2000" i="1" dirty="0">
                <a:latin typeface="Baskerville Old Face" panose="02020602080505020303" pitchFamily="18" charset="0"/>
              </a:rPr>
              <a:t>about thinking </a:t>
            </a:r>
            <a:r>
              <a:rPr lang="en-NZ" sz="2000" dirty="0">
                <a:latin typeface="Baskerville Old Face" panose="02020602080505020303" pitchFamily="18" charset="0"/>
              </a:rPr>
              <a:t>of writing to me again’ – to John MacDonald, July/Aug 1890 </a:t>
            </a:r>
          </a:p>
          <a:p>
            <a:endParaRPr lang="en-NZ" sz="2000" dirty="0">
              <a:latin typeface="Baskerville Old Face" panose="02020602080505020303" pitchFamily="18" charset="0"/>
            </a:endParaRPr>
          </a:p>
          <a:p>
            <a:r>
              <a:rPr lang="en-NZ" sz="2000" i="1" dirty="0">
                <a:latin typeface="Baskerville Old Face" panose="02020602080505020303" pitchFamily="18" charset="0"/>
              </a:rPr>
              <a:t>‘Mind</a:t>
            </a:r>
            <a:r>
              <a:rPr lang="en-NZ" sz="2000" dirty="0">
                <a:latin typeface="Baskerville Old Face" panose="02020602080505020303" pitchFamily="18" charset="0"/>
              </a:rPr>
              <a:t> and write up quickly telling us if aunt will take the butter.’ - to John MacDonald, April 30th, 1889</a:t>
            </a:r>
          </a:p>
          <a:p>
            <a:endParaRPr lang="en-NZ" sz="2000" dirty="0">
              <a:latin typeface="Baskerville Old Face" panose="02020602080505020303" pitchFamily="18" charset="0"/>
            </a:endParaRPr>
          </a:p>
          <a:p>
            <a:r>
              <a:rPr lang="en-NZ" sz="2000" dirty="0">
                <a:latin typeface="Baskerville Old Face" panose="02020602080505020303" pitchFamily="18" charset="0"/>
              </a:rPr>
              <a:t>‘Mr </a:t>
            </a:r>
            <a:r>
              <a:rPr lang="en-NZ" sz="2000" dirty="0" err="1">
                <a:latin typeface="Baskerville Old Face" panose="02020602080505020303" pitchFamily="18" charset="0"/>
              </a:rPr>
              <a:t>Callingham</a:t>
            </a:r>
            <a:r>
              <a:rPr lang="en-NZ" sz="2000" dirty="0">
                <a:latin typeface="Baskerville Old Face" panose="02020602080505020303" pitchFamily="18" charset="0"/>
              </a:rPr>
              <a:t> is the </a:t>
            </a:r>
            <a:r>
              <a:rPr lang="en-NZ" sz="2000" b="1" dirty="0" err="1">
                <a:latin typeface="Baskerville Old Face" panose="02020602080505020303" pitchFamily="18" charset="0"/>
              </a:rPr>
              <a:t>slaby</a:t>
            </a:r>
            <a:r>
              <a:rPr lang="en-NZ" sz="2000" dirty="0">
                <a:latin typeface="Baskerville Old Face" panose="02020602080505020303" pitchFamily="18" charset="0"/>
              </a:rPr>
              <a:t> down at Bell's mill’ - to John MacDonald, September 6th, 1887</a:t>
            </a:r>
          </a:p>
          <a:p>
            <a:endParaRPr lang="en-NZ" sz="2000" dirty="0">
              <a:latin typeface="Baskerville Old Face" panose="02020602080505020303" pitchFamily="18" charset="0"/>
            </a:endParaRPr>
          </a:p>
          <a:p>
            <a:r>
              <a:rPr lang="en-NZ" sz="2000" dirty="0">
                <a:latin typeface="Baskerville Old Face" panose="02020602080505020303" pitchFamily="18" charset="0"/>
              </a:rPr>
              <a:t>‘I am </a:t>
            </a:r>
            <a:r>
              <a:rPr lang="en-NZ" sz="2000" strike="sngStrike" dirty="0" err="1">
                <a:latin typeface="Baskerville Old Face" panose="02020602080505020303" pitchFamily="18" charset="0"/>
              </a:rPr>
              <a:t>ladd</a:t>
            </a:r>
            <a:r>
              <a:rPr lang="en-NZ" sz="2000" dirty="0">
                <a:latin typeface="Baskerville Old Face" panose="02020602080505020303" pitchFamily="18" charset="0"/>
              </a:rPr>
              <a:t> </a:t>
            </a:r>
            <a:r>
              <a:rPr lang="en-NZ" sz="2000" dirty="0" err="1">
                <a:latin typeface="Baskerville Old Face" panose="02020602080505020303" pitchFamily="18" charset="0"/>
              </a:rPr>
              <a:t>geting</a:t>
            </a:r>
            <a:r>
              <a:rPr lang="en-NZ" sz="2000" dirty="0">
                <a:latin typeface="Baskerville Old Face" panose="02020602080505020303" pitchFamily="18" charset="0"/>
              </a:rPr>
              <a:t> my </a:t>
            </a:r>
            <a:r>
              <a:rPr lang="en-NZ" sz="2000" b="1" dirty="0">
                <a:latin typeface="Baskerville Old Face" panose="02020602080505020303" pitchFamily="18" charset="0"/>
              </a:rPr>
              <a:t>tucker</a:t>
            </a:r>
            <a:r>
              <a:rPr lang="en-NZ" sz="2000" dirty="0">
                <a:latin typeface="Baskerville Old Face" panose="02020602080505020303" pitchFamily="18" charset="0"/>
              </a:rPr>
              <a:t> at Mrs Climo’s </a:t>
            </a:r>
            <a:r>
              <a:rPr lang="en-NZ" sz="2000" i="1" dirty="0">
                <a:latin typeface="Baskerville Old Face" panose="02020602080505020303" pitchFamily="18" charset="0"/>
              </a:rPr>
              <a:t>just now</a:t>
            </a:r>
            <a:r>
              <a:rPr lang="en-NZ" sz="2000" dirty="0">
                <a:latin typeface="Baskerville Old Face" panose="02020602080505020303" pitchFamily="18" charset="0"/>
              </a:rPr>
              <a:t>, until there is enough timber to build a </a:t>
            </a:r>
            <a:r>
              <a:rPr lang="en-NZ" sz="2000" b="1" dirty="0">
                <a:latin typeface="Baskerville Old Face" panose="02020602080505020303" pitchFamily="18" charset="0"/>
              </a:rPr>
              <a:t>shanty</a:t>
            </a:r>
            <a:r>
              <a:rPr lang="en-NZ" sz="2000" dirty="0">
                <a:latin typeface="Baskerville Old Face" panose="02020602080505020303" pitchFamily="18" charset="0"/>
              </a:rPr>
              <a:t>... There was a large comet </a:t>
            </a:r>
            <a:r>
              <a:rPr lang="en-NZ" sz="2000" strike="sngStrike" dirty="0">
                <a:latin typeface="Baskerville Old Face" panose="02020602080505020303" pitchFamily="18" charset="0"/>
              </a:rPr>
              <a:t>as</a:t>
            </a:r>
            <a:r>
              <a:rPr lang="en-NZ" sz="2000" dirty="0">
                <a:latin typeface="Baskerville Old Face" panose="02020602080505020303" pitchFamily="18" charset="0"/>
              </a:rPr>
              <a:t> or shooting star I don't </a:t>
            </a:r>
            <a:r>
              <a:rPr lang="en-NZ" sz="2000" strike="sngStrike" dirty="0">
                <a:latin typeface="Baskerville Old Face" panose="02020602080505020303" pitchFamily="18" charset="0"/>
              </a:rPr>
              <a:t>I</a:t>
            </a:r>
            <a:r>
              <a:rPr lang="en-NZ" sz="2000" dirty="0">
                <a:latin typeface="Baskerville Old Face" panose="02020602080505020303" pitchFamily="18" charset="0"/>
              </a:rPr>
              <a:t> know </a:t>
            </a:r>
            <a:r>
              <a:rPr lang="en-NZ" sz="2000" i="1" dirty="0">
                <a:latin typeface="Baskerville Old Face" panose="02020602080505020303" pitchFamily="18" charset="0"/>
              </a:rPr>
              <a:t>which</a:t>
            </a:r>
            <a:r>
              <a:rPr lang="en-NZ" sz="2000" dirty="0">
                <a:latin typeface="Baskerville Old Face" panose="02020602080505020303" pitchFamily="18" charset="0"/>
              </a:rPr>
              <a:t> fell here 3 weeks ago I did not see it but </a:t>
            </a:r>
            <a:r>
              <a:rPr lang="en-NZ" sz="2000" strike="sngStrike" dirty="0">
                <a:latin typeface="Baskerville Old Face" panose="02020602080505020303" pitchFamily="18" charset="0"/>
              </a:rPr>
              <a:t>the t</a:t>
            </a:r>
            <a:r>
              <a:rPr lang="en-NZ" sz="2000" dirty="0">
                <a:latin typeface="Baskerville Old Face" panose="02020602080505020303" pitchFamily="18" charset="0"/>
              </a:rPr>
              <a:t> it lit up the </a:t>
            </a:r>
            <a:r>
              <a:rPr lang="en-NZ" sz="2000" b="1" dirty="0">
                <a:latin typeface="Baskerville Old Face" panose="02020602080505020303" pitchFamily="18" charset="0"/>
              </a:rPr>
              <a:t>whare</a:t>
            </a:r>
            <a:r>
              <a:rPr lang="en-NZ" sz="2000" dirty="0">
                <a:latin typeface="Baskerville Old Face" panose="02020602080505020303" pitchFamily="18" charset="0"/>
              </a:rPr>
              <a:t> we were in as if it were day’ - to John MacDonald, </a:t>
            </a:r>
            <a:r>
              <a:rPr lang="en-NZ" sz="2000" dirty="0" err="1">
                <a:latin typeface="Baskerville Old Face" panose="02020602080505020303" pitchFamily="18" charset="0"/>
              </a:rPr>
              <a:t>Halcombe</a:t>
            </a:r>
            <a:r>
              <a:rPr lang="en-NZ" sz="2000" dirty="0">
                <a:latin typeface="Baskerville Old Face" panose="02020602080505020303" pitchFamily="18" charset="0"/>
              </a:rPr>
              <a:t>, July 3rd, 1887</a:t>
            </a:r>
          </a:p>
          <a:p>
            <a:endParaRPr lang="en-NZ" sz="2000" dirty="0">
              <a:latin typeface="Baskerville Old Face" panose="02020602080505020303" pitchFamily="18" charset="0"/>
            </a:endParaRPr>
          </a:p>
          <a:p>
            <a:r>
              <a:rPr lang="en-NZ" sz="2000" dirty="0">
                <a:latin typeface="Baskerville Old Face" panose="02020602080505020303" pitchFamily="18" charset="0"/>
              </a:rPr>
              <a:t>‘I had a mate come to </a:t>
            </a:r>
            <a:r>
              <a:rPr lang="en-NZ" sz="2000" i="1" dirty="0">
                <a:latin typeface="Baskerville Old Face" panose="02020602080505020303" pitchFamily="18" charset="0"/>
              </a:rPr>
              <a:t>stop</a:t>
            </a:r>
            <a:r>
              <a:rPr lang="en-NZ" sz="2000" dirty="0">
                <a:latin typeface="Baskerville Old Face" panose="02020602080505020303" pitchFamily="18" charset="0"/>
              </a:rPr>
              <a:t> in the </a:t>
            </a:r>
            <a:r>
              <a:rPr lang="en-NZ" sz="2000" strike="sngStrike" dirty="0" err="1">
                <a:latin typeface="Baskerville Old Face" panose="02020602080505020303" pitchFamily="18" charset="0"/>
              </a:rPr>
              <a:t>whaare</a:t>
            </a:r>
            <a:r>
              <a:rPr lang="en-NZ" sz="2000" strike="sngStrike" dirty="0">
                <a:latin typeface="Baskerville Old Face" panose="02020602080505020303" pitchFamily="18" charset="0"/>
              </a:rPr>
              <a:t> </a:t>
            </a:r>
            <a:r>
              <a:rPr lang="en-NZ" sz="2000" b="1" dirty="0">
                <a:latin typeface="Baskerville Old Face" panose="02020602080505020303" pitchFamily="18" charset="0"/>
              </a:rPr>
              <a:t>whare</a:t>
            </a:r>
            <a:r>
              <a:rPr lang="en-NZ" sz="2000" dirty="0">
                <a:latin typeface="Baskerville Old Face" panose="02020602080505020303" pitchFamily="18" charset="0"/>
              </a:rPr>
              <a:t> on with me on </a:t>
            </a:r>
            <a:r>
              <a:rPr lang="en-NZ" sz="2000" dirty="0" err="1">
                <a:latin typeface="Baskerville Old Face" panose="02020602080505020303" pitchFamily="18" charset="0"/>
              </a:rPr>
              <a:t>saturday</a:t>
            </a:r>
            <a:r>
              <a:rPr lang="en-NZ" sz="2000" dirty="0">
                <a:latin typeface="Baskerville Old Face" panose="02020602080505020303" pitchFamily="18" charset="0"/>
              </a:rPr>
              <a:t>; he </a:t>
            </a:r>
            <a:r>
              <a:rPr lang="en-NZ" sz="2000" dirty="0" err="1">
                <a:latin typeface="Baskerville Old Face" panose="02020602080505020303" pitchFamily="18" charset="0"/>
              </a:rPr>
              <a:t>apears</a:t>
            </a:r>
            <a:r>
              <a:rPr lang="en-NZ" sz="2000" dirty="0">
                <a:latin typeface="Baskerville Old Face" panose="02020602080505020303" pitchFamily="18" charset="0"/>
              </a:rPr>
              <a:t> to be one of the shabby genteel sort. Bob Nixon says I shall have to put up a lean too to keep his boxes in.. The mill has been working pretty </a:t>
            </a:r>
            <a:r>
              <a:rPr lang="en-NZ" sz="2000" i="1" dirty="0">
                <a:latin typeface="Baskerville Old Face" panose="02020602080505020303" pitchFamily="18" charset="0"/>
              </a:rPr>
              <a:t>regular</a:t>
            </a:r>
            <a:r>
              <a:rPr lang="en-NZ" sz="2000" dirty="0">
                <a:latin typeface="Baskerville Old Face" panose="02020602080505020303" pitchFamily="18" charset="0"/>
              </a:rPr>
              <a:t> lately but bush fires burnt the </a:t>
            </a:r>
            <a:r>
              <a:rPr lang="en-NZ" sz="2000" b="1" dirty="0">
                <a:latin typeface="Baskerville Old Face" panose="02020602080505020303" pitchFamily="18" charset="0"/>
              </a:rPr>
              <a:t>tram</a:t>
            </a:r>
            <a:r>
              <a:rPr lang="en-NZ" sz="2000" dirty="0">
                <a:latin typeface="Baskerville Old Face" panose="02020602080505020303" pitchFamily="18" charset="0"/>
              </a:rPr>
              <a:t> last week so that is </a:t>
            </a:r>
            <a:r>
              <a:rPr lang="en-NZ" sz="2000" i="1" dirty="0">
                <a:latin typeface="Baskerville Old Face" panose="02020602080505020303" pitchFamily="18" charset="0"/>
              </a:rPr>
              <a:t>how</a:t>
            </a:r>
            <a:r>
              <a:rPr lang="en-NZ" sz="2000" dirty="0">
                <a:latin typeface="Baskerville Old Face" panose="02020602080505020303" pitchFamily="18" charset="0"/>
              </a:rPr>
              <a:t> we are not working to day; we shall start again tomorrow I think’ – “”</a:t>
            </a:r>
          </a:p>
        </p:txBody>
      </p:sp>
      <p:sp>
        <p:nvSpPr>
          <p:cNvPr id="5" name="TextBox 4">
            <a:extLst>
              <a:ext uri="{FF2B5EF4-FFF2-40B4-BE49-F238E27FC236}">
                <a16:creationId xmlns:a16="http://schemas.microsoft.com/office/drawing/2014/main" id="{96C2714B-B36D-BECC-A525-EE59BEA7C652}"/>
              </a:ext>
            </a:extLst>
          </p:cNvPr>
          <p:cNvSpPr txBox="1"/>
          <p:nvPr/>
        </p:nvSpPr>
        <p:spPr>
          <a:xfrm>
            <a:off x="583580" y="1013273"/>
            <a:ext cx="902234" cy="400110"/>
          </a:xfrm>
          <a:prstGeom prst="rect">
            <a:avLst/>
          </a:prstGeom>
          <a:solidFill>
            <a:schemeClr val="accent3">
              <a:lumMod val="20000"/>
              <a:lumOff val="80000"/>
            </a:schemeClr>
          </a:solidFill>
        </p:spPr>
        <p:txBody>
          <a:bodyPr wrap="square" rtlCol="0">
            <a:spAutoFit/>
          </a:bodyPr>
          <a:lstStyle/>
          <a:p>
            <a:r>
              <a:rPr lang="en-NZ" sz="2000" dirty="0">
                <a:latin typeface="Baskerville Old Face" panose="02020602080505020303" pitchFamily="18" charset="0"/>
              </a:rPr>
              <a:t>John</a:t>
            </a:r>
          </a:p>
        </p:txBody>
      </p:sp>
      <p:sp>
        <p:nvSpPr>
          <p:cNvPr id="6" name="TextBox 5">
            <a:extLst>
              <a:ext uri="{FF2B5EF4-FFF2-40B4-BE49-F238E27FC236}">
                <a16:creationId xmlns:a16="http://schemas.microsoft.com/office/drawing/2014/main" id="{8799A621-8F48-6027-3E00-AA66090F955B}"/>
              </a:ext>
            </a:extLst>
          </p:cNvPr>
          <p:cNvSpPr txBox="1"/>
          <p:nvPr/>
        </p:nvSpPr>
        <p:spPr>
          <a:xfrm>
            <a:off x="583580" y="2407408"/>
            <a:ext cx="902233" cy="400110"/>
          </a:xfrm>
          <a:prstGeom prst="rect">
            <a:avLst/>
          </a:prstGeom>
          <a:solidFill>
            <a:schemeClr val="accent3">
              <a:lumMod val="20000"/>
              <a:lumOff val="80000"/>
            </a:schemeClr>
          </a:solidFill>
        </p:spPr>
        <p:txBody>
          <a:bodyPr wrap="square" rtlCol="0">
            <a:spAutoFit/>
          </a:bodyPr>
          <a:lstStyle/>
          <a:p>
            <a:r>
              <a:rPr lang="en-NZ" sz="2000" dirty="0">
                <a:latin typeface="Baskerville Old Face" panose="02020602080505020303" pitchFamily="18" charset="0"/>
              </a:rPr>
              <a:t>Albert</a:t>
            </a:r>
          </a:p>
        </p:txBody>
      </p:sp>
      <p:sp>
        <p:nvSpPr>
          <p:cNvPr id="7" name="TextBox 6">
            <a:extLst>
              <a:ext uri="{FF2B5EF4-FFF2-40B4-BE49-F238E27FC236}">
                <a16:creationId xmlns:a16="http://schemas.microsoft.com/office/drawing/2014/main" id="{E385EAD1-2E24-FFB1-1782-F2A5360D700A}"/>
              </a:ext>
            </a:extLst>
          </p:cNvPr>
          <p:cNvSpPr txBox="1"/>
          <p:nvPr/>
        </p:nvSpPr>
        <p:spPr>
          <a:xfrm>
            <a:off x="583580" y="4277803"/>
            <a:ext cx="902233" cy="400110"/>
          </a:xfrm>
          <a:prstGeom prst="rect">
            <a:avLst/>
          </a:prstGeom>
          <a:solidFill>
            <a:schemeClr val="accent3">
              <a:lumMod val="20000"/>
              <a:lumOff val="80000"/>
            </a:schemeClr>
          </a:solidFill>
        </p:spPr>
        <p:txBody>
          <a:bodyPr wrap="square" rtlCol="0">
            <a:spAutoFit/>
          </a:bodyPr>
          <a:lstStyle/>
          <a:p>
            <a:r>
              <a:rPr lang="en-NZ" sz="2000" dirty="0">
                <a:latin typeface="Baskerville Old Face" panose="02020602080505020303" pitchFamily="18" charset="0"/>
              </a:rPr>
              <a:t>Alec</a:t>
            </a:r>
          </a:p>
        </p:txBody>
      </p:sp>
      <p:cxnSp>
        <p:nvCxnSpPr>
          <p:cNvPr id="9" name="Straight Connector 8">
            <a:extLst>
              <a:ext uri="{FF2B5EF4-FFF2-40B4-BE49-F238E27FC236}">
                <a16:creationId xmlns:a16="http://schemas.microsoft.com/office/drawing/2014/main" id="{C45A162D-A1C7-B88C-B2F9-CA99219306A6}"/>
              </a:ext>
            </a:extLst>
          </p:cNvPr>
          <p:cNvCxnSpPr/>
          <p:nvPr/>
        </p:nvCxnSpPr>
        <p:spPr>
          <a:xfrm>
            <a:off x="687659" y="1967764"/>
            <a:ext cx="114002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F3EAD1E-EB8B-802A-9E23-C41BF8D577C8}"/>
              </a:ext>
            </a:extLst>
          </p:cNvPr>
          <p:cNvCxnSpPr/>
          <p:nvPr/>
        </p:nvCxnSpPr>
        <p:spPr>
          <a:xfrm>
            <a:off x="687659" y="4005501"/>
            <a:ext cx="11400263"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BF49121-7EA6-B613-78C0-789818D8E10A}"/>
              </a:ext>
            </a:extLst>
          </p:cNvPr>
          <p:cNvSpPr>
            <a:spLocks noGrp="1"/>
          </p:cNvSpPr>
          <p:nvPr>
            <p:ph type="title"/>
          </p:nvPr>
        </p:nvSpPr>
        <p:spPr>
          <a:xfrm>
            <a:off x="76200" y="-115899"/>
            <a:ext cx="10276417" cy="650875"/>
          </a:xfrm>
        </p:spPr>
        <p:txBody>
          <a:bodyPr/>
          <a:lstStyle/>
          <a:p>
            <a:r>
              <a:rPr lang="en-NZ" dirty="0">
                <a:solidFill>
                  <a:schemeClr val="tx2"/>
                </a:solidFill>
                <a:latin typeface="Baskerville Old Face" panose="02020602080505020303" pitchFamily="18" charset="0"/>
              </a:rPr>
              <a:t>The men</a:t>
            </a:r>
          </a:p>
        </p:txBody>
      </p:sp>
      <p:sp>
        <p:nvSpPr>
          <p:cNvPr id="3" name="Arrow: Down 2">
            <a:extLst>
              <a:ext uri="{FF2B5EF4-FFF2-40B4-BE49-F238E27FC236}">
                <a16:creationId xmlns:a16="http://schemas.microsoft.com/office/drawing/2014/main" id="{A8D55F4C-0E17-E16A-4FBE-89980A296A9E}"/>
              </a:ext>
            </a:extLst>
          </p:cNvPr>
          <p:cNvSpPr/>
          <p:nvPr/>
        </p:nvSpPr>
        <p:spPr>
          <a:xfrm>
            <a:off x="58966" y="759999"/>
            <a:ext cx="507380" cy="5662401"/>
          </a:xfrm>
          <a:prstGeom prst="downArrow">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NZ" sz="2400" dirty="0">
                <a:latin typeface="Baskerville Old Face" panose="02020602080505020303" pitchFamily="18" charset="0"/>
              </a:rPr>
              <a:t>Variants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AD8B-7863-C26D-5666-816FDAFD6D0A}"/>
              </a:ext>
            </a:extLst>
          </p:cNvPr>
          <p:cNvSpPr>
            <a:spLocks noGrp="1"/>
          </p:cNvSpPr>
          <p:nvPr>
            <p:ph type="title"/>
          </p:nvPr>
        </p:nvSpPr>
        <p:spPr/>
        <p:txBody>
          <a:bodyPr/>
          <a:lstStyle/>
          <a:p>
            <a:r>
              <a:rPr lang="en-NZ" dirty="0">
                <a:latin typeface="Baskerville Old Face" panose="02020602080505020303" pitchFamily="18" charset="0"/>
              </a:rPr>
              <a:t>The women</a:t>
            </a:r>
          </a:p>
        </p:txBody>
      </p:sp>
      <p:sp>
        <p:nvSpPr>
          <p:cNvPr id="3" name="Text Placeholder 2">
            <a:extLst>
              <a:ext uri="{FF2B5EF4-FFF2-40B4-BE49-F238E27FC236}">
                <a16:creationId xmlns:a16="http://schemas.microsoft.com/office/drawing/2014/main" id="{6088F990-5B68-6D72-C04B-BEAEADFDB4C5}"/>
              </a:ext>
            </a:extLst>
          </p:cNvPr>
          <p:cNvSpPr>
            <a:spLocks noGrp="1"/>
          </p:cNvSpPr>
          <p:nvPr>
            <p:ph type="body" idx="1"/>
          </p:nvPr>
        </p:nvSpPr>
        <p:spPr/>
        <p:txBody>
          <a:bodyPr>
            <a:normAutofit fontScale="85000" lnSpcReduction="10000"/>
          </a:bodyPr>
          <a:lstStyle/>
          <a:p>
            <a:r>
              <a:rPr lang="en-NZ" b="1" dirty="0">
                <a:latin typeface="Baskerville Old Face" panose="02020602080505020303" pitchFamily="18" charset="0"/>
              </a:rPr>
              <a:t>Very little use of Scots or NZE</a:t>
            </a:r>
          </a:p>
          <a:p>
            <a:endParaRPr lang="en-NZ" b="1" dirty="0">
              <a:latin typeface="Baskerville Old Face" panose="02020602080505020303" pitchFamily="18" charset="0"/>
            </a:endParaRPr>
          </a:p>
          <a:p>
            <a:r>
              <a:rPr lang="en-NZ" dirty="0">
                <a:latin typeface="Baskerville Old Face" panose="02020602080505020303" pitchFamily="18" charset="0"/>
              </a:rPr>
              <a:t>‘He is getting 3£ per week at the mill Mr Beban will most likely be leaving us in a week or two. As the other men are going to </a:t>
            </a:r>
            <a:r>
              <a:rPr lang="en-NZ" b="1" dirty="0" err="1">
                <a:latin typeface="Baskerville Old Face" panose="02020602080505020303" pitchFamily="18" charset="0"/>
              </a:rPr>
              <a:t>batche</a:t>
            </a:r>
            <a:r>
              <a:rPr lang="en-NZ" dirty="0">
                <a:latin typeface="Baskerville Old Face" panose="02020602080505020303" pitchFamily="18" charset="0"/>
              </a:rPr>
              <a:t>, he will go with them.’ - Flora to John, January 20th 1905</a:t>
            </a:r>
          </a:p>
          <a:p>
            <a:endParaRPr lang="en-NZ" dirty="0">
              <a:latin typeface="Baskerville Old Face" panose="02020602080505020303" pitchFamily="18" charset="0"/>
            </a:endParaRPr>
          </a:p>
          <a:p>
            <a:r>
              <a:rPr lang="en-NZ" dirty="0">
                <a:latin typeface="Baskerville Old Face" panose="02020602080505020303" pitchFamily="18" charset="0"/>
              </a:rPr>
              <a:t>‘Gladys used to </a:t>
            </a:r>
            <a:r>
              <a:rPr lang="en-NZ" strike="sngStrike" dirty="0">
                <a:latin typeface="Baskerville Old Face" panose="02020602080505020303" pitchFamily="18" charset="0"/>
              </a:rPr>
              <a:t>cry</a:t>
            </a:r>
            <a:r>
              <a:rPr lang="en-NZ" dirty="0">
                <a:latin typeface="Baskerville Old Face" panose="02020602080505020303" pitchFamily="18" charset="0"/>
              </a:rPr>
              <a:t> cry in the night over it but she will be delighted to </a:t>
            </a:r>
            <a:r>
              <a:rPr lang="en-NZ" i="1" dirty="0">
                <a:latin typeface="Baskerville Old Face" panose="02020602080505020303" pitchFamily="18" charset="0"/>
              </a:rPr>
              <a:t>stop</a:t>
            </a:r>
            <a:r>
              <a:rPr lang="en-NZ" dirty="0">
                <a:latin typeface="Baskerville Old Face" panose="02020602080505020303" pitchFamily="18" charset="0"/>
              </a:rPr>
              <a:t> with you as she thinks a lot of both of you.’ - Flora to John, January 20th 1905</a:t>
            </a:r>
          </a:p>
          <a:p>
            <a:endParaRPr lang="en-NZ" dirty="0">
              <a:latin typeface="Baskerville Old Face" panose="02020602080505020303" pitchFamily="18" charset="0"/>
            </a:endParaRPr>
          </a:p>
          <a:p>
            <a:r>
              <a:rPr lang="en-NZ" dirty="0">
                <a:latin typeface="Baskerville Old Face" panose="02020602080505020303" pitchFamily="18" charset="0"/>
              </a:rPr>
              <a:t>‘James has come in and brought me a letter from Andrew after </a:t>
            </a:r>
            <a:r>
              <a:rPr lang="en-NZ" strike="sngStrike" dirty="0">
                <a:latin typeface="Baskerville Old Face" panose="02020602080505020303" pitchFamily="18" charset="0"/>
              </a:rPr>
              <a:t>I</a:t>
            </a:r>
            <a:r>
              <a:rPr lang="en-NZ" dirty="0">
                <a:latin typeface="Baskerville Old Face" panose="02020602080505020303" pitchFamily="18" charset="0"/>
              </a:rPr>
              <a:t> reading which we had </a:t>
            </a:r>
            <a:r>
              <a:rPr lang="en-NZ" b="1" i="1" dirty="0">
                <a:latin typeface="Baskerville Old Face" panose="02020602080505020303" pitchFamily="18" charset="0"/>
              </a:rPr>
              <a:t>tea</a:t>
            </a:r>
            <a:r>
              <a:rPr lang="en-NZ" dirty="0">
                <a:latin typeface="Baskerville Old Face" panose="02020602080505020303" pitchFamily="18" charset="0"/>
              </a:rPr>
              <a:t>’ – Rachel Hepburn to Sarah Hepburn, October 5</a:t>
            </a:r>
            <a:r>
              <a:rPr lang="en-NZ" baseline="30000" dirty="0">
                <a:latin typeface="Baskerville Old Face" panose="02020602080505020303" pitchFamily="18" charset="0"/>
              </a:rPr>
              <a:t>th</a:t>
            </a:r>
            <a:r>
              <a:rPr lang="en-NZ" dirty="0">
                <a:latin typeface="Baskerville Old Face" panose="02020602080505020303" pitchFamily="18" charset="0"/>
              </a:rPr>
              <a:t> 1863</a:t>
            </a:r>
          </a:p>
          <a:p>
            <a:endParaRPr lang="en-NZ" dirty="0"/>
          </a:p>
        </p:txBody>
      </p:sp>
      <p:sp>
        <p:nvSpPr>
          <p:cNvPr id="5" name="Title 1">
            <a:extLst>
              <a:ext uri="{FF2B5EF4-FFF2-40B4-BE49-F238E27FC236}">
                <a16:creationId xmlns:a16="http://schemas.microsoft.com/office/drawing/2014/main" id="{68BEB3D8-29D0-B576-4E58-BF7DE7F04945}"/>
              </a:ext>
            </a:extLst>
          </p:cNvPr>
          <p:cNvSpPr txBox="1">
            <a:spLocks/>
          </p:cNvSpPr>
          <p:nvPr/>
        </p:nvSpPr>
        <p:spPr>
          <a:xfrm>
            <a:off x="838200" y="-28418"/>
            <a:ext cx="10515600" cy="1325563"/>
          </a:xfrm>
          <a:prstGeom prst="rect">
            <a:avLst/>
          </a:prstGeom>
          <a:noFill/>
          <a:ln>
            <a:noFill/>
          </a:ln>
        </p:spPr>
        <p:txBody>
          <a:bodyPr spcFirstLastPara="1" vert="horz" wrap="square" lIns="0" tIns="45700" rIns="91425" bIns="45700" rtlCol="0" anchor="b" anchorCtr="0">
            <a:noAutofit/>
          </a:bodyPr>
          <a:lstStyle>
            <a:lvl1pPr lvl="0" algn="l" defTabSz="914400" rtl="0" eaLnBrk="1" latinLnBrk="0" hangingPunct="1">
              <a:lnSpc>
                <a:spcPct val="85000"/>
              </a:lnSpc>
              <a:spcBef>
                <a:spcPts val="0"/>
              </a:spcBef>
              <a:spcAft>
                <a:spcPts val="0"/>
              </a:spcAft>
              <a:buSzPts val="1400"/>
              <a:buNone/>
              <a:defRPr sz="3200" kern="1200">
                <a:solidFill>
                  <a:schemeClr val="lt2"/>
                </a:solidFill>
                <a:latin typeface="+mj-lt"/>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NZ" dirty="0">
                <a:solidFill>
                  <a:schemeClr val="tx2"/>
                </a:solidFill>
              </a:rPr>
              <a:t>The Women</a:t>
            </a:r>
            <a:endParaRPr lang="en-GB" dirty="0">
              <a:solidFill>
                <a:schemeClr val="tx2"/>
              </a:solidFill>
            </a:endParaRPr>
          </a:p>
        </p:txBody>
      </p:sp>
    </p:spTree>
    <p:extLst>
      <p:ext uri="{BB962C8B-B14F-4D97-AF65-F5344CB8AC3E}">
        <p14:creationId xmlns:p14="http://schemas.microsoft.com/office/powerpoint/2010/main" val="2328942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34BA-7FE3-C509-5776-214A478CAC26}"/>
              </a:ext>
            </a:extLst>
          </p:cNvPr>
          <p:cNvSpPr>
            <a:spLocks noGrp="1"/>
          </p:cNvSpPr>
          <p:nvPr>
            <p:ph type="title"/>
          </p:nvPr>
        </p:nvSpPr>
        <p:spPr/>
        <p:txBody>
          <a:bodyPr/>
          <a:lstStyle/>
          <a:p>
            <a:r>
              <a:rPr lang="en-NZ" dirty="0">
                <a:latin typeface="Baskerville Old Face" panose="02020602080505020303" pitchFamily="18" charset="0"/>
              </a:rPr>
              <a:t>Letter-writing norms</a:t>
            </a:r>
          </a:p>
        </p:txBody>
      </p:sp>
      <p:sp>
        <p:nvSpPr>
          <p:cNvPr id="3" name="Text Placeholder 2">
            <a:extLst>
              <a:ext uri="{FF2B5EF4-FFF2-40B4-BE49-F238E27FC236}">
                <a16:creationId xmlns:a16="http://schemas.microsoft.com/office/drawing/2014/main" id="{BD54D26F-37E5-23EE-AC84-56A57DD0E482}"/>
              </a:ext>
            </a:extLst>
          </p:cNvPr>
          <p:cNvSpPr>
            <a:spLocks noGrp="1"/>
          </p:cNvSpPr>
          <p:nvPr>
            <p:ph type="body" idx="1"/>
          </p:nvPr>
        </p:nvSpPr>
        <p:spPr/>
        <p:txBody>
          <a:bodyPr>
            <a:normAutofit fontScale="92500" lnSpcReduction="10000"/>
          </a:bodyPr>
          <a:lstStyle/>
          <a:p>
            <a:r>
              <a:rPr lang="en-NZ" dirty="0">
                <a:latin typeface="Baskerville Old Face"/>
                <a:ea typeface="MS PGothic"/>
              </a:rPr>
              <a:t>'I was very glad to hear that you and yours were well when you wrote hope this will find you well in the same happy state still, am happy to say that we are all well' - Rachel Hepburn to sister Sarah, April 5th, 1863</a:t>
            </a:r>
          </a:p>
          <a:p>
            <a:endParaRPr lang="en-NZ" dirty="0">
              <a:latin typeface="Baskerville Old Face" panose="02020602080505020303" pitchFamily="18" charset="0"/>
            </a:endParaRPr>
          </a:p>
          <a:p>
            <a:r>
              <a:rPr lang="en-NZ" dirty="0">
                <a:latin typeface="Baskerville Old Face"/>
                <a:ea typeface="MS PGothic"/>
              </a:rPr>
              <a:t>'I trust Mrs Johnstone and you are keeping pretty well and that Harry is getting quite strong' – Margaret Johnstone to brother-in-law James Johnstone, January 15</a:t>
            </a:r>
            <a:r>
              <a:rPr lang="en-NZ" baseline="30000" dirty="0">
                <a:latin typeface="Baskerville Old Face"/>
                <a:ea typeface="MS PGothic"/>
              </a:rPr>
              <a:t>th</a:t>
            </a:r>
            <a:r>
              <a:rPr lang="en-NZ" dirty="0">
                <a:latin typeface="Baskerville Old Face"/>
                <a:ea typeface="MS PGothic"/>
              </a:rPr>
              <a:t>, 1885</a:t>
            </a:r>
          </a:p>
          <a:p>
            <a:endParaRPr lang="en-NZ" dirty="0">
              <a:latin typeface="Baskerville Old Face" panose="02020602080505020303" pitchFamily="18" charset="0"/>
            </a:endParaRPr>
          </a:p>
          <a:p>
            <a:r>
              <a:rPr lang="en-NZ" dirty="0">
                <a:latin typeface="Baskerville Old Face"/>
                <a:ea typeface="MS PGothic"/>
              </a:rPr>
              <a:t>'Was delighted to receive such a long letter from you. Of cause I know you are very busy now So cant expect yow to write quite so often' –Flora Davy to brother John MacDonald, January 20</a:t>
            </a:r>
            <a:r>
              <a:rPr lang="en-NZ" baseline="30000" dirty="0">
                <a:latin typeface="Baskerville Old Face"/>
                <a:ea typeface="MS PGothic"/>
              </a:rPr>
              <a:t>th</a:t>
            </a:r>
            <a:r>
              <a:rPr lang="en-NZ" dirty="0">
                <a:latin typeface="Baskerville Old Face"/>
                <a:ea typeface="MS PGothic"/>
              </a:rPr>
              <a:t>, 1905</a:t>
            </a:r>
          </a:p>
          <a:p>
            <a:endParaRPr lang="en-NZ" dirty="0">
              <a:latin typeface="Baskerville Old Face" panose="02020602080505020303" pitchFamily="18" charset="0"/>
            </a:endParaRPr>
          </a:p>
        </p:txBody>
      </p:sp>
      <p:sp>
        <p:nvSpPr>
          <p:cNvPr id="4" name="Title 1">
            <a:extLst>
              <a:ext uri="{FF2B5EF4-FFF2-40B4-BE49-F238E27FC236}">
                <a16:creationId xmlns:a16="http://schemas.microsoft.com/office/drawing/2014/main" id="{0846FD91-B955-D501-5EFA-37DA94C3581F}"/>
              </a:ext>
            </a:extLst>
          </p:cNvPr>
          <p:cNvSpPr txBox="1">
            <a:spLocks/>
          </p:cNvSpPr>
          <p:nvPr/>
        </p:nvSpPr>
        <p:spPr>
          <a:xfrm>
            <a:off x="838200" y="-28418"/>
            <a:ext cx="10515600" cy="1325563"/>
          </a:xfrm>
          <a:prstGeom prst="rect">
            <a:avLst/>
          </a:prstGeom>
          <a:noFill/>
          <a:ln>
            <a:noFill/>
          </a:ln>
        </p:spPr>
        <p:txBody>
          <a:bodyPr spcFirstLastPara="1" vert="horz" wrap="square" lIns="0" tIns="45700" rIns="91425" bIns="45700" rtlCol="0" anchor="b" anchorCtr="0">
            <a:noAutofit/>
          </a:bodyPr>
          <a:lstStyle>
            <a:lvl1pPr lvl="0" algn="l" defTabSz="914400" rtl="0" eaLnBrk="1" latinLnBrk="0" hangingPunct="1">
              <a:lnSpc>
                <a:spcPct val="85000"/>
              </a:lnSpc>
              <a:spcBef>
                <a:spcPts val="0"/>
              </a:spcBef>
              <a:spcAft>
                <a:spcPts val="0"/>
              </a:spcAft>
              <a:buSzPts val="1400"/>
              <a:buNone/>
              <a:defRPr sz="3200" kern="1200">
                <a:solidFill>
                  <a:schemeClr val="lt2"/>
                </a:solidFill>
                <a:latin typeface="+mj-lt"/>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NZ" dirty="0">
                <a:solidFill>
                  <a:schemeClr val="tx2"/>
                </a:solidFill>
              </a:rPr>
              <a:t>The Women</a:t>
            </a:r>
            <a:endParaRPr lang="en-GB" dirty="0">
              <a:solidFill>
                <a:schemeClr val="tx2"/>
              </a:solidFill>
            </a:endParaRPr>
          </a:p>
        </p:txBody>
      </p:sp>
    </p:spTree>
    <p:extLst>
      <p:ext uri="{BB962C8B-B14F-4D97-AF65-F5344CB8AC3E}">
        <p14:creationId xmlns:p14="http://schemas.microsoft.com/office/powerpoint/2010/main" val="97016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7B97-72C4-B15E-ED9B-A4044CB6C802}"/>
              </a:ext>
            </a:extLst>
          </p:cNvPr>
          <p:cNvSpPr>
            <a:spLocks noGrp="1"/>
          </p:cNvSpPr>
          <p:nvPr>
            <p:ph type="title"/>
          </p:nvPr>
        </p:nvSpPr>
        <p:spPr/>
        <p:txBody>
          <a:bodyPr/>
          <a:lstStyle/>
          <a:p>
            <a:r>
              <a:rPr lang="en-NZ" dirty="0"/>
              <a:t>Observations</a:t>
            </a:r>
            <a:endParaRPr lang="en-GB" dirty="0"/>
          </a:p>
        </p:txBody>
      </p:sp>
      <p:sp>
        <p:nvSpPr>
          <p:cNvPr id="3" name="Content Placeholder 2">
            <a:extLst>
              <a:ext uri="{FF2B5EF4-FFF2-40B4-BE49-F238E27FC236}">
                <a16:creationId xmlns:a16="http://schemas.microsoft.com/office/drawing/2014/main" id="{7B72F0B1-ACBD-6DF2-2E1D-484DCE22B1C7}"/>
              </a:ext>
            </a:extLst>
          </p:cNvPr>
          <p:cNvSpPr>
            <a:spLocks noGrp="1"/>
          </p:cNvSpPr>
          <p:nvPr>
            <p:ph idx="1"/>
          </p:nvPr>
        </p:nvSpPr>
        <p:spPr/>
        <p:txBody>
          <a:bodyPr>
            <a:normAutofit/>
          </a:bodyPr>
          <a:lstStyle/>
          <a:p>
            <a:pPr marL="571500" indent="-342900">
              <a:buFont typeface="Arial" panose="020B0604020202020204" pitchFamily="34" charset="0"/>
              <a:buChar char="•"/>
            </a:pPr>
            <a:r>
              <a:rPr lang="en-NZ" dirty="0">
                <a:latin typeface="Baskerville Old Face" panose="02020602080505020303" pitchFamily="18" charset="0"/>
              </a:rPr>
              <a:t>Men use much more NZE and Scots than women – early adopters but also just higher vernacular usage in general </a:t>
            </a:r>
          </a:p>
          <a:p>
            <a:pPr marL="571500" indent="-342900">
              <a:buFont typeface="Arial" panose="020B0604020202020204" pitchFamily="34" charset="0"/>
              <a:buChar char="•"/>
            </a:pPr>
            <a:r>
              <a:rPr lang="en-NZ" dirty="0">
                <a:latin typeface="Baskerville Old Face" panose="02020602080505020303" pitchFamily="18" charset="0"/>
              </a:rPr>
              <a:t>NZE connected to semantic domains they operated in = split between men's and women's spheres </a:t>
            </a:r>
          </a:p>
          <a:p>
            <a:pPr marL="571500" indent="-342900">
              <a:buFont typeface="Arial" panose="020B0604020202020204" pitchFamily="34" charset="0"/>
              <a:buChar char="•"/>
            </a:pPr>
            <a:r>
              <a:rPr lang="en-NZ" dirty="0">
                <a:latin typeface="Baskerville Old Face" panose="02020602080505020303" pitchFamily="18" charset="0"/>
              </a:rPr>
              <a:t>But also evidence of a class/social mobility factor – and geographical mobility ≠ social mobility (but did encourage NZE use)</a:t>
            </a:r>
          </a:p>
          <a:p>
            <a:pPr marL="571500" indent="-342900">
              <a:buFont typeface="Arial" panose="020B0604020202020204" pitchFamily="34" charset="0"/>
              <a:buChar char="•"/>
            </a:pPr>
            <a:r>
              <a:rPr lang="en-NZ" dirty="0">
                <a:latin typeface="Baskerville Old Face" panose="02020602080505020303" pitchFamily="18" charset="0"/>
              </a:rPr>
              <a:t>Women (esp. 2</a:t>
            </a:r>
            <a:r>
              <a:rPr lang="en-NZ" baseline="30000" dirty="0">
                <a:latin typeface="Baskerville Old Face" panose="02020602080505020303" pitchFamily="18" charset="0"/>
              </a:rPr>
              <a:t>nd</a:t>
            </a:r>
            <a:r>
              <a:rPr lang="en-NZ" dirty="0">
                <a:latin typeface="Baskerville Old Face" panose="02020602080505020303" pitchFamily="18" charset="0"/>
              </a:rPr>
              <a:t> generation) use less Scots = connected to politeness norms? </a:t>
            </a:r>
            <a:endParaRPr lang="en-GB" dirty="0"/>
          </a:p>
        </p:txBody>
      </p:sp>
    </p:spTree>
    <p:extLst>
      <p:ext uri="{BB962C8B-B14F-4D97-AF65-F5344CB8AC3E}">
        <p14:creationId xmlns:p14="http://schemas.microsoft.com/office/powerpoint/2010/main" val="33751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2D11-81B0-873B-48EA-3DAE24AD8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D24AF-FC9A-E4C8-C802-DB66E7279218}"/>
              </a:ext>
            </a:extLst>
          </p:cNvPr>
          <p:cNvSpPr>
            <a:spLocks noGrp="1"/>
          </p:cNvSpPr>
          <p:nvPr>
            <p:ph type="title"/>
          </p:nvPr>
        </p:nvSpPr>
        <p:spPr/>
        <p:txBody>
          <a:bodyPr/>
          <a:lstStyle/>
          <a:p>
            <a:r>
              <a:rPr lang="en-NZ" dirty="0"/>
              <a:t>The Project Aims</a:t>
            </a:r>
            <a:endParaRPr lang="en-GB" dirty="0"/>
          </a:p>
        </p:txBody>
      </p:sp>
      <p:sp>
        <p:nvSpPr>
          <p:cNvPr id="3" name="Content Placeholder 2">
            <a:extLst>
              <a:ext uri="{FF2B5EF4-FFF2-40B4-BE49-F238E27FC236}">
                <a16:creationId xmlns:a16="http://schemas.microsoft.com/office/drawing/2014/main" id="{0186C1D9-64C7-44AA-C239-82AFAFC58DB7}"/>
              </a:ext>
            </a:extLst>
          </p:cNvPr>
          <p:cNvSpPr>
            <a:spLocks noGrp="1"/>
          </p:cNvSpPr>
          <p:nvPr>
            <p:ph idx="1"/>
          </p:nvPr>
        </p:nvSpPr>
        <p:spPr>
          <a:xfrm>
            <a:off x="838200" y="1825624"/>
            <a:ext cx="11117580" cy="4849495"/>
          </a:xfrm>
        </p:spPr>
        <p:txBody>
          <a:bodyPr>
            <a:normAutofit lnSpcReduction="10000"/>
          </a:bodyPr>
          <a:lstStyle/>
          <a:p>
            <a:r>
              <a:rPr lang="en-NZ" b="1" dirty="0">
                <a:latin typeface="Baskerville Old Face" panose="02020602080505020303" pitchFamily="18" charset="0"/>
              </a:rPr>
              <a:t>Digitise manuscript correspondence of Scottish immigrants coming to New Zealand during the mid-late nineteenth century</a:t>
            </a:r>
          </a:p>
          <a:p>
            <a:r>
              <a:rPr lang="en-NZ" b="1" dirty="0">
                <a:latin typeface="Baskerville Old Face" panose="02020602080505020303" pitchFamily="18" charset="0"/>
              </a:rPr>
              <a:t>Identify Scots and NZE + Māori features present in writing </a:t>
            </a:r>
          </a:p>
          <a:p>
            <a:r>
              <a:rPr lang="en-NZ" b="1" dirty="0">
                <a:latin typeface="Baskerville Old Face" panose="02020602080505020303" pitchFamily="18" charset="0"/>
              </a:rPr>
              <a:t>Build a corpus of text-searchable transcripts in LaBB-CAT</a:t>
            </a:r>
          </a:p>
          <a:p>
            <a:r>
              <a:rPr lang="en-NZ" dirty="0">
                <a:latin typeface="Baskerville Old Face" panose="02020602080505020303" pitchFamily="18" charset="0"/>
              </a:rPr>
              <a:t>Answer research questions: </a:t>
            </a:r>
          </a:p>
          <a:p>
            <a:pPr lvl="1"/>
            <a:r>
              <a:rPr lang="en-NZ" dirty="0">
                <a:latin typeface="Baskerville Old Face" panose="02020602080505020303" pitchFamily="18" charset="0"/>
              </a:rPr>
              <a:t>Did the Scottish immigrants retain Scots features, or adopt New Zealand English colloquialisms (NZE) and </a:t>
            </a:r>
            <a:r>
              <a:rPr lang="en-NZ" dirty="0" err="1">
                <a:latin typeface="Baskerville Old Face" panose="02020602080505020303" pitchFamily="18" charset="0"/>
              </a:rPr>
              <a:t>te</a:t>
            </a:r>
            <a:r>
              <a:rPr lang="en-NZ" dirty="0">
                <a:latin typeface="Baskerville Old Face" panose="02020602080505020303" pitchFamily="18" charset="0"/>
              </a:rPr>
              <a:t> </a:t>
            </a:r>
            <a:r>
              <a:rPr lang="en-NZ" dirty="0" err="1">
                <a:latin typeface="Baskerville Old Face" panose="02020602080505020303" pitchFamily="18" charset="0"/>
              </a:rPr>
              <a:t>reo</a:t>
            </a:r>
            <a:r>
              <a:rPr lang="en-NZ" dirty="0">
                <a:latin typeface="Baskerville Old Face" panose="02020602080505020303" pitchFamily="18" charset="0"/>
              </a:rPr>
              <a:t> Māori in their correspondence?</a:t>
            </a:r>
          </a:p>
          <a:p>
            <a:pPr lvl="1"/>
            <a:r>
              <a:rPr lang="en-NZ" dirty="0">
                <a:latin typeface="Baskerville Old Face" panose="02020602080505020303" pitchFamily="18" charset="0"/>
              </a:rPr>
              <a:t>Did factors such as gender, profession and location influence these </a:t>
            </a:r>
            <a:r>
              <a:rPr lang="en-GB" dirty="0">
                <a:latin typeface="Baskerville Old Face" panose="02020602080505020303" pitchFamily="18" charset="0"/>
              </a:rPr>
              <a:t>frequencies?</a:t>
            </a:r>
          </a:p>
          <a:p>
            <a:pPr lvl="1"/>
            <a:r>
              <a:rPr lang="en-NZ" dirty="0">
                <a:latin typeface="Baskerville Old Face" panose="02020602080505020303" pitchFamily="18" charset="0"/>
              </a:rPr>
              <a:t>If so, what might this indicate about the role of changing identities, social mobility and strength of the homeland connection?</a:t>
            </a:r>
          </a:p>
        </p:txBody>
      </p:sp>
    </p:spTree>
    <p:extLst>
      <p:ext uri="{BB962C8B-B14F-4D97-AF65-F5344CB8AC3E}">
        <p14:creationId xmlns:p14="http://schemas.microsoft.com/office/powerpoint/2010/main" val="332029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AEBA-A347-DBD8-6C2E-338B505A64D9}"/>
              </a:ext>
            </a:extLst>
          </p:cNvPr>
          <p:cNvSpPr>
            <a:spLocks noGrp="1"/>
          </p:cNvSpPr>
          <p:nvPr>
            <p:ph type="title"/>
          </p:nvPr>
        </p:nvSpPr>
        <p:spPr/>
        <p:txBody>
          <a:bodyPr/>
          <a:lstStyle/>
          <a:p>
            <a:r>
              <a:rPr lang="en-NZ" dirty="0"/>
              <a:t>Awareness of features</a:t>
            </a:r>
            <a:endParaRPr lang="en-GB" dirty="0"/>
          </a:p>
        </p:txBody>
      </p:sp>
      <p:sp>
        <p:nvSpPr>
          <p:cNvPr id="3" name="Content Placeholder 2">
            <a:extLst>
              <a:ext uri="{FF2B5EF4-FFF2-40B4-BE49-F238E27FC236}">
                <a16:creationId xmlns:a16="http://schemas.microsoft.com/office/drawing/2014/main" id="{EE50A9B1-BA8B-41BB-B46B-FD97D2348F86}"/>
              </a:ext>
            </a:extLst>
          </p:cNvPr>
          <p:cNvSpPr>
            <a:spLocks noGrp="1"/>
          </p:cNvSpPr>
          <p:nvPr>
            <p:ph idx="1"/>
          </p:nvPr>
        </p:nvSpPr>
        <p:spPr/>
        <p:txBody>
          <a:bodyPr>
            <a:normAutofit fontScale="77500" lnSpcReduction="20000"/>
          </a:bodyPr>
          <a:lstStyle/>
          <a:p>
            <a:r>
              <a:rPr lang="en-NZ" dirty="0">
                <a:latin typeface="Baskerville Old Face" panose="02020602080505020303" pitchFamily="18" charset="0"/>
              </a:rPr>
              <a:t>‘but I am afraid I have been rather </a:t>
            </a:r>
            <a:r>
              <a:rPr lang="en-NZ" i="1" dirty="0" err="1">
                <a:latin typeface="Baskerville Old Face" panose="02020602080505020303" pitchFamily="18" charset="0"/>
              </a:rPr>
              <a:t>Sarless</a:t>
            </a:r>
            <a:r>
              <a:rPr lang="en-NZ" dirty="0">
                <a:latin typeface="Baskerville Old Face" panose="02020602080505020303" pitchFamily="18" charset="0"/>
              </a:rPr>
              <a:t> do you understand’ - Margaret Johnstone to brother George, February 6</a:t>
            </a:r>
            <a:r>
              <a:rPr lang="en-NZ" baseline="30000" dirty="0">
                <a:latin typeface="Baskerville Old Face" panose="02020602080505020303" pitchFamily="18" charset="0"/>
              </a:rPr>
              <a:t>th</a:t>
            </a:r>
            <a:r>
              <a:rPr lang="en-NZ" dirty="0">
                <a:latin typeface="Baskerville Old Face" panose="02020602080505020303" pitchFamily="18" charset="0"/>
              </a:rPr>
              <a:t>, 1861</a:t>
            </a:r>
          </a:p>
          <a:p>
            <a:endParaRPr lang="en-NZ" dirty="0">
              <a:latin typeface="Baskerville Old Face" panose="02020602080505020303" pitchFamily="18" charset="0"/>
            </a:endParaRPr>
          </a:p>
          <a:p>
            <a:r>
              <a:rPr lang="en-NZ" dirty="0">
                <a:latin typeface="Baskerville Old Face" panose="02020602080505020303" pitchFamily="18" charset="0"/>
              </a:rPr>
              <a:t>‘it is a very bad country to travel, especially when you have a good heavy </a:t>
            </a:r>
            <a:r>
              <a:rPr lang="en-NZ" i="1" dirty="0">
                <a:latin typeface="Baskerville Old Face" panose="02020602080505020303" pitchFamily="18" charset="0"/>
              </a:rPr>
              <a:t>swag</a:t>
            </a:r>
            <a:r>
              <a:rPr lang="en-NZ" dirty="0">
                <a:latin typeface="Baskerville Old Face" panose="02020602080505020303" pitchFamily="18" charset="0"/>
              </a:rPr>
              <a:t> to carry that is your blankets and clothes.’ – Thomas Andrew to siblings, February 1</a:t>
            </a:r>
            <a:r>
              <a:rPr lang="en-NZ" baseline="30000" dirty="0">
                <a:latin typeface="Baskerville Old Face" panose="02020602080505020303" pitchFamily="18" charset="0"/>
              </a:rPr>
              <a:t>st</a:t>
            </a:r>
            <a:r>
              <a:rPr lang="en-NZ" dirty="0">
                <a:latin typeface="Baskerville Old Face" panose="02020602080505020303" pitchFamily="18" charset="0"/>
              </a:rPr>
              <a:t>, 1863</a:t>
            </a:r>
          </a:p>
          <a:p>
            <a:endParaRPr lang="en-NZ" dirty="0">
              <a:latin typeface="Baskerville Old Face" panose="02020602080505020303" pitchFamily="18" charset="0"/>
            </a:endParaRPr>
          </a:p>
          <a:p>
            <a:r>
              <a:rPr lang="en-NZ" dirty="0">
                <a:latin typeface="Baskerville Old Face" panose="02020602080505020303" pitchFamily="18" charset="0"/>
              </a:rPr>
              <a:t>‘When I write </a:t>
            </a:r>
            <a:r>
              <a:rPr lang="en-NZ" i="1" dirty="0">
                <a:latin typeface="Baskerville Old Face" panose="02020602080505020303" pitchFamily="18" charset="0"/>
              </a:rPr>
              <a:t>store</a:t>
            </a:r>
            <a:r>
              <a:rPr lang="en-NZ" dirty="0">
                <a:latin typeface="Baskerville Old Face" panose="02020602080505020303" pitchFamily="18" charset="0"/>
              </a:rPr>
              <a:t> I mean cattle not fit for the Butchers ^ such are called lean cattle here’ – William Dewar to Mother, 1865</a:t>
            </a:r>
          </a:p>
          <a:p>
            <a:endParaRPr lang="en-NZ" dirty="0">
              <a:latin typeface="Baskerville Old Face" panose="02020602080505020303" pitchFamily="18" charset="0"/>
            </a:endParaRPr>
          </a:p>
          <a:p>
            <a:r>
              <a:rPr lang="en-NZ" dirty="0">
                <a:latin typeface="Baskerville Old Face" panose="02020602080505020303" pitchFamily="18" charset="0"/>
              </a:rPr>
              <a:t>'I have laid out all the money I saved on horses &amp; harness and also a new </a:t>
            </a:r>
            <a:r>
              <a:rPr lang="en-NZ" i="1" dirty="0">
                <a:latin typeface="Baskerville Old Face" panose="02020602080505020303" pitchFamily="18" charset="0"/>
              </a:rPr>
              <a:t>dray</a:t>
            </a:r>
            <a:r>
              <a:rPr lang="en-NZ" dirty="0">
                <a:latin typeface="Baskerville Old Face" panose="02020602080505020303" pitchFamily="18" charset="0"/>
              </a:rPr>
              <a:t> (or </a:t>
            </a:r>
            <a:r>
              <a:rPr lang="en-NZ" b="1" dirty="0">
                <a:latin typeface="Baskerville Old Face" panose="02020602080505020303" pitchFamily="18" charset="0"/>
              </a:rPr>
              <a:t>cart </a:t>
            </a:r>
            <a:r>
              <a:rPr lang="en-NZ" dirty="0">
                <a:latin typeface="Baskerville Old Face" panose="02020602080505020303" pitchFamily="18" charset="0"/>
              </a:rPr>
              <a:t>as you </a:t>
            </a:r>
            <a:r>
              <a:rPr lang="en-NZ" dirty="0" err="1">
                <a:latin typeface="Baskerville Old Face" panose="02020602080505020303" pitchFamily="18" charset="0"/>
              </a:rPr>
              <a:t>wold</a:t>
            </a:r>
            <a:r>
              <a:rPr lang="en-NZ" dirty="0">
                <a:latin typeface="Baskerville Old Face" panose="02020602080505020303" pitchFamily="18" charset="0"/>
              </a:rPr>
              <a:t> call it)’ – William Dewar to Mother, 1864</a:t>
            </a:r>
          </a:p>
          <a:p>
            <a:endParaRPr lang="en-NZ" dirty="0">
              <a:latin typeface="Baskerville Old Face" panose="02020602080505020303" pitchFamily="18" charset="0"/>
            </a:endParaRPr>
          </a:p>
          <a:p>
            <a:endParaRPr lang="en-NZ" dirty="0">
              <a:latin typeface="Baskerville Old Face" panose="02020602080505020303" pitchFamily="18" charset="0"/>
            </a:endParaRPr>
          </a:p>
          <a:p>
            <a:endParaRPr lang="en-NZ" dirty="0">
              <a:latin typeface="Baskerville Old Face" panose="02020602080505020303" pitchFamily="18" charset="0"/>
            </a:endParaRPr>
          </a:p>
          <a:p>
            <a:endParaRPr lang="en-NZ" dirty="0">
              <a:latin typeface="Baskerville Old Face" panose="02020602080505020303" pitchFamily="18" charset="0"/>
            </a:endParaRPr>
          </a:p>
          <a:p>
            <a:endParaRPr lang="en-GB" dirty="0">
              <a:latin typeface="Baskerville Old Face" panose="02020602080505020303" pitchFamily="18" charset="0"/>
            </a:endParaRPr>
          </a:p>
        </p:txBody>
      </p:sp>
    </p:spTree>
    <p:extLst>
      <p:ext uri="{BB962C8B-B14F-4D97-AF65-F5344CB8AC3E}">
        <p14:creationId xmlns:p14="http://schemas.microsoft.com/office/powerpoint/2010/main" val="3866978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5BF7-85E2-89E4-127F-B40879BE4282}"/>
              </a:ext>
            </a:extLst>
          </p:cNvPr>
          <p:cNvSpPr>
            <a:spLocks noGrp="1"/>
          </p:cNvSpPr>
          <p:nvPr>
            <p:ph type="title"/>
          </p:nvPr>
        </p:nvSpPr>
        <p:spPr/>
        <p:txBody>
          <a:bodyPr/>
          <a:lstStyle/>
          <a:p>
            <a:r>
              <a:rPr lang="en-NZ" dirty="0"/>
              <a:t>Awareness of standards?</a:t>
            </a:r>
          </a:p>
        </p:txBody>
      </p:sp>
      <p:sp>
        <p:nvSpPr>
          <p:cNvPr id="3" name="Content Placeholder 2">
            <a:extLst>
              <a:ext uri="{FF2B5EF4-FFF2-40B4-BE49-F238E27FC236}">
                <a16:creationId xmlns:a16="http://schemas.microsoft.com/office/drawing/2014/main" id="{1F7CAA0B-F7B4-4120-9841-9D5093A9CF59}"/>
              </a:ext>
            </a:extLst>
          </p:cNvPr>
          <p:cNvSpPr>
            <a:spLocks noGrp="1"/>
          </p:cNvSpPr>
          <p:nvPr>
            <p:ph idx="1"/>
          </p:nvPr>
        </p:nvSpPr>
        <p:spPr/>
        <p:txBody>
          <a:bodyPr>
            <a:normAutofit fontScale="62500" lnSpcReduction="20000"/>
          </a:bodyPr>
          <a:lstStyle/>
          <a:p>
            <a:r>
              <a:rPr lang="en-NZ" sz="3400" dirty="0">
                <a:latin typeface="Baskerville Old Face" panose="02020602080505020303" pitchFamily="18" charset="0"/>
              </a:rPr>
              <a:t>‘I am glad </a:t>
            </a:r>
            <a:r>
              <a:rPr lang="en-NZ" sz="3400" strike="sngStrike" dirty="0">
                <a:latin typeface="Baskerville Old Face" panose="02020602080505020303" pitchFamily="18" charset="0"/>
              </a:rPr>
              <a:t>they are</a:t>
            </a:r>
            <a:r>
              <a:rPr lang="en-NZ" sz="3400" dirty="0">
                <a:latin typeface="Baskerville Old Face" panose="02020602080505020303" pitchFamily="18" charset="0"/>
              </a:rPr>
              <a:t> it is off my hands’ (talking about jewellery) – Margaret Johnstone, 1859</a:t>
            </a:r>
          </a:p>
          <a:p>
            <a:endParaRPr lang="en-NZ" sz="3400" dirty="0">
              <a:latin typeface="Baskerville Old Face" panose="02020602080505020303" pitchFamily="18" charset="0"/>
            </a:endParaRPr>
          </a:p>
          <a:p>
            <a:r>
              <a:rPr lang="en-NZ" sz="3400" dirty="0">
                <a:latin typeface="Baskerville Old Face" panose="02020602080505020303" pitchFamily="18" charset="0"/>
              </a:rPr>
              <a:t>‘You need not criticize the penmanship of this as I cannot see the lines.’ – Margaret Johnstone, 1858</a:t>
            </a:r>
            <a:endParaRPr lang="en-GB" sz="3400" dirty="0">
              <a:latin typeface="Baskerville Old Face" panose="02020602080505020303" pitchFamily="18" charset="0"/>
            </a:endParaRPr>
          </a:p>
          <a:p>
            <a:pPr marL="0" indent="0">
              <a:buNone/>
            </a:pPr>
            <a:endParaRPr lang="en-NZ" sz="3400" dirty="0">
              <a:latin typeface="Baskerville Old Face" panose="02020602080505020303" pitchFamily="18" charset="0"/>
            </a:endParaRPr>
          </a:p>
          <a:p>
            <a:r>
              <a:rPr lang="en-NZ" sz="3400" dirty="0">
                <a:latin typeface="Baskerville Old Face" panose="02020602080505020303" pitchFamily="18" charset="0"/>
              </a:rPr>
              <a:t>'When we got to </a:t>
            </a:r>
            <a:r>
              <a:rPr lang="en-NZ" sz="3400" dirty="0" err="1">
                <a:latin typeface="Baskerville Old Face" panose="02020602080505020303" pitchFamily="18" charset="0"/>
              </a:rPr>
              <a:t>featherston</a:t>
            </a:r>
            <a:r>
              <a:rPr lang="en-NZ" sz="3400" dirty="0">
                <a:latin typeface="Baskerville Old Face" panose="02020602080505020303" pitchFamily="18" charset="0"/>
              </a:rPr>
              <a:t> (I forgot to make the f a capital)’ – John MacDonald, 1887 </a:t>
            </a:r>
          </a:p>
          <a:p>
            <a:pPr marL="0" indent="0">
              <a:buNone/>
            </a:pPr>
            <a:endParaRPr lang="en-NZ" sz="3400" dirty="0">
              <a:latin typeface="Baskerville Old Face" panose="02020602080505020303" pitchFamily="18" charset="0"/>
            </a:endParaRPr>
          </a:p>
          <a:p>
            <a:r>
              <a:rPr lang="en-NZ" sz="3400" dirty="0">
                <a:latin typeface="Baskerville Old Face" panose="02020602080505020303" pitchFamily="18" charset="0"/>
              </a:rPr>
              <a:t>‘don't let anybody see this as </a:t>
            </a:r>
            <a:r>
              <a:rPr lang="en-NZ" sz="3400" dirty="0" err="1">
                <a:latin typeface="Baskerville Old Face" panose="02020602080505020303" pitchFamily="18" charset="0"/>
              </a:rPr>
              <a:t>i</a:t>
            </a:r>
            <a:r>
              <a:rPr lang="en-NZ" sz="3400" dirty="0">
                <a:latin typeface="Baskerville Old Face" panose="02020602080505020303" pitchFamily="18" charset="0"/>
              </a:rPr>
              <a:t> know it is not a wright letter but you will excuse me it is better than none’ -  Ann Coulter, 1876</a:t>
            </a:r>
          </a:p>
          <a:p>
            <a:endParaRPr lang="en-NZ" sz="3400" dirty="0">
              <a:latin typeface="Baskerville Old Face" panose="02020602080505020303" pitchFamily="18" charset="0"/>
            </a:endParaRPr>
          </a:p>
          <a:p>
            <a:r>
              <a:rPr lang="en-NZ" sz="3400" dirty="0">
                <a:latin typeface="Baskerville Old Face" panose="02020602080505020303" pitchFamily="18" charset="0"/>
              </a:rPr>
              <a:t>‘</a:t>
            </a:r>
            <a:r>
              <a:rPr lang="en-NZ" sz="3400" dirty="0" err="1">
                <a:latin typeface="Baskerville Old Face" panose="02020602080505020303" pitchFamily="18" charset="0"/>
              </a:rPr>
              <a:t>i</a:t>
            </a:r>
            <a:r>
              <a:rPr lang="en-NZ" sz="3400" dirty="0">
                <a:latin typeface="Baskerville Old Face" panose="02020602080505020303" pitchFamily="18" charset="0"/>
              </a:rPr>
              <a:t> can't write a right letter but excuse me and il do my best’ - Ann Coulter, 1878</a:t>
            </a:r>
          </a:p>
          <a:p>
            <a:endParaRPr lang="en-NZ" dirty="0">
              <a:latin typeface="Baskerville Old Face" panose="02020602080505020303" pitchFamily="18" charset="0"/>
            </a:endParaRPr>
          </a:p>
          <a:p>
            <a:endParaRPr lang="en-NZ" dirty="0"/>
          </a:p>
        </p:txBody>
      </p:sp>
    </p:spTree>
    <p:extLst>
      <p:ext uri="{BB962C8B-B14F-4D97-AF65-F5344CB8AC3E}">
        <p14:creationId xmlns:p14="http://schemas.microsoft.com/office/powerpoint/2010/main" val="1004374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67E7-54B1-54FC-86FC-0E2010F8713D}"/>
              </a:ext>
            </a:extLst>
          </p:cNvPr>
          <p:cNvSpPr>
            <a:spLocks noGrp="1"/>
          </p:cNvSpPr>
          <p:nvPr>
            <p:ph type="title"/>
          </p:nvPr>
        </p:nvSpPr>
        <p:spPr/>
        <p:txBody>
          <a:bodyPr>
            <a:normAutofit/>
          </a:bodyPr>
          <a:lstStyle/>
          <a:p>
            <a:r>
              <a:rPr lang="en-NZ" dirty="0"/>
              <a:t>Prestige of the standard?</a:t>
            </a:r>
            <a:endParaRPr lang="en-GB" dirty="0"/>
          </a:p>
        </p:txBody>
      </p:sp>
      <p:sp>
        <p:nvSpPr>
          <p:cNvPr id="3" name="Content Placeholder 2">
            <a:extLst>
              <a:ext uri="{FF2B5EF4-FFF2-40B4-BE49-F238E27FC236}">
                <a16:creationId xmlns:a16="http://schemas.microsoft.com/office/drawing/2014/main" id="{C40CA209-EA31-B790-9712-5DB46DE43E53}"/>
              </a:ext>
            </a:extLst>
          </p:cNvPr>
          <p:cNvSpPr>
            <a:spLocks noGrp="1"/>
          </p:cNvSpPr>
          <p:nvPr>
            <p:ph idx="1"/>
          </p:nvPr>
        </p:nvSpPr>
        <p:spPr>
          <a:xfrm>
            <a:off x="838200" y="1825625"/>
            <a:ext cx="6717145" cy="4351338"/>
          </a:xfrm>
        </p:spPr>
        <p:txBody>
          <a:bodyPr>
            <a:normAutofit fontScale="92500" lnSpcReduction="10000"/>
          </a:bodyPr>
          <a:lstStyle/>
          <a:p>
            <a:r>
              <a:rPr lang="en-NZ" dirty="0">
                <a:latin typeface="Baskerville Old Face" panose="02020602080505020303" pitchFamily="18" charset="0"/>
              </a:rPr>
              <a:t>‘I was surprised at the Scotch people here speaking so much English. I have since noticed that they try to imitate the English as near as they can in every thing as regards manners’ Thomas Adams, Dunedin, 1857</a:t>
            </a:r>
          </a:p>
          <a:p>
            <a:endParaRPr lang="en-NZ" dirty="0">
              <a:latin typeface="Baskerville Old Face" panose="02020602080505020303" pitchFamily="18" charset="0"/>
            </a:endParaRPr>
          </a:p>
          <a:p>
            <a:r>
              <a:rPr lang="en-NZ" dirty="0">
                <a:latin typeface="Baskerville Old Face" panose="02020602080505020303" pitchFamily="18" charset="0"/>
              </a:rPr>
              <a:t>Rough frequencies of Dunedin versus other locations very similar for those who settled. Most noticeable use of NZE among young, single men on the move</a:t>
            </a:r>
          </a:p>
          <a:p>
            <a:endParaRPr lang="en-NZ" dirty="0"/>
          </a:p>
        </p:txBody>
      </p:sp>
      <p:pic>
        <p:nvPicPr>
          <p:cNvPr id="4" name="Picture 3" descr="A person in a suit and hat picking up a gold pan&#10;&#10;AI-generated content may be incorrect.">
            <a:extLst>
              <a:ext uri="{FF2B5EF4-FFF2-40B4-BE49-F238E27FC236}">
                <a16:creationId xmlns:a16="http://schemas.microsoft.com/office/drawing/2014/main" id="{948261AD-7C26-102D-19B4-4A91E45D757A}"/>
              </a:ext>
            </a:extLst>
          </p:cNvPr>
          <p:cNvPicPr>
            <a:picLocks noChangeAspect="1"/>
          </p:cNvPicPr>
          <p:nvPr/>
        </p:nvPicPr>
        <p:blipFill>
          <a:blip r:embed="rId2">
            <a:extLst>
              <a:ext uri="{28A0092B-C50C-407E-A947-70E740481C1C}">
                <a14:useLocalDpi xmlns:a14="http://schemas.microsoft.com/office/drawing/2010/main" val="0"/>
              </a:ext>
            </a:extLst>
          </a:blip>
          <a:srcRect l="26307" r="16127" b="1"/>
          <a:stretch>
            <a:fillRect/>
          </a:stretch>
        </p:blipFill>
        <p:spPr>
          <a:xfrm>
            <a:off x="7741243" y="616724"/>
            <a:ext cx="4376866" cy="5012056"/>
          </a:xfrm>
          <a:prstGeom prst="rect">
            <a:avLst/>
          </a:prstGeom>
          <a:noFill/>
        </p:spPr>
      </p:pic>
      <p:sp>
        <p:nvSpPr>
          <p:cNvPr id="5" name="TextBox 4">
            <a:extLst>
              <a:ext uri="{FF2B5EF4-FFF2-40B4-BE49-F238E27FC236}">
                <a16:creationId xmlns:a16="http://schemas.microsoft.com/office/drawing/2014/main" id="{3BD9938B-B3FF-CF0B-0030-1B7F3B525760}"/>
              </a:ext>
            </a:extLst>
          </p:cNvPr>
          <p:cNvSpPr txBox="1"/>
          <p:nvPr/>
        </p:nvSpPr>
        <p:spPr>
          <a:xfrm>
            <a:off x="7647710" y="5628780"/>
            <a:ext cx="4719781" cy="738664"/>
          </a:xfrm>
          <a:prstGeom prst="rect">
            <a:avLst/>
          </a:prstGeom>
          <a:noFill/>
        </p:spPr>
        <p:txBody>
          <a:bodyPr wrap="square" rtlCol="0">
            <a:spAutoFit/>
          </a:bodyPr>
          <a:lstStyle/>
          <a:p>
            <a:r>
              <a:rPr lang="en-NZ" sz="1400" b="1" u="sng" dirty="0">
                <a:solidFill>
                  <a:schemeClr val="tx2"/>
                </a:solidFill>
                <a:latin typeface="Baskerville Old Face" panose="02020602080505020303" pitchFamily="18" charset="0"/>
                <a:hlinkClick r:id="rId3">
                  <a:extLst>
                    <a:ext uri="{A12FA001-AC4F-418D-AE19-62706E023703}">
                      <ahyp:hlinkClr xmlns:ahyp="http://schemas.microsoft.com/office/drawing/2018/hyperlinkcolor" val="tx"/>
                    </a:ext>
                  </a:extLst>
                </a:hlinkClick>
              </a:rPr>
              <a:t>Photograph of two men panning for gold</a:t>
            </a:r>
            <a:r>
              <a:rPr lang="en-NZ" sz="1400" b="1" u="sng" dirty="0">
                <a:solidFill>
                  <a:schemeClr val="tx2"/>
                </a:solidFill>
                <a:latin typeface="Baskerville Old Face" panose="02020602080505020303" pitchFamily="18" charset="0"/>
              </a:rPr>
              <a:t> </a:t>
            </a:r>
            <a:r>
              <a:rPr lang="en-NZ" sz="1400" dirty="0">
                <a:solidFill>
                  <a:schemeClr val="tx2"/>
                </a:solidFill>
                <a:latin typeface="Baskerville Old Face" panose="02020602080505020303" pitchFamily="18" charset="0"/>
              </a:rPr>
              <a:t>by Miss K Carruthers. </a:t>
            </a:r>
          </a:p>
          <a:p>
            <a:r>
              <a:rPr lang="en-NZ" sz="1400" dirty="0">
                <a:solidFill>
                  <a:schemeClr val="tx2"/>
                </a:solidFill>
                <a:latin typeface="Baskerville Old Face" panose="02020602080505020303" pitchFamily="18" charset="0"/>
              </a:rPr>
              <a:t>Collection: PAColl-7287 Alexander Turnbull Library</a:t>
            </a:r>
          </a:p>
          <a:p>
            <a:r>
              <a:rPr lang="en-NZ" sz="1400" dirty="0">
                <a:solidFill>
                  <a:schemeClr val="tx2"/>
                </a:solidFill>
                <a:latin typeface="Baskerville Old Face" panose="02020602080505020303" pitchFamily="18" charset="0"/>
                <a:hlinkClick r:id="rId3">
                  <a:extLst>
                    <a:ext uri="{A12FA001-AC4F-418D-AE19-62706E023703}">
                      <ahyp:hlinkClr xmlns:ahyp="http://schemas.microsoft.com/office/drawing/2018/hyperlinkcolor" val="tx"/>
                    </a:ext>
                  </a:extLst>
                </a:hlinkClick>
              </a:rPr>
              <a:t>/records/23219574</a:t>
            </a:r>
            <a:endParaRPr lang="en-NZ" sz="1400" dirty="0">
              <a:solidFill>
                <a:schemeClr val="tx2"/>
              </a:solidFill>
              <a:latin typeface="Baskerville Old Face" panose="02020602080505020303" pitchFamily="18" charset="0"/>
            </a:endParaRPr>
          </a:p>
        </p:txBody>
      </p:sp>
    </p:spTree>
    <p:extLst>
      <p:ext uri="{BB962C8B-B14F-4D97-AF65-F5344CB8AC3E}">
        <p14:creationId xmlns:p14="http://schemas.microsoft.com/office/powerpoint/2010/main" val="1222922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91E4B-54DE-F563-9770-58B001B1D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59291-444F-A7A0-176E-52450D9FA764}"/>
              </a:ext>
            </a:extLst>
          </p:cNvPr>
          <p:cNvSpPr>
            <a:spLocks noGrp="1"/>
          </p:cNvSpPr>
          <p:nvPr>
            <p:ph type="title"/>
          </p:nvPr>
        </p:nvSpPr>
        <p:spPr>
          <a:xfrm>
            <a:off x="452832" y="569050"/>
            <a:ext cx="10246090" cy="1471193"/>
          </a:xfrm>
        </p:spPr>
        <p:txBody>
          <a:bodyPr>
            <a:normAutofit/>
          </a:bodyPr>
          <a:lstStyle/>
          <a:p>
            <a:r>
              <a:rPr lang="en-NZ" dirty="0"/>
              <a:t>Why might this be?</a:t>
            </a:r>
          </a:p>
        </p:txBody>
      </p:sp>
      <p:sp>
        <p:nvSpPr>
          <p:cNvPr id="3" name="Content Placeholder 2">
            <a:extLst>
              <a:ext uri="{FF2B5EF4-FFF2-40B4-BE49-F238E27FC236}">
                <a16:creationId xmlns:a16="http://schemas.microsoft.com/office/drawing/2014/main" id="{BCEAE7A7-67DE-C664-8E26-7A901C32CA65}"/>
              </a:ext>
            </a:extLst>
          </p:cNvPr>
          <p:cNvSpPr>
            <a:spLocks noGrp="1"/>
          </p:cNvSpPr>
          <p:nvPr>
            <p:ph idx="1"/>
          </p:nvPr>
        </p:nvSpPr>
        <p:spPr>
          <a:xfrm>
            <a:off x="249381" y="1883769"/>
            <a:ext cx="6622474" cy="4974231"/>
          </a:xfrm>
        </p:spPr>
        <p:txBody>
          <a:bodyPr vert="horz" lIns="91440" tIns="45720" rIns="91440" bIns="45720" rtlCol="0" anchor="t">
            <a:normAutofit fontScale="85000" lnSpcReduction="20000"/>
          </a:bodyPr>
          <a:lstStyle/>
          <a:p>
            <a:r>
              <a:rPr lang="en-NZ" dirty="0">
                <a:latin typeface="Baskerville Old Face" panose="02020602080505020303" pitchFamily="18" charset="0"/>
              </a:rPr>
              <a:t>Gendered norms and expectations when it came to writing</a:t>
            </a:r>
          </a:p>
          <a:p>
            <a:r>
              <a:rPr lang="en-NZ" dirty="0">
                <a:latin typeface="Baskerville Old Face" panose="02020602080505020303" pitchFamily="18" charset="0"/>
              </a:rPr>
              <a:t>For the socially-mobile classes, letter writing seen as a desirable skill for women (Daybell 2006)</a:t>
            </a:r>
          </a:p>
          <a:p>
            <a:r>
              <a:rPr lang="en-NZ" dirty="0">
                <a:latin typeface="Baskerville Old Face" panose="02020602080505020303" pitchFamily="18" charset="0"/>
              </a:rPr>
              <a:t>Push to recruit ‘women of good character’</a:t>
            </a:r>
          </a:p>
          <a:p>
            <a:r>
              <a:rPr lang="en-US" dirty="0">
                <a:latin typeface="Baskerville Old Face" panose="02020602080505020303" pitchFamily="18" charset="0"/>
              </a:rPr>
              <a:t>Women in the colonies were extolled for their imagined </a:t>
            </a:r>
            <a:r>
              <a:rPr lang="en-US" dirty="0" err="1">
                <a:latin typeface="Baskerville Old Face" panose="02020602080505020303" pitchFamily="18" charset="0"/>
              </a:rPr>
              <a:t>civilising</a:t>
            </a:r>
            <a:r>
              <a:rPr lang="en-US" dirty="0">
                <a:latin typeface="Baskerville Old Face" panose="02020602080505020303" pitchFamily="18" charset="0"/>
              </a:rPr>
              <a:t> potential (Sautter 2013: 8; </a:t>
            </a:r>
            <a:r>
              <a:rPr lang="en-US" dirty="0" err="1">
                <a:latin typeface="Baskerville Old Face" panose="02020602080505020303" pitchFamily="18" charset="0"/>
              </a:rPr>
              <a:t>Moruzi</a:t>
            </a:r>
            <a:r>
              <a:rPr lang="en-US" dirty="0">
                <a:latin typeface="Baskerville Old Face" panose="02020602080505020303" pitchFamily="18" charset="0"/>
              </a:rPr>
              <a:t> 2012: 205). </a:t>
            </a:r>
          </a:p>
          <a:p>
            <a:r>
              <a:rPr lang="en-US" dirty="0">
                <a:latin typeface="Baskerville Old Face" panose="02020602080505020303" pitchFamily="18" charset="0"/>
              </a:rPr>
              <a:t>‘Polite’ language use wrapped up with this emphasis</a:t>
            </a:r>
          </a:p>
          <a:p>
            <a:r>
              <a:rPr lang="en-US" dirty="0">
                <a:latin typeface="Baskerville Old Face" panose="02020602080505020303" pitchFamily="18" charset="0"/>
              </a:rPr>
              <a:t>In case of Scots: history of anglicization added an extra layer. Extended to NZE</a:t>
            </a:r>
            <a:endParaRPr lang="en-NZ" dirty="0">
              <a:latin typeface="Baskerville Old Face" panose="02020602080505020303" pitchFamily="18" charset="0"/>
            </a:endParaRPr>
          </a:p>
        </p:txBody>
      </p:sp>
      <p:cxnSp>
        <p:nvCxnSpPr>
          <p:cNvPr id="6" name="Google Shape;343;p26">
            <a:extLst>
              <a:ext uri="{FF2B5EF4-FFF2-40B4-BE49-F238E27FC236}">
                <a16:creationId xmlns:a16="http://schemas.microsoft.com/office/drawing/2014/main" id="{43830358-A899-D896-6610-DFB55447703B}"/>
              </a:ext>
            </a:extLst>
          </p:cNvPr>
          <p:cNvCxnSpPr>
            <a:cxnSpLocks/>
          </p:cNvCxnSpPr>
          <p:nvPr/>
        </p:nvCxnSpPr>
        <p:spPr>
          <a:xfrm>
            <a:off x="523928" y="1662072"/>
            <a:ext cx="6237962" cy="0"/>
          </a:xfrm>
          <a:prstGeom prst="straightConnector1">
            <a:avLst/>
          </a:prstGeom>
          <a:noFill/>
          <a:ln w="19050" cap="flat" cmpd="sng">
            <a:solidFill>
              <a:srgbClr val="2F5496"/>
            </a:solidFill>
            <a:prstDash val="solid"/>
            <a:miter lim="800000"/>
            <a:headEnd type="none" w="sm" len="sm"/>
            <a:tailEnd type="none" w="sm" len="sm"/>
          </a:ln>
        </p:spPr>
      </p:cxnSp>
      <p:pic>
        <p:nvPicPr>
          <p:cNvPr id="4100" name="Picture 4" descr="Advertising for domestic servants | History of immigration | Te Ara  Encyclopedia of New Zealand">
            <a:extLst>
              <a:ext uri="{FF2B5EF4-FFF2-40B4-BE49-F238E27FC236}">
                <a16:creationId xmlns:a16="http://schemas.microsoft.com/office/drawing/2014/main" id="{A4D20407-341F-B52C-9526-8B9398CCF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839" y="290032"/>
            <a:ext cx="3536662" cy="55677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C19C02-0CE5-461B-7DF6-F31DAA9E7570}"/>
              </a:ext>
            </a:extLst>
          </p:cNvPr>
          <p:cNvSpPr txBox="1"/>
          <p:nvPr/>
        </p:nvSpPr>
        <p:spPr>
          <a:xfrm>
            <a:off x="7507722" y="5921637"/>
            <a:ext cx="3536662" cy="461665"/>
          </a:xfrm>
          <a:prstGeom prst="rect">
            <a:avLst/>
          </a:prstGeom>
          <a:noFill/>
        </p:spPr>
        <p:txBody>
          <a:bodyPr wrap="square" rtlCol="0">
            <a:spAutoFit/>
          </a:bodyPr>
          <a:lstStyle/>
          <a:p>
            <a:r>
              <a:rPr lang="en-GB" sz="1200" dirty="0">
                <a:latin typeface="Baskerville Old Face" panose="02020602080505020303" pitchFamily="18" charset="0"/>
              </a:rPr>
              <a:t>Alexander Turnbull Library: Eph-A-IMMIGRATION-1912-cover</a:t>
            </a:r>
          </a:p>
        </p:txBody>
      </p:sp>
    </p:spTree>
    <p:extLst>
      <p:ext uri="{BB962C8B-B14F-4D97-AF65-F5344CB8AC3E}">
        <p14:creationId xmlns:p14="http://schemas.microsoft.com/office/powerpoint/2010/main" val="1561645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C6C2AC05-5CBB-BF47-8B93-17C20BAFACFF}"/>
              </a:ext>
            </a:extLst>
          </p:cNvPr>
          <p:cNvSpPr>
            <a:spLocks noGrp="1"/>
          </p:cNvSpPr>
          <p:nvPr>
            <p:ph type="title"/>
          </p:nvPr>
        </p:nvSpPr>
        <p:spPr>
          <a:xfrm>
            <a:off x="1198182" y="559813"/>
            <a:ext cx="4987809" cy="1664573"/>
          </a:xfrm>
        </p:spPr>
        <p:txBody>
          <a:bodyPr>
            <a:normAutofit/>
          </a:bodyPr>
          <a:lstStyle/>
          <a:p>
            <a:r>
              <a:rPr lang="en-NZ" dirty="0"/>
              <a:t>Wrap-up</a:t>
            </a:r>
          </a:p>
        </p:txBody>
      </p:sp>
      <p:sp>
        <p:nvSpPr>
          <p:cNvPr id="3" name="Content Placeholder 2">
            <a:extLst>
              <a:ext uri="{FF2B5EF4-FFF2-40B4-BE49-F238E27FC236}">
                <a16:creationId xmlns:a16="http://schemas.microsoft.com/office/drawing/2014/main" id="{72822E62-296D-4177-1B3D-2E7A3A9DE249}"/>
              </a:ext>
            </a:extLst>
          </p:cNvPr>
          <p:cNvSpPr>
            <a:spLocks noGrp="1"/>
          </p:cNvSpPr>
          <p:nvPr>
            <p:ph idx="1"/>
          </p:nvPr>
        </p:nvSpPr>
        <p:spPr>
          <a:xfrm>
            <a:off x="361616" y="2217826"/>
            <a:ext cx="5734384" cy="4459802"/>
          </a:xfrm>
        </p:spPr>
        <p:txBody>
          <a:bodyPr>
            <a:normAutofit fontScale="85000" lnSpcReduction="20000"/>
          </a:bodyPr>
          <a:lstStyle/>
          <a:p>
            <a:r>
              <a:rPr lang="en-NZ" dirty="0">
                <a:latin typeface="Baskerville Old Face" panose="02020602080505020303" pitchFamily="18" charset="0"/>
              </a:rPr>
              <a:t>Seems to be some kind of gender effect within the Scottish immigrants coming to NZ in the 19</a:t>
            </a:r>
            <a:r>
              <a:rPr lang="en-NZ" baseline="30000" dirty="0">
                <a:latin typeface="Baskerville Old Face" panose="02020602080505020303" pitchFamily="18" charset="0"/>
              </a:rPr>
              <a:t>th</a:t>
            </a:r>
            <a:r>
              <a:rPr lang="en-NZ" dirty="0">
                <a:latin typeface="Baskerville Old Face" panose="02020602080505020303" pitchFamily="18" charset="0"/>
              </a:rPr>
              <a:t> century</a:t>
            </a:r>
          </a:p>
          <a:p>
            <a:r>
              <a:rPr lang="en-NZ" dirty="0">
                <a:latin typeface="Baskerville Old Face" panose="02020602080505020303" pitchFamily="18" charset="0"/>
              </a:rPr>
              <a:t>Women used more Scots than NZE, but overall use less of both. </a:t>
            </a:r>
          </a:p>
          <a:p>
            <a:r>
              <a:rPr lang="en-NZ" dirty="0">
                <a:latin typeface="Baskerville Old Face" panose="02020602080505020303" pitchFamily="18" charset="0"/>
              </a:rPr>
              <a:t>Scots use suggests a familiarity effect for both men and women </a:t>
            </a:r>
          </a:p>
          <a:p>
            <a:r>
              <a:rPr lang="en-NZ" dirty="0">
                <a:latin typeface="Baskerville Old Face" panose="02020602080505020303" pitchFamily="18" charset="0"/>
              </a:rPr>
              <a:t>Most likely to adopt NZE if you were:</a:t>
            </a:r>
          </a:p>
          <a:p>
            <a:pPr lvl="2"/>
            <a:r>
              <a:rPr lang="en-NZ" sz="2400" dirty="0">
                <a:latin typeface="Baskerville Old Face" panose="02020602080505020303" pitchFamily="18" charset="0"/>
              </a:rPr>
              <a:t>Male</a:t>
            </a:r>
          </a:p>
          <a:p>
            <a:pPr lvl="2"/>
            <a:r>
              <a:rPr lang="en-NZ" sz="2400" dirty="0">
                <a:latin typeface="Baskerville Old Face" panose="02020602080505020303" pitchFamily="18" charset="0"/>
              </a:rPr>
              <a:t>Geographically mobile </a:t>
            </a:r>
          </a:p>
          <a:p>
            <a:pPr lvl="2"/>
            <a:r>
              <a:rPr lang="en-NZ" sz="2400" dirty="0">
                <a:latin typeface="Baskerville Old Face" panose="02020602080505020303" pitchFamily="18" charset="0"/>
              </a:rPr>
              <a:t>Labourer</a:t>
            </a:r>
          </a:p>
          <a:p>
            <a:endParaRPr lang="en-NZ" sz="1800" dirty="0"/>
          </a:p>
        </p:txBody>
      </p:sp>
      <p:pic>
        <p:nvPicPr>
          <p:cNvPr id="4" name="Picture 2" descr="Education: girls and women | NZ History">
            <a:extLst>
              <a:ext uri="{FF2B5EF4-FFF2-40B4-BE49-F238E27FC236}">
                <a16:creationId xmlns:a16="http://schemas.microsoft.com/office/drawing/2014/main" id="{9E745A24-66E8-3832-C3A3-D97A68718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26" r="17775" b="1"/>
          <a:stretch>
            <a:fillRect/>
          </a:stretch>
        </p:blipFill>
        <p:spPr bwMode="auto">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3"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7BCC3C76-AF52-ED92-FE47-88AB334178F8}"/>
              </a:ext>
            </a:extLst>
          </p:cNvPr>
          <p:cNvSpPr txBox="1"/>
          <p:nvPr/>
        </p:nvSpPr>
        <p:spPr>
          <a:xfrm>
            <a:off x="7044458" y="6039958"/>
            <a:ext cx="5407492" cy="307777"/>
          </a:xfrm>
          <a:prstGeom prst="rect">
            <a:avLst/>
          </a:prstGeom>
          <a:noFill/>
        </p:spPr>
        <p:txBody>
          <a:bodyPr wrap="square" rtlCol="0">
            <a:spAutoFit/>
          </a:bodyPr>
          <a:lstStyle/>
          <a:p>
            <a:r>
              <a:rPr lang="en-NZ" sz="1400" dirty="0">
                <a:latin typeface="Baskerville Old Face" panose="02020602080505020303" pitchFamily="18" charset="0"/>
              </a:rPr>
              <a:t>Nelson Provincial Museum, Tyree Studio Collection: 361192</a:t>
            </a:r>
            <a:endParaRPr lang="en-GB" sz="1400" dirty="0">
              <a:latin typeface="Baskerville Old Face" panose="02020602080505020303" pitchFamily="18" charset="0"/>
            </a:endParaRPr>
          </a:p>
        </p:txBody>
      </p:sp>
    </p:spTree>
    <p:extLst>
      <p:ext uri="{BB962C8B-B14F-4D97-AF65-F5344CB8AC3E}">
        <p14:creationId xmlns:p14="http://schemas.microsoft.com/office/powerpoint/2010/main" val="2885615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02A1-1F47-4819-98A9-A5B5855AAD4F}"/>
              </a:ext>
            </a:extLst>
          </p:cNvPr>
          <p:cNvSpPr>
            <a:spLocks noGrp="1"/>
          </p:cNvSpPr>
          <p:nvPr>
            <p:ph type="title"/>
          </p:nvPr>
        </p:nvSpPr>
        <p:spPr/>
        <p:txBody>
          <a:bodyPr/>
          <a:lstStyle/>
          <a:p>
            <a:r>
              <a:rPr lang="en-NZ" dirty="0"/>
              <a:t>Wrap-up</a:t>
            </a:r>
            <a:endParaRPr lang="en-GB" dirty="0"/>
          </a:p>
        </p:txBody>
      </p:sp>
      <p:sp>
        <p:nvSpPr>
          <p:cNvPr id="3" name="Content Placeholder 2">
            <a:extLst>
              <a:ext uri="{FF2B5EF4-FFF2-40B4-BE49-F238E27FC236}">
                <a16:creationId xmlns:a16="http://schemas.microsoft.com/office/drawing/2014/main" id="{9A5891DB-0004-B6E6-C9A2-E089A60C65A6}"/>
              </a:ext>
            </a:extLst>
          </p:cNvPr>
          <p:cNvSpPr>
            <a:spLocks noGrp="1"/>
          </p:cNvSpPr>
          <p:nvPr>
            <p:ph idx="1"/>
          </p:nvPr>
        </p:nvSpPr>
        <p:spPr>
          <a:xfrm>
            <a:off x="466725" y="1504950"/>
            <a:ext cx="11258550" cy="5600700"/>
          </a:xfrm>
        </p:spPr>
        <p:txBody>
          <a:bodyPr>
            <a:normAutofit lnSpcReduction="10000"/>
          </a:bodyPr>
          <a:lstStyle/>
          <a:p>
            <a:r>
              <a:rPr lang="en-NZ" b="1" dirty="0">
                <a:latin typeface="Baskerville Old Face" panose="02020602080505020303" pitchFamily="18" charset="0"/>
              </a:rPr>
              <a:t>R.Q. 1: Did the Scottish immigrants retain Scots features, or adopt New Zealand English colloquialisms (NZE) and </a:t>
            </a:r>
            <a:r>
              <a:rPr lang="en-NZ" b="1" dirty="0" err="1">
                <a:latin typeface="Baskerville Old Face" panose="02020602080505020303" pitchFamily="18" charset="0"/>
              </a:rPr>
              <a:t>te</a:t>
            </a:r>
            <a:r>
              <a:rPr lang="en-NZ" b="1" dirty="0">
                <a:latin typeface="Baskerville Old Face" panose="02020602080505020303" pitchFamily="18" charset="0"/>
              </a:rPr>
              <a:t> </a:t>
            </a:r>
            <a:r>
              <a:rPr lang="en-NZ" b="1" dirty="0" err="1">
                <a:latin typeface="Baskerville Old Face" panose="02020602080505020303" pitchFamily="18" charset="0"/>
              </a:rPr>
              <a:t>reo</a:t>
            </a:r>
            <a:r>
              <a:rPr lang="en-NZ" b="1" dirty="0">
                <a:latin typeface="Baskerville Old Face" panose="02020602080505020303" pitchFamily="18" charset="0"/>
              </a:rPr>
              <a:t> Māori in their correspondence?</a:t>
            </a:r>
          </a:p>
          <a:p>
            <a:pPr lvl="1"/>
            <a:r>
              <a:rPr lang="en-NZ" dirty="0">
                <a:solidFill>
                  <a:srgbClr val="FF0000"/>
                </a:solidFill>
                <a:latin typeface="Baskerville Old Face" panose="02020602080505020303" pitchFamily="18" charset="0"/>
              </a:rPr>
              <a:t>Yes!</a:t>
            </a:r>
          </a:p>
          <a:p>
            <a:r>
              <a:rPr lang="en-NZ" b="1" dirty="0">
                <a:latin typeface="Baskerville Old Face" panose="02020602080505020303" pitchFamily="18" charset="0"/>
              </a:rPr>
              <a:t>R.Q. 2: Did factors such as gender, profession and location influence these </a:t>
            </a:r>
            <a:r>
              <a:rPr lang="en-GB" b="1" dirty="0">
                <a:latin typeface="Baskerville Old Face" panose="02020602080505020303" pitchFamily="18" charset="0"/>
              </a:rPr>
              <a:t>frequencies?</a:t>
            </a:r>
          </a:p>
          <a:p>
            <a:pPr lvl="1"/>
            <a:r>
              <a:rPr lang="en-NZ" dirty="0">
                <a:solidFill>
                  <a:srgbClr val="FF0000"/>
                </a:solidFill>
                <a:latin typeface="Baskerville Old Face" panose="02020602080505020303" pitchFamily="18" charset="0"/>
              </a:rPr>
              <a:t>Looks like it? </a:t>
            </a:r>
          </a:p>
          <a:p>
            <a:pPr lvl="1"/>
            <a:r>
              <a:rPr lang="en-NZ" dirty="0">
                <a:solidFill>
                  <a:schemeClr val="tx1"/>
                </a:solidFill>
                <a:latin typeface="Baskerville Old Face" panose="02020602080505020303" pitchFamily="18" charset="0"/>
              </a:rPr>
              <a:t>Adoption of NZE and maintenance of Scots in writing seems to be driven by combination of gender and social mobility</a:t>
            </a:r>
          </a:p>
          <a:p>
            <a:pPr lvl="1"/>
            <a:r>
              <a:rPr lang="en-NZ" dirty="0">
                <a:solidFill>
                  <a:schemeClr val="tx1"/>
                </a:solidFill>
                <a:latin typeface="Baskerville Old Face" panose="02020602080505020303" pitchFamily="18" charset="0"/>
              </a:rPr>
              <a:t>New lexis largely industry-driven (male workplace)</a:t>
            </a:r>
          </a:p>
          <a:p>
            <a:pPr lvl="1"/>
            <a:r>
              <a:rPr lang="en-NZ" dirty="0">
                <a:solidFill>
                  <a:schemeClr val="tx1"/>
                </a:solidFill>
                <a:latin typeface="Baskerville Old Face" panose="02020602080505020303" pitchFamily="18" charset="0"/>
              </a:rPr>
              <a:t>Socially-aspiring writers and women = ‘polite’ written standard</a:t>
            </a:r>
          </a:p>
          <a:p>
            <a:pPr lvl="1"/>
            <a:r>
              <a:rPr lang="en-NZ" dirty="0">
                <a:solidFill>
                  <a:schemeClr val="tx1"/>
                </a:solidFill>
                <a:latin typeface="Baskerville Old Face" panose="02020602080505020303" pitchFamily="18" charset="0"/>
              </a:rPr>
              <a:t>Letter-writing conventions and gendered expectations around writing</a:t>
            </a:r>
          </a:p>
          <a:p>
            <a:endParaRPr lang="en-GB" dirty="0"/>
          </a:p>
        </p:txBody>
      </p:sp>
    </p:spTree>
    <p:extLst>
      <p:ext uri="{BB962C8B-B14F-4D97-AF65-F5344CB8AC3E}">
        <p14:creationId xmlns:p14="http://schemas.microsoft.com/office/powerpoint/2010/main" val="851950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BB1DD-8972-97F8-74D4-161F4D12887F}"/>
              </a:ext>
            </a:extLst>
          </p:cNvPr>
          <p:cNvSpPr>
            <a:spLocks noGrp="1"/>
          </p:cNvSpPr>
          <p:nvPr>
            <p:ph type="title"/>
          </p:nvPr>
        </p:nvSpPr>
        <p:spPr/>
        <p:txBody>
          <a:bodyPr/>
          <a:lstStyle/>
          <a:p>
            <a:r>
              <a:rPr lang="en-NZ" dirty="0"/>
              <a:t>Gendered expectations?</a:t>
            </a:r>
            <a:endParaRPr lang="en-GB" dirty="0"/>
          </a:p>
        </p:txBody>
      </p:sp>
      <p:pic>
        <p:nvPicPr>
          <p:cNvPr id="5" name="Content Placeholder 4">
            <a:extLst>
              <a:ext uri="{FF2B5EF4-FFF2-40B4-BE49-F238E27FC236}">
                <a16:creationId xmlns:a16="http://schemas.microsoft.com/office/drawing/2014/main" id="{A075DA62-931B-614B-7B22-6FED9FCA2254}"/>
              </a:ext>
            </a:extLst>
          </p:cNvPr>
          <p:cNvPicPr>
            <a:picLocks noGrp="1" noChangeAspect="1"/>
          </p:cNvPicPr>
          <p:nvPr>
            <p:ph idx="1"/>
          </p:nvPr>
        </p:nvPicPr>
        <p:blipFill>
          <a:blip r:embed="rId2"/>
          <a:stretch>
            <a:fillRect/>
          </a:stretch>
        </p:blipFill>
        <p:spPr>
          <a:xfrm>
            <a:off x="6606849" y="2085385"/>
            <a:ext cx="4667901" cy="3296110"/>
          </a:xfrm>
          <a:prstGeom prst="rect">
            <a:avLst/>
          </a:prstGeom>
        </p:spPr>
      </p:pic>
      <p:sp>
        <p:nvSpPr>
          <p:cNvPr id="6" name="TextBox 5">
            <a:extLst>
              <a:ext uri="{FF2B5EF4-FFF2-40B4-BE49-F238E27FC236}">
                <a16:creationId xmlns:a16="http://schemas.microsoft.com/office/drawing/2014/main" id="{BA08F81B-E8F3-96DB-FA37-EE4EE516397E}"/>
              </a:ext>
            </a:extLst>
          </p:cNvPr>
          <p:cNvSpPr txBox="1"/>
          <p:nvPr/>
        </p:nvSpPr>
        <p:spPr>
          <a:xfrm>
            <a:off x="917250" y="2703839"/>
            <a:ext cx="5220566" cy="3416320"/>
          </a:xfrm>
          <a:prstGeom prst="rect">
            <a:avLst/>
          </a:prstGeom>
          <a:noFill/>
        </p:spPr>
        <p:txBody>
          <a:bodyPr wrap="square" rtlCol="0">
            <a:spAutoFit/>
          </a:bodyPr>
          <a:lstStyle/>
          <a:p>
            <a:r>
              <a:rPr lang="en-NZ" sz="2400" dirty="0">
                <a:latin typeface="Baskerville Old Face" panose="02020602080505020303" pitchFamily="18" charset="0"/>
              </a:rPr>
              <a:t>‘I could see that was not your</a:t>
            </a:r>
          </a:p>
          <a:p>
            <a:r>
              <a:rPr lang="en-NZ" sz="2400" strike="sngStrike" dirty="0" err="1">
                <a:latin typeface="Baskerville Old Face" panose="02020602080505020303" pitchFamily="18" charset="0"/>
              </a:rPr>
              <a:t>wrighting</a:t>
            </a:r>
            <a:r>
              <a:rPr lang="en-NZ" sz="2400" dirty="0">
                <a:latin typeface="Baskerville Old Face" panose="02020602080505020303" pitchFamily="18" charset="0"/>
              </a:rPr>
              <a:t> writing on the first page of your </a:t>
            </a:r>
          </a:p>
          <a:p>
            <a:r>
              <a:rPr lang="en-NZ" sz="2400" dirty="0">
                <a:latin typeface="Baskerville Old Face" panose="02020602080505020303" pitchFamily="18" charset="0"/>
              </a:rPr>
              <a:t>letter it was to good for one thing whoever the lady was she was not game to write Dear Alek on top. I guess she would if she had only saw wat a good looking fellow I am</a:t>
            </a:r>
            <a:r>
              <a:rPr lang="en-GB" sz="2400" dirty="0">
                <a:latin typeface="Baskerville Old Face" panose="02020602080505020303" pitchFamily="18" charset="0"/>
              </a:rPr>
              <a:t>’ – Alexander MacDonald to John MacDonald, 30</a:t>
            </a:r>
            <a:r>
              <a:rPr lang="en-GB" sz="2400" baseline="30000" dirty="0">
                <a:latin typeface="Baskerville Old Face" panose="02020602080505020303" pitchFamily="18" charset="0"/>
              </a:rPr>
              <a:t>th</a:t>
            </a:r>
            <a:r>
              <a:rPr lang="en-GB" sz="2400" dirty="0">
                <a:latin typeface="Baskerville Old Face" panose="02020602080505020303" pitchFamily="18" charset="0"/>
              </a:rPr>
              <a:t> July, 1887</a:t>
            </a:r>
            <a:endParaRPr lang="en-NZ" sz="2400" dirty="0">
              <a:latin typeface="Baskerville Old Face" panose="02020602080505020303" pitchFamily="18" charset="0"/>
            </a:endParaRPr>
          </a:p>
        </p:txBody>
      </p:sp>
    </p:spTree>
    <p:extLst>
      <p:ext uri="{BB962C8B-B14F-4D97-AF65-F5344CB8AC3E}">
        <p14:creationId xmlns:p14="http://schemas.microsoft.com/office/powerpoint/2010/main" val="36380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BD99-699E-7516-423F-700CA14A72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B80CE1-CEA9-AAB5-CF60-E10E11C709EB}"/>
              </a:ext>
            </a:extLst>
          </p:cNvPr>
          <p:cNvPicPr>
            <a:picLocks noChangeAspect="1"/>
          </p:cNvPicPr>
          <p:nvPr/>
        </p:nvPicPr>
        <p:blipFill>
          <a:blip r:embed="rId3">
            <a:alphaModFix amt="70000"/>
          </a:blip>
          <a:srcRect t="17914" r="-1" b="8792"/>
          <a:stretch>
            <a:fillRect/>
          </a:stretch>
        </p:blipFill>
        <p:spPr>
          <a:xfrm>
            <a:off x="20" y="10"/>
            <a:ext cx="12188932" cy="6856614"/>
          </a:xfrm>
          <a:prstGeom prst="rect">
            <a:avLst/>
          </a:prstGeom>
        </p:spPr>
      </p:pic>
      <p:sp>
        <p:nvSpPr>
          <p:cNvPr id="2" name="Title 1">
            <a:extLst>
              <a:ext uri="{FF2B5EF4-FFF2-40B4-BE49-F238E27FC236}">
                <a16:creationId xmlns:a16="http://schemas.microsoft.com/office/drawing/2014/main" id="{BEC4D34A-6D29-2019-4482-E59696F4626D}"/>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a:solidFill>
                  <a:srgbClr val="FFFFFF"/>
                </a:solidFill>
                <a:latin typeface="+mj-lt"/>
                <a:ea typeface="+mj-ea"/>
                <a:cs typeface="+mj-cs"/>
              </a:rPr>
              <a:t>Thank you!</a:t>
            </a:r>
          </a:p>
        </p:txBody>
      </p:sp>
    </p:spTree>
    <p:extLst>
      <p:ext uri="{BB962C8B-B14F-4D97-AF65-F5344CB8AC3E}">
        <p14:creationId xmlns:p14="http://schemas.microsoft.com/office/powerpoint/2010/main" val="3449881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C61D-0A19-1F25-485E-AC29860F36EE}"/>
              </a:ext>
            </a:extLst>
          </p:cNvPr>
          <p:cNvSpPr>
            <a:spLocks noGrp="1"/>
          </p:cNvSpPr>
          <p:nvPr>
            <p:ph type="ctrTitle"/>
          </p:nvPr>
        </p:nvSpPr>
        <p:spPr>
          <a:xfrm>
            <a:off x="6047980" y="1030406"/>
            <a:ext cx="5068121" cy="3506879"/>
          </a:xfrm>
        </p:spPr>
        <p:txBody>
          <a:bodyPr anchor="ctr">
            <a:normAutofit/>
          </a:bodyPr>
          <a:lstStyle/>
          <a:p>
            <a:pPr algn="l"/>
            <a:r>
              <a:rPr lang="en-NZ"/>
              <a:t>Uncovering Hidden Voices </a:t>
            </a:r>
          </a:p>
        </p:txBody>
      </p:sp>
      <p:sp>
        <p:nvSpPr>
          <p:cNvPr id="3" name="Subtitle 2">
            <a:extLst>
              <a:ext uri="{FF2B5EF4-FFF2-40B4-BE49-F238E27FC236}">
                <a16:creationId xmlns:a16="http://schemas.microsoft.com/office/drawing/2014/main" id="{C0663889-12EB-C0B6-668D-D02A449C013B}"/>
              </a:ext>
            </a:extLst>
          </p:cNvPr>
          <p:cNvSpPr>
            <a:spLocks noGrp="1"/>
          </p:cNvSpPr>
          <p:nvPr>
            <p:ph type="subTitle" idx="1"/>
          </p:nvPr>
        </p:nvSpPr>
        <p:spPr>
          <a:xfrm>
            <a:off x="6047980" y="4691564"/>
            <a:ext cx="5068121" cy="1136029"/>
          </a:xfrm>
        </p:spPr>
        <p:txBody>
          <a:bodyPr>
            <a:normAutofit/>
          </a:bodyPr>
          <a:lstStyle/>
          <a:p>
            <a:pPr algn="l">
              <a:lnSpc>
                <a:spcPct val="95000"/>
              </a:lnSpc>
            </a:pPr>
            <a:r>
              <a:rPr lang="en-NZ" sz="1900" dirty="0">
                <a:latin typeface="Baskerville Old Face" panose="02020602080505020303" pitchFamily="18" charset="0"/>
              </a:rPr>
              <a:t>Digitising and analysing gendered differences in historical shipboard diaries from early British migrants to New Zealand </a:t>
            </a:r>
          </a:p>
          <a:p>
            <a:pPr algn="l">
              <a:lnSpc>
                <a:spcPct val="95000"/>
              </a:lnSpc>
            </a:pPr>
            <a:endParaRPr lang="en-NZ" sz="1900" dirty="0"/>
          </a:p>
        </p:txBody>
      </p:sp>
      <p:pic>
        <p:nvPicPr>
          <p:cNvPr id="14" name="Picture 13">
            <a:extLst>
              <a:ext uri="{FF2B5EF4-FFF2-40B4-BE49-F238E27FC236}">
                <a16:creationId xmlns:a16="http://schemas.microsoft.com/office/drawing/2014/main" id="{3DB788D3-7D28-2A7D-40B7-E61F8B661467}"/>
              </a:ext>
            </a:extLst>
          </p:cNvPr>
          <p:cNvPicPr>
            <a:picLocks noChangeAspect="1"/>
          </p:cNvPicPr>
          <p:nvPr/>
        </p:nvPicPr>
        <p:blipFill>
          <a:blip r:embed="rId3"/>
          <a:srcRect l="31602" r="5353" b="-1"/>
          <a:stretch>
            <a:fillRect/>
          </a:stretch>
        </p:blipFill>
        <p:spPr>
          <a:xfrm>
            <a:off x="20" y="10"/>
            <a:ext cx="5404493" cy="6857990"/>
          </a:xfrm>
          <a:prstGeom prst="rect">
            <a:avLst/>
          </a:prstGeom>
        </p:spPr>
      </p:pic>
      <p:sp>
        <p:nvSpPr>
          <p:cNvPr id="5" name="TextBox 4">
            <a:extLst>
              <a:ext uri="{FF2B5EF4-FFF2-40B4-BE49-F238E27FC236}">
                <a16:creationId xmlns:a16="http://schemas.microsoft.com/office/drawing/2014/main" id="{5A15599E-7071-98D9-DF83-A6A85E2A1EF8}"/>
              </a:ext>
            </a:extLst>
          </p:cNvPr>
          <p:cNvSpPr txBox="1"/>
          <p:nvPr/>
        </p:nvSpPr>
        <p:spPr>
          <a:xfrm>
            <a:off x="6047980" y="5974915"/>
            <a:ext cx="5068121" cy="646331"/>
          </a:xfrm>
          <a:prstGeom prst="rect">
            <a:avLst/>
          </a:prstGeom>
          <a:noFill/>
        </p:spPr>
        <p:txBody>
          <a:bodyPr wrap="square" rtlCol="0">
            <a:spAutoFit/>
          </a:bodyPr>
          <a:lstStyle/>
          <a:p>
            <a:r>
              <a:rPr lang="en-NZ" dirty="0">
                <a:solidFill>
                  <a:schemeClr val="bg1">
                    <a:lumMod val="50000"/>
                  </a:schemeClr>
                </a:solidFill>
                <a:latin typeface="Baskerville Old Face" panose="02020602080505020303" pitchFamily="18" charset="0"/>
              </a:rPr>
              <a:t>Sarah van Eyndhoven, Dorian Ghosh and Lyndon Fraser</a:t>
            </a:r>
          </a:p>
        </p:txBody>
      </p:sp>
    </p:spTree>
    <p:extLst>
      <p:ext uri="{BB962C8B-B14F-4D97-AF65-F5344CB8AC3E}">
        <p14:creationId xmlns:p14="http://schemas.microsoft.com/office/powerpoint/2010/main" val="1639054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AC81-2223-5505-0DA6-3A4948FD3D48}"/>
              </a:ext>
            </a:extLst>
          </p:cNvPr>
          <p:cNvSpPr>
            <a:spLocks noGrp="1"/>
          </p:cNvSpPr>
          <p:nvPr>
            <p:ph type="title"/>
          </p:nvPr>
        </p:nvSpPr>
        <p:spPr>
          <a:xfrm>
            <a:off x="1198182" y="148003"/>
            <a:ext cx="10246090" cy="1471193"/>
          </a:xfrm>
        </p:spPr>
        <p:txBody>
          <a:bodyPr>
            <a:normAutofit/>
          </a:bodyPr>
          <a:lstStyle/>
          <a:p>
            <a:r>
              <a:rPr lang="en-NZ"/>
              <a:t>Shipboard Diaries</a:t>
            </a:r>
          </a:p>
        </p:txBody>
      </p:sp>
      <p:sp>
        <p:nvSpPr>
          <p:cNvPr id="3" name="Content Placeholder 2">
            <a:extLst>
              <a:ext uri="{FF2B5EF4-FFF2-40B4-BE49-F238E27FC236}">
                <a16:creationId xmlns:a16="http://schemas.microsoft.com/office/drawing/2014/main" id="{F4F3C783-0EC1-7131-8048-338346D0C461}"/>
              </a:ext>
            </a:extLst>
          </p:cNvPr>
          <p:cNvSpPr>
            <a:spLocks noGrp="1"/>
          </p:cNvSpPr>
          <p:nvPr>
            <p:ph idx="1"/>
          </p:nvPr>
        </p:nvSpPr>
        <p:spPr>
          <a:xfrm>
            <a:off x="876407" y="1490598"/>
            <a:ext cx="6614157" cy="5210305"/>
          </a:xfrm>
        </p:spPr>
        <p:txBody>
          <a:bodyPr vert="horz" lIns="91440" tIns="45720" rIns="91440" bIns="45720" rtlCol="0" anchor="t">
            <a:noAutofit/>
          </a:bodyPr>
          <a:lstStyle/>
          <a:p>
            <a:r>
              <a:rPr lang="en-NZ" sz="2100" dirty="0">
                <a:latin typeface="Baskerville Old Face"/>
              </a:rPr>
              <a:t>Small, single-sided booklets </a:t>
            </a:r>
          </a:p>
          <a:p>
            <a:r>
              <a:rPr lang="en-NZ" sz="2100" dirty="0">
                <a:latin typeface="Baskerville Old Face"/>
              </a:rPr>
              <a:t>Provided an insight into the voyage for others contemplating migration</a:t>
            </a:r>
          </a:p>
          <a:p>
            <a:r>
              <a:rPr lang="en-NZ" sz="2100" dirty="0">
                <a:latin typeface="Baskerville Old Face"/>
              </a:rPr>
              <a:t> Many also wrote for posterity, hoping to preserve their extraordinary experiences for their descendants (Hastings, 2006). </a:t>
            </a:r>
          </a:p>
          <a:p>
            <a:r>
              <a:rPr lang="en-NZ" sz="2100" dirty="0">
                <a:latin typeface="Baskerville Old Face"/>
              </a:rPr>
              <a:t>Large collections held by Canterbury Museum (Christchurch) and </a:t>
            </a:r>
            <a:r>
              <a:rPr lang="en-NZ" sz="2100" dirty="0" err="1">
                <a:latin typeface="Baskerville Old Face"/>
              </a:rPr>
              <a:t>Toitū</a:t>
            </a:r>
            <a:r>
              <a:rPr lang="en-NZ" sz="2100" dirty="0">
                <a:latin typeface="Baskerville Old Face"/>
              </a:rPr>
              <a:t> Otago Settlers Museum (Dunedin)</a:t>
            </a:r>
          </a:p>
          <a:p>
            <a:r>
              <a:rPr lang="en-NZ" sz="2100" dirty="0">
                <a:latin typeface="Baskerville Old Face"/>
              </a:rPr>
              <a:t>Total = 157 diaries*</a:t>
            </a:r>
          </a:p>
          <a:p>
            <a:pPr marL="0" indent="0">
              <a:buNone/>
            </a:pPr>
            <a:r>
              <a:rPr lang="en-NZ" sz="2100" dirty="0">
                <a:latin typeface="Baskerville Old Face"/>
              </a:rPr>
              <a:t>*Thanks to Lyndon Fraser and Jane McKnight for providing the scans/photographs of these diaries</a:t>
            </a:r>
          </a:p>
        </p:txBody>
      </p:sp>
      <p:cxnSp>
        <p:nvCxnSpPr>
          <p:cNvPr id="4" name="Google Shape;343;p26">
            <a:extLst>
              <a:ext uri="{FF2B5EF4-FFF2-40B4-BE49-F238E27FC236}">
                <a16:creationId xmlns:a16="http://schemas.microsoft.com/office/drawing/2014/main" id="{458463FB-B978-66EA-0A9F-5C50799E0148}"/>
              </a:ext>
            </a:extLst>
          </p:cNvPr>
          <p:cNvCxnSpPr>
            <a:cxnSpLocks/>
          </p:cNvCxnSpPr>
          <p:nvPr/>
        </p:nvCxnSpPr>
        <p:spPr>
          <a:xfrm>
            <a:off x="1198182" y="1280994"/>
            <a:ext cx="5340404" cy="0"/>
          </a:xfrm>
          <a:prstGeom prst="straightConnector1">
            <a:avLst/>
          </a:prstGeom>
          <a:noFill/>
          <a:ln w="19050" cap="flat" cmpd="sng">
            <a:solidFill>
              <a:srgbClr val="2F5496"/>
            </a:solidFill>
            <a:prstDash val="solid"/>
            <a:miter lim="800000"/>
            <a:headEnd type="none" w="sm" len="sm"/>
            <a:tailEnd type="none" w="sm" len="sm"/>
          </a:ln>
        </p:spPr>
      </p:cxnSp>
      <p:pic>
        <p:nvPicPr>
          <p:cNvPr id="5" name="Picture 4">
            <a:extLst>
              <a:ext uri="{FF2B5EF4-FFF2-40B4-BE49-F238E27FC236}">
                <a16:creationId xmlns:a16="http://schemas.microsoft.com/office/drawing/2014/main" id="{62430EFA-E0D6-2E68-65AC-E3EB803B5F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6" b="9537"/>
          <a:stretch>
            <a:fillRect/>
          </a:stretch>
        </p:blipFill>
        <p:spPr bwMode="auto">
          <a:xfrm>
            <a:off x="7490564" y="316262"/>
            <a:ext cx="4546484" cy="62254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709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0127-946D-4FAB-8C29-28B7A03ABE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881AC-5C7E-6682-3E46-E26F7554A8EF}"/>
              </a:ext>
            </a:extLst>
          </p:cNvPr>
          <p:cNvSpPr>
            <a:spLocks noGrp="1"/>
          </p:cNvSpPr>
          <p:nvPr>
            <p:ph type="title"/>
          </p:nvPr>
        </p:nvSpPr>
        <p:spPr/>
        <p:txBody>
          <a:bodyPr/>
          <a:lstStyle/>
          <a:p>
            <a:r>
              <a:rPr lang="en-NZ" dirty="0"/>
              <a:t>The Project Aims</a:t>
            </a:r>
            <a:endParaRPr lang="en-GB" dirty="0"/>
          </a:p>
        </p:txBody>
      </p:sp>
      <p:sp>
        <p:nvSpPr>
          <p:cNvPr id="3" name="Content Placeholder 2">
            <a:extLst>
              <a:ext uri="{FF2B5EF4-FFF2-40B4-BE49-F238E27FC236}">
                <a16:creationId xmlns:a16="http://schemas.microsoft.com/office/drawing/2014/main" id="{AA2C22A2-B3AD-E2A0-EFE3-B1B6855B7E5D}"/>
              </a:ext>
            </a:extLst>
          </p:cNvPr>
          <p:cNvSpPr>
            <a:spLocks noGrp="1"/>
          </p:cNvSpPr>
          <p:nvPr>
            <p:ph idx="1"/>
          </p:nvPr>
        </p:nvSpPr>
        <p:spPr>
          <a:xfrm>
            <a:off x="838200" y="1825624"/>
            <a:ext cx="11117580" cy="4849495"/>
          </a:xfrm>
        </p:spPr>
        <p:txBody>
          <a:bodyPr>
            <a:normAutofit lnSpcReduction="10000"/>
          </a:bodyPr>
          <a:lstStyle/>
          <a:p>
            <a:r>
              <a:rPr lang="en-NZ" b="1" dirty="0">
                <a:latin typeface="Baskerville Old Face" panose="02020602080505020303" pitchFamily="18" charset="0"/>
              </a:rPr>
              <a:t>Digitise manuscript correspondence of Scottish immigrants coming to New Zealand during the mid-late nineteenth century</a:t>
            </a:r>
          </a:p>
          <a:p>
            <a:r>
              <a:rPr lang="en-NZ" b="1" dirty="0">
                <a:latin typeface="Baskerville Old Face" panose="02020602080505020303" pitchFamily="18" charset="0"/>
              </a:rPr>
              <a:t>Identify Scots and NZE + Māori features present in writing </a:t>
            </a:r>
          </a:p>
          <a:p>
            <a:r>
              <a:rPr lang="en-NZ" b="1" dirty="0">
                <a:latin typeface="Baskerville Old Face" panose="02020602080505020303" pitchFamily="18" charset="0"/>
              </a:rPr>
              <a:t>Build a corpus of text-searchable transcripts in LaBB-CAT</a:t>
            </a:r>
          </a:p>
          <a:p>
            <a:r>
              <a:rPr lang="en-NZ" b="1" dirty="0">
                <a:latin typeface="Baskerville Old Face" panose="02020602080505020303" pitchFamily="18" charset="0"/>
              </a:rPr>
              <a:t>Answer research questions: </a:t>
            </a:r>
          </a:p>
          <a:p>
            <a:pPr lvl="1"/>
            <a:r>
              <a:rPr lang="en-NZ" b="1" dirty="0">
                <a:latin typeface="Baskerville Old Face" panose="02020602080505020303" pitchFamily="18" charset="0"/>
              </a:rPr>
              <a:t>Did the Scottish immigrants retain Scots features, or adopt New Zealand English colloquialisms (NZE) and </a:t>
            </a:r>
            <a:r>
              <a:rPr lang="en-NZ" b="1" dirty="0" err="1">
                <a:latin typeface="Baskerville Old Face" panose="02020602080505020303" pitchFamily="18" charset="0"/>
              </a:rPr>
              <a:t>te</a:t>
            </a:r>
            <a:r>
              <a:rPr lang="en-NZ" b="1" dirty="0">
                <a:latin typeface="Baskerville Old Face" panose="02020602080505020303" pitchFamily="18" charset="0"/>
              </a:rPr>
              <a:t> </a:t>
            </a:r>
            <a:r>
              <a:rPr lang="en-NZ" b="1" dirty="0" err="1">
                <a:latin typeface="Baskerville Old Face" panose="02020602080505020303" pitchFamily="18" charset="0"/>
              </a:rPr>
              <a:t>reo</a:t>
            </a:r>
            <a:r>
              <a:rPr lang="en-NZ" b="1" dirty="0">
                <a:latin typeface="Baskerville Old Face" panose="02020602080505020303" pitchFamily="18" charset="0"/>
              </a:rPr>
              <a:t> Māori in their correspondence?</a:t>
            </a:r>
          </a:p>
          <a:p>
            <a:pPr lvl="1"/>
            <a:r>
              <a:rPr lang="en-NZ" i="1" dirty="0">
                <a:latin typeface="Baskerville Old Face" panose="02020602080505020303" pitchFamily="18" charset="0"/>
              </a:rPr>
              <a:t>Did factors such as gender, profession and location influence these </a:t>
            </a:r>
            <a:r>
              <a:rPr lang="en-GB" i="1" dirty="0">
                <a:latin typeface="Baskerville Old Face" panose="02020602080505020303" pitchFamily="18" charset="0"/>
              </a:rPr>
              <a:t>frequencies?</a:t>
            </a:r>
          </a:p>
          <a:p>
            <a:pPr lvl="1"/>
            <a:r>
              <a:rPr lang="en-NZ" dirty="0">
                <a:latin typeface="Baskerville Old Face" panose="02020602080505020303" pitchFamily="18" charset="0"/>
              </a:rPr>
              <a:t>If so, what might this indicate about the role of changing identities, social mobility and strength of the homeland connection?</a:t>
            </a:r>
          </a:p>
        </p:txBody>
      </p:sp>
    </p:spTree>
    <p:extLst>
      <p:ext uri="{BB962C8B-B14F-4D97-AF65-F5344CB8AC3E}">
        <p14:creationId xmlns:p14="http://schemas.microsoft.com/office/powerpoint/2010/main" val="218482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7AEAD5-4E00-B806-ACCE-1D83B23640A6}"/>
              </a:ext>
            </a:extLst>
          </p:cNvPr>
          <p:cNvSpPr>
            <a:spLocks noGrp="1"/>
          </p:cNvSpPr>
          <p:nvPr>
            <p:ph idx="1"/>
          </p:nvPr>
        </p:nvSpPr>
        <p:spPr>
          <a:xfrm>
            <a:off x="82686" y="1942357"/>
            <a:ext cx="4415423" cy="4351338"/>
          </a:xfrm>
        </p:spPr>
        <p:txBody>
          <a:bodyPr>
            <a:normAutofit lnSpcReduction="10000"/>
          </a:bodyPr>
          <a:lstStyle/>
          <a:p>
            <a:r>
              <a:rPr lang="en-NZ" sz="2400" dirty="0">
                <a:latin typeface="Baskerville Old Face"/>
              </a:rPr>
              <a:t>Focus on 50 Diaries</a:t>
            </a:r>
          </a:p>
          <a:p>
            <a:r>
              <a:rPr lang="en-NZ" sz="2400" dirty="0">
                <a:latin typeface="Baskerville Old Face"/>
              </a:rPr>
              <a:t>Create training data = </a:t>
            </a:r>
          </a:p>
          <a:p>
            <a:pPr lvl="1"/>
            <a:r>
              <a:rPr lang="en-NZ" sz="2000" dirty="0">
                <a:latin typeface="Baskerville Old Face"/>
              </a:rPr>
              <a:t>8 female, 42 male</a:t>
            </a:r>
          </a:p>
          <a:p>
            <a:pPr lvl="1"/>
            <a:r>
              <a:rPr lang="en-NZ" sz="2000" dirty="0">
                <a:latin typeface="Baskerville Old Face"/>
              </a:rPr>
              <a:t>2 pages from each diary</a:t>
            </a:r>
          </a:p>
          <a:p>
            <a:pPr lvl="1"/>
            <a:r>
              <a:rPr lang="en-NZ" sz="2000" dirty="0">
                <a:latin typeface="Baskerville Old Face"/>
              </a:rPr>
              <a:t>20, 512 words</a:t>
            </a:r>
            <a:endParaRPr lang="en-NZ" sz="2400" dirty="0">
              <a:latin typeface="Baskerville Old Face"/>
            </a:endParaRPr>
          </a:p>
          <a:p>
            <a:r>
              <a:rPr lang="en-NZ" sz="2400" dirty="0">
                <a:latin typeface="Baskerville Old Face"/>
              </a:rPr>
              <a:t>Build an HTR Model using </a:t>
            </a:r>
            <a:r>
              <a:rPr lang="en-NZ" sz="2400" dirty="0" err="1">
                <a:latin typeface="Baskerville Old Face"/>
              </a:rPr>
              <a:t>Transkribus</a:t>
            </a:r>
            <a:endParaRPr lang="en-NZ" sz="2400" dirty="0">
              <a:latin typeface="Baskerville Old Face"/>
            </a:endParaRPr>
          </a:p>
          <a:p>
            <a:pPr lvl="1"/>
            <a:r>
              <a:rPr lang="en-NZ" sz="1800" dirty="0">
                <a:latin typeface="Baskerville Old Face"/>
              </a:rPr>
              <a:t>Baseline Model: </a:t>
            </a:r>
            <a:r>
              <a:rPr lang="en-NZ" sz="1800" dirty="0" err="1">
                <a:latin typeface="Baskerville Old Face"/>
              </a:rPr>
              <a:t>Transkribus</a:t>
            </a:r>
            <a:r>
              <a:rPr lang="en-NZ" sz="1800" dirty="0">
                <a:latin typeface="Baskerville Old Face"/>
              </a:rPr>
              <a:t> English Handwriting M3 </a:t>
            </a:r>
            <a:endParaRPr lang="en-NZ" sz="2800" dirty="0">
              <a:latin typeface="Baskerville Old Face"/>
            </a:endParaRPr>
          </a:p>
          <a:p>
            <a:pPr lvl="1"/>
            <a:r>
              <a:rPr lang="en-NZ" sz="1900" dirty="0">
                <a:latin typeface="Baskerville Old Face"/>
              </a:rPr>
              <a:t>Character Error Rate (CER) = 15.78%</a:t>
            </a:r>
          </a:p>
          <a:p>
            <a:endParaRPr lang="en-GB" dirty="0"/>
          </a:p>
        </p:txBody>
      </p:sp>
      <p:pic>
        <p:nvPicPr>
          <p:cNvPr id="4" name="Picture 3">
            <a:extLst>
              <a:ext uri="{FF2B5EF4-FFF2-40B4-BE49-F238E27FC236}">
                <a16:creationId xmlns:a16="http://schemas.microsoft.com/office/drawing/2014/main" id="{3E506445-0181-1C71-DDC4-E7A69131A096}"/>
              </a:ext>
            </a:extLst>
          </p:cNvPr>
          <p:cNvPicPr>
            <a:picLocks noChangeAspect="1"/>
          </p:cNvPicPr>
          <p:nvPr/>
        </p:nvPicPr>
        <p:blipFill>
          <a:blip r:embed="rId3"/>
          <a:stretch>
            <a:fillRect/>
          </a:stretch>
        </p:blipFill>
        <p:spPr>
          <a:xfrm>
            <a:off x="4498109" y="1942357"/>
            <a:ext cx="7540018" cy="4241260"/>
          </a:xfrm>
          <a:prstGeom prst="rect">
            <a:avLst/>
          </a:prstGeom>
        </p:spPr>
      </p:pic>
      <p:sp>
        <p:nvSpPr>
          <p:cNvPr id="5" name="Title 1">
            <a:extLst>
              <a:ext uri="{FF2B5EF4-FFF2-40B4-BE49-F238E27FC236}">
                <a16:creationId xmlns:a16="http://schemas.microsoft.com/office/drawing/2014/main" id="{9AFBB5FE-5F41-EF5A-5A09-6AFFC7D731B5}"/>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NZ" dirty="0"/>
              <a:t>Digitising the Diaries</a:t>
            </a:r>
          </a:p>
        </p:txBody>
      </p:sp>
      <p:cxnSp>
        <p:nvCxnSpPr>
          <p:cNvPr id="6" name="Google Shape;343;p26">
            <a:extLst>
              <a:ext uri="{FF2B5EF4-FFF2-40B4-BE49-F238E27FC236}">
                <a16:creationId xmlns:a16="http://schemas.microsoft.com/office/drawing/2014/main" id="{3513B16B-6308-6A51-9195-743FCD6E02FC}"/>
              </a:ext>
            </a:extLst>
          </p:cNvPr>
          <p:cNvCxnSpPr>
            <a:cxnSpLocks/>
          </p:cNvCxnSpPr>
          <p:nvPr/>
        </p:nvCxnSpPr>
        <p:spPr>
          <a:xfrm>
            <a:off x="985746" y="1382594"/>
            <a:ext cx="5516654" cy="0"/>
          </a:xfrm>
          <a:prstGeom prst="straightConnector1">
            <a:avLst/>
          </a:prstGeom>
          <a:noFill/>
          <a:ln w="19050" cap="flat" cmpd="sng">
            <a:solidFill>
              <a:srgbClr val="2F5496"/>
            </a:solidFill>
            <a:prstDash val="solid"/>
            <a:miter lim="800000"/>
            <a:headEnd type="none" w="sm" len="sm"/>
            <a:tailEnd type="none" w="sm" len="sm"/>
          </a:ln>
        </p:spPr>
      </p:cxnSp>
    </p:spTree>
    <p:extLst>
      <p:ext uri="{BB962C8B-B14F-4D97-AF65-F5344CB8AC3E}">
        <p14:creationId xmlns:p14="http://schemas.microsoft.com/office/powerpoint/2010/main" val="4216704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62CE-DFC3-E38E-9632-72D1E705FF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67B2CB-8A65-D278-0C7B-79000DD85979}"/>
              </a:ext>
            </a:extLst>
          </p:cNvPr>
          <p:cNvPicPr>
            <a:picLocks noChangeAspect="1"/>
          </p:cNvPicPr>
          <p:nvPr/>
        </p:nvPicPr>
        <p:blipFill>
          <a:blip r:embed="rId3"/>
          <a:stretch>
            <a:fillRect/>
          </a:stretch>
        </p:blipFill>
        <p:spPr>
          <a:xfrm>
            <a:off x="80123" y="717541"/>
            <a:ext cx="12031754" cy="6049219"/>
          </a:xfrm>
          <a:prstGeom prst="rect">
            <a:avLst/>
          </a:prstGeom>
        </p:spPr>
      </p:pic>
      <p:sp>
        <p:nvSpPr>
          <p:cNvPr id="4" name="Title 1">
            <a:extLst>
              <a:ext uri="{FF2B5EF4-FFF2-40B4-BE49-F238E27FC236}">
                <a16:creationId xmlns:a16="http://schemas.microsoft.com/office/drawing/2014/main" id="{BB00D9A3-71DE-0D85-62A7-ED27AC39B7A0}"/>
              </a:ext>
            </a:extLst>
          </p:cNvPr>
          <p:cNvSpPr>
            <a:spLocks noGrp="1"/>
          </p:cNvSpPr>
          <p:nvPr>
            <p:ph type="title"/>
          </p:nvPr>
        </p:nvSpPr>
        <p:spPr>
          <a:xfrm>
            <a:off x="1223235" y="-75457"/>
            <a:ext cx="10246090" cy="792998"/>
          </a:xfrm>
        </p:spPr>
        <p:txBody>
          <a:bodyPr>
            <a:normAutofit/>
          </a:bodyPr>
          <a:lstStyle/>
          <a:p>
            <a:pPr algn="ctr"/>
            <a:r>
              <a:rPr lang="en-NZ"/>
              <a:t>HTR model on women</a:t>
            </a:r>
          </a:p>
        </p:txBody>
      </p:sp>
      <p:cxnSp>
        <p:nvCxnSpPr>
          <p:cNvPr id="5" name="Google Shape;343;p26">
            <a:extLst>
              <a:ext uri="{FF2B5EF4-FFF2-40B4-BE49-F238E27FC236}">
                <a16:creationId xmlns:a16="http://schemas.microsoft.com/office/drawing/2014/main" id="{91DF44F9-9849-E0D5-4B3F-F6BD47570E2C}"/>
              </a:ext>
            </a:extLst>
          </p:cNvPr>
          <p:cNvCxnSpPr>
            <a:cxnSpLocks/>
          </p:cNvCxnSpPr>
          <p:nvPr/>
        </p:nvCxnSpPr>
        <p:spPr>
          <a:xfrm>
            <a:off x="3206663" y="600649"/>
            <a:ext cx="6237962" cy="0"/>
          </a:xfrm>
          <a:prstGeom prst="straightConnector1">
            <a:avLst/>
          </a:prstGeom>
          <a:noFill/>
          <a:ln w="19050" cap="flat" cmpd="sng">
            <a:solidFill>
              <a:srgbClr val="2F5496"/>
            </a:solidFill>
            <a:prstDash val="solid"/>
            <a:miter lim="800000"/>
            <a:headEnd type="none" w="sm" len="sm"/>
            <a:tailEnd type="none" w="sm" len="sm"/>
          </a:ln>
        </p:spPr>
      </p:cxnSp>
    </p:spTree>
    <p:extLst>
      <p:ext uri="{BB962C8B-B14F-4D97-AF65-F5344CB8AC3E}">
        <p14:creationId xmlns:p14="http://schemas.microsoft.com/office/powerpoint/2010/main" val="700595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A59E-6C4D-FECC-6295-51DE8579A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34DC7-CA5B-32D4-B2CF-303EC2F77C7F}"/>
              </a:ext>
            </a:extLst>
          </p:cNvPr>
          <p:cNvSpPr>
            <a:spLocks noGrp="1"/>
          </p:cNvSpPr>
          <p:nvPr>
            <p:ph type="title"/>
          </p:nvPr>
        </p:nvSpPr>
        <p:spPr>
          <a:xfrm>
            <a:off x="1223235" y="-75457"/>
            <a:ext cx="10246090" cy="792998"/>
          </a:xfrm>
        </p:spPr>
        <p:txBody>
          <a:bodyPr>
            <a:normAutofit/>
          </a:bodyPr>
          <a:lstStyle/>
          <a:p>
            <a:pPr algn="ctr"/>
            <a:r>
              <a:rPr lang="en-NZ"/>
              <a:t>HTR model on men</a:t>
            </a:r>
          </a:p>
        </p:txBody>
      </p:sp>
      <p:pic>
        <p:nvPicPr>
          <p:cNvPr id="4" name="Picture 3">
            <a:extLst>
              <a:ext uri="{FF2B5EF4-FFF2-40B4-BE49-F238E27FC236}">
                <a16:creationId xmlns:a16="http://schemas.microsoft.com/office/drawing/2014/main" id="{C6004E92-B2E6-1C92-EBB0-EC8FC38839AE}"/>
              </a:ext>
            </a:extLst>
          </p:cNvPr>
          <p:cNvPicPr>
            <a:picLocks noChangeAspect="1"/>
          </p:cNvPicPr>
          <p:nvPr/>
        </p:nvPicPr>
        <p:blipFill>
          <a:blip r:embed="rId3"/>
          <a:stretch>
            <a:fillRect/>
          </a:stretch>
        </p:blipFill>
        <p:spPr>
          <a:xfrm>
            <a:off x="69435" y="1005639"/>
            <a:ext cx="12053129" cy="5486126"/>
          </a:xfrm>
          <a:prstGeom prst="rect">
            <a:avLst/>
          </a:prstGeom>
        </p:spPr>
      </p:pic>
      <p:cxnSp>
        <p:nvCxnSpPr>
          <p:cNvPr id="5" name="Google Shape;343;p26">
            <a:extLst>
              <a:ext uri="{FF2B5EF4-FFF2-40B4-BE49-F238E27FC236}">
                <a16:creationId xmlns:a16="http://schemas.microsoft.com/office/drawing/2014/main" id="{439D4A24-2C92-8ED5-9202-05E7098E5D74}"/>
              </a:ext>
            </a:extLst>
          </p:cNvPr>
          <p:cNvCxnSpPr>
            <a:cxnSpLocks/>
          </p:cNvCxnSpPr>
          <p:nvPr/>
        </p:nvCxnSpPr>
        <p:spPr>
          <a:xfrm>
            <a:off x="3582444" y="600649"/>
            <a:ext cx="5674290" cy="0"/>
          </a:xfrm>
          <a:prstGeom prst="straightConnector1">
            <a:avLst/>
          </a:prstGeom>
          <a:noFill/>
          <a:ln w="19050" cap="flat" cmpd="sng">
            <a:solidFill>
              <a:srgbClr val="2F5496"/>
            </a:solidFill>
            <a:prstDash val="solid"/>
            <a:miter lim="800000"/>
            <a:headEnd type="none" w="sm" len="sm"/>
            <a:tailEnd type="none" w="sm" len="sm"/>
          </a:ln>
        </p:spPr>
      </p:cxnSp>
    </p:spTree>
    <p:extLst>
      <p:ext uri="{BB962C8B-B14F-4D97-AF65-F5344CB8AC3E}">
        <p14:creationId xmlns:p14="http://schemas.microsoft.com/office/powerpoint/2010/main" val="713250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D61F-C59B-7772-507E-62A117D2E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31430-35B0-2D27-CCE8-5A814086FF97}"/>
              </a:ext>
            </a:extLst>
          </p:cNvPr>
          <p:cNvSpPr>
            <a:spLocks noGrp="1"/>
          </p:cNvSpPr>
          <p:nvPr>
            <p:ph type="title"/>
          </p:nvPr>
        </p:nvSpPr>
        <p:spPr>
          <a:xfrm>
            <a:off x="1198182" y="559813"/>
            <a:ext cx="10246090" cy="1471193"/>
          </a:xfrm>
        </p:spPr>
        <p:txBody>
          <a:bodyPr>
            <a:normAutofit/>
          </a:bodyPr>
          <a:lstStyle/>
          <a:p>
            <a:r>
              <a:rPr lang="en-NZ"/>
              <a:t>Results: Men versus women</a:t>
            </a:r>
          </a:p>
        </p:txBody>
      </p:sp>
      <p:sp>
        <p:nvSpPr>
          <p:cNvPr id="3" name="Content Placeholder 2">
            <a:extLst>
              <a:ext uri="{FF2B5EF4-FFF2-40B4-BE49-F238E27FC236}">
                <a16:creationId xmlns:a16="http://schemas.microsoft.com/office/drawing/2014/main" id="{D7B16645-BA2B-1622-CD7B-67448A071CBB}"/>
              </a:ext>
            </a:extLst>
          </p:cNvPr>
          <p:cNvSpPr>
            <a:spLocks noGrp="1"/>
          </p:cNvSpPr>
          <p:nvPr>
            <p:ph idx="1"/>
          </p:nvPr>
        </p:nvSpPr>
        <p:spPr>
          <a:xfrm>
            <a:off x="863881" y="2024845"/>
            <a:ext cx="10042225" cy="4238559"/>
          </a:xfrm>
        </p:spPr>
        <p:txBody>
          <a:bodyPr vert="horz" lIns="91440" tIns="45720" rIns="91440" bIns="45720" rtlCol="0" anchor="t">
            <a:normAutofit/>
          </a:bodyPr>
          <a:lstStyle/>
          <a:p>
            <a:r>
              <a:rPr lang="en-NZ" dirty="0">
                <a:latin typeface="Baskerville Old Face"/>
              </a:rPr>
              <a:t>The HTR model struggled to correctly transcribe men’s writing much more than women</a:t>
            </a:r>
          </a:p>
          <a:p>
            <a:r>
              <a:rPr lang="en-NZ" dirty="0">
                <a:latin typeface="Baskerville Old Face"/>
              </a:rPr>
              <a:t>Character error rate 11.77% for women, 25.26%, for men (over double the rate)</a:t>
            </a:r>
          </a:p>
          <a:p>
            <a:r>
              <a:rPr lang="en-NZ" dirty="0">
                <a:latin typeface="Baskerville Old Face"/>
              </a:rPr>
              <a:t>This reflected what was already observed during the transcription process (neatness, legibility, care in constructing diaries)</a:t>
            </a:r>
          </a:p>
          <a:p>
            <a:r>
              <a:rPr lang="en-NZ" dirty="0">
                <a:latin typeface="Baskerville Old Face"/>
              </a:rPr>
              <a:t>So women seemed to invest more time and care into letter-writing practices</a:t>
            </a:r>
          </a:p>
        </p:txBody>
      </p:sp>
      <p:cxnSp>
        <p:nvCxnSpPr>
          <p:cNvPr id="4" name="Google Shape;343;p26">
            <a:extLst>
              <a:ext uri="{FF2B5EF4-FFF2-40B4-BE49-F238E27FC236}">
                <a16:creationId xmlns:a16="http://schemas.microsoft.com/office/drawing/2014/main" id="{EBE845E4-B07D-69A9-1EE0-B561FE0C627C}"/>
              </a:ext>
            </a:extLst>
          </p:cNvPr>
          <p:cNvCxnSpPr>
            <a:cxnSpLocks/>
          </p:cNvCxnSpPr>
          <p:nvPr/>
        </p:nvCxnSpPr>
        <p:spPr>
          <a:xfrm>
            <a:off x="1198182" y="1652836"/>
            <a:ext cx="7407199" cy="0"/>
          </a:xfrm>
          <a:prstGeom prst="straightConnector1">
            <a:avLst/>
          </a:prstGeom>
          <a:noFill/>
          <a:ln w="19050" cap="flat" cmpd="sng">
            <a:solidFill>
              <a:srgbClr val="2F5496"/>
            </a:solidFill>
            <a:prstDash val="solid"/>
            <a:miter lim="800000"/>
            <a:headEnd type="none" w="sm" len="sm"/>
            <a:tailEnd type="none" w="sm" len="sm"/>
          </a:ln>
        </p:spPr>
      </p:cxnSp>
    </p:spTree>
    <p:extLst>
      <p:ext uri="{BB962C8B-B14F-4D97-AF65-F5344CB8AC3E}">
        <p14:creationId xmlns:p14="http://schemas.microsoft.com/office/powerpoint/2010/main" val="2216000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0E8790E-F9B1-12A4-547B-E83BA4BE7712}"/>
              </a:ext>
            </a:extLst>
          </p:cNvPr>
          <p:cNvSpPr txBox="1">
            <a:spLocks/>
          </p:cNvSpPr>
          <p:nvPr/>
        </p:nvSpPr>
        <p:spPr>
          <a:xfrm>
            <a:off x="6619115" y="415636"/>
            <a:ext cx="5572885" cy="6516361"/>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200" dirty="0">
                <a:latin typeface="Baskerville Old Face" panose="02020602080505020303" pitchFamily="18" charset="0"/>
              </a:rPr>
              <a:t>Women: </a:t>
            </a:r>
          </a:p>
          <a:p>
            <a:pPr lvl="1"/>
            <a:r>
              <a:rPr lang="en-NZ" sz="2800" dirty="0">
                <a:latin typeface="Baskerville Old Face" panose="02020602080505020303" pitchFamily="18" charset="0"/>
              </a:rPr>
              <a:t>Expressive, literary, emotive</a:t>
            </a:r>
          </a:p>
          <a:p>
            <a:pPr lvl="1"/>
            <a:r>
              <a:rPr lang="en-NZ" sz="2800" dirty="0">
                <a:latin typeface="Baskerville Old Face" panose="02020602080505020303" pitchFamily="18" charset="0"/>
              </a:rPr>
              <a:t>Much more “community focussed” – seasickness, food, religion, daily life onboard ship, other passengers, drawings</a:t>
            </a:r>
          </a:p>
          <a:p>
            <a:r>
              <a:rPr lang="en-NZ" sz="3200" dirty="0">
                <a:latin typeface="Baskerville Old Face" panose="02020602080505020303" pitchFamily="18" charset="0"/>
              </a:rPr>
              <a:t>Men: </a:t>
            </a:r>
          </a:p>
          <a:p>
            <a:pPr lvl="1"/>
            <a:r>
              <a:rPr lang="en-NZ" sz="2800" dirty="0">
                <a:latin typeface="Baskerville Old Face" panose="02020602080505020303" pitchFamily="18" charset="0"/>
              </a:rPr>
              <a:t>more a record of observations – weather, sea conditions, ship speed and distance, numbers and figures</a:t>
            </a:r>
          </a:p>
          <a:p>
            <a:endParaRPr lang="en-NZ" sz="3200" dirty="0">
              <a:latin typeface="Baskerville Old Face" panose="02020602080505020303" pitchFamily="18" charset="0"/>
            </a:endParaRPr>
          </a:p>
        </p:txBody>
      </p:sp>
      <p:sp>
        <p:nvSpPr>
          <p:cNvPr id="5" name="Title 1">
            <a:extLst>
              <a:ext uri="{FF2B5EF4-FFF2-40B4-BE49-F238E27FC236}">
                <a16:creationId xmlns:a16="http://schemas.microsoft.com/office/drawing/2014/main" id="{F3707062-53CC-E2F3-FC43-CFF1DAC17154}"/>
              </a:ext>
            </a:extLst>
          </p:cNvPr>
          <p:cNvSpPr>
            <a:spLocks noGrp="1"/>
          </p:cNvSpPr>
          <p:nvPr>
            <p:ph type="title"/>
          </p:nvPr>
        </p:nvSpPr>
        <p:spPr>
          <a:xfrm>
            <a:off x="1198181" y="726067"/>
            <a:ext cx="4795282" cy="1453716"/>
          </a:xfrm>
        </p:spPr>
        <p:txBody>
          <a:bodyPr anchor="ctr">
            <a:normAutofit/>
          </a:bodyPr>
          <a:lstStyle/>
          <a:p>
            <a:pPr algn="ctr"/>
            <a:r>
              <a:rPr lang="en-NZ" dirty="0"/>
              <a:t>Qualitative Observations</a:t>
            </a:r>
          </a:p>
        </p:txBody>
      </p:sp>
      <p:pic>
        <p:nvPicPr>
          <p:cNvPr id="6" name="Picture 5">
            <a:extLst>
              <a:ext uri="{FF2B5EF4-FFF2-40B4-BE49-F238E27FC236}">
                <a16:creationId xmlns:a16="http://schemas.microsoft.com/office/drawing/2014/main" id="{EEF6E8BA-BE07-DAA6-FEE5-371800EF770B}"/>
              </a:ext>
            </a:extLst>
          </p:cNvPr>
          <p:cNvPicPr>
            <a:picLocks noChangeAspect="1"/>
          </p:cNvPicPr>
          <p:nvPr/>
        </p:nvPicPr>
        <p:blipFill>
          <a:blip r:embed="rId2"/>
          <a:stretch>
            <a:fillRect/>
          </a:stretch>
        </p:blipFill>
        <p:spPr>
          <a:xfrm>
            <a:off x="142875" y="2323227"/>
            <a:ext cx="2949171" cy="4193134"/>
          </a:xfrm>
          <a:prstGeom prst="rect">
            <a:avLst/>
          </a:prstGeom>
        </p:spPr>
      </p:pic>
      <p:pic>
        <p:nvPicPr>
          <p:cNvPr id="7" name="Picture 6">
            <a:extLst>
              <a:ext uri="{FF2B5EF4-FFF2-40B4-BE49-F238E27FC236}">
                <a16:creationId xmlns:a16="http://schemas.microsoft.com/office/drawing/2014/main" id="{5D2AF5A0-5E3A-ACCE-1C99-4CA8CDF5E009}"/>
              </a:ext>
            </a:extLst>
          </p:cNvPr>
          <p:cNvPicPr>
            <a:picLocks noChangeAspect="1"/>
          </p:cNvPicPr>
          <p:nvPr/>
        </p:nvPicPr>
        <p:blipFill rotWithShape="1">
          <a:blip r:embed="rId3">
            <a:extLst>
              <a:ext uri="{28A0092B-C50C-407E-A947-70E740481C1C}">
                <a14:useLocalDpi xmlns:a14="http://schemas.microsoft.com/office/drawing/2010/main" val="0"/>
              </a:ext>
            </a:extLst>
          </a:blip>
          <a:srcRect l="9052" t="2869" r="16138" b="27538"/>
          <a:stretch>
            <a:fillRect/>
          </a:stretch>
        </p:blipFill>
        <p:spPr bwMode="auto">
          <a:xfrm>
            <a:off x="3222958" y="2323227"/>
            <a:ext cx="3393108" cy="4193134"/>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C916EE7-810D-64E2-3AE9-3A1F74C550C1}"/>
              </a:ext>
            </a:extLst>
          </p:cNvPr>
          <p:cNvSpPr txBox="1"/>
          <p:nvPr/>
        </p:nvSpPr>
        <p:spPr>
          <a:xfrm>
            <a:off x="142875" y="6516361"/>
            <a:ext cx="6793634" cy="276999"/>
          </a:xfrm>
          <a:prstGeom prst="rect">
            <a:avLst/>
          </a:prstGeom>
          <a:noFill/>
        </p:spPr>
        <p:txBody>
          <a:bodyPr wrap="square" rtlCol="0">
            <a:spAutoFit/>
          </a:bodyPr>
          <a:lstStyle/>
          <a:p>
            <a:r>
              <a:rPr lang="en-NZ" sz="1200" dirty="0">
                <a:latin typeface="Baskerville Old Face" panose="02020602080505020303" pitchFamily="18" charset="0"/>
              </a:rPr>
              <a:t>Drawings by Robert Gill Askell (1887) and Priscilla </a:t>
            </a:r>
            <a:r>
              <a:rPr lang="en-NZ" sz="1200" dirty="0" err="1">
                <a:latin typeface="Baskerville Old Face" panose="02020602080505020303" pitchFamily="18" charset="0"/>
              </a:rPr>
              <a:t>Torlesse</a:t>
            </a:r>
            <a:r>
              <a:rPr lang="en-NZ" sz="1200" dirty="0">
                <a:latin typeface="Baskerville Old Face" panose="02020602080505020303" pitchFamily="18" charset="0"/>
              </a:rPr>
              <a:t> (1850) in their shipboard diaries respectively</a:t>
            </a:r>
            <a:endParaRPr lang="en-GB" sz="1200" dirty="0">
              <a:latin typeface="Baskerville Old Face" panose="02020602080505020303" pitchFamily="18" charset="0"/>
            </a:endParaRPr>
          </a:p>
        </p:txBody>
      </p:sp>
      <p:cxnSp>
        <p:nvCxnSpPr>
          <p:cNvPr id="2" name="Google Shape;343;p26">
            <a:extLst>
              <a:ext uri="{FF2B5EF4-FFF2-40B4-BE49-F238E27FC236}">
                <a16:creationId xmlns:a16="http://schemas.microsoft.com/office/drawing/2014/main" id="{E08BD4CA-55D8-E321-8234-7D78E8093E6B}"/>
              </a:ext>
            </a:extLst>
          </p:cNvPr>
          <p:cNvCxnSpPr>
            <a:cxnSpLocks/>
          </p:cNvCxnSpPr>
          <p:nvPr/>
        </p:nvCxnSpPr>
        <p:spPr>
          <a:xfrm>
            <a:off x="1699491" y="2047612"/>
            <a:ext cx="3980873" cy="0"/>
          </a:xfrm>
          <a:prstGeom prst="straightConnector1">
            <a:avLst/>
          </a:prstGeom>
          <a:noFill/>
          <a:ln w="19050" cap="flat" cmpd="sng">
            <a:solidFill>
              <a:srgbClr val="2F5496"/>
            </a:solidFill>
            <a:prstDash val="solid"/>
            <a:miter lim="800000"/>
            <a:headEnd type="none" w="sm" len="sm"/>
            <a:tailEnd type="none" w="sm" len="sm"/>
          </a:ln>
        </p:spPr>
      </p:cxnSp>
    </p:spTree>
    <p:extLst>
      <p:ext uri="{BB962C8B-B14F-4D97-AF65-F5344CB8AC3E}">
        <p14:creationId xmlns:p14="http://schemas.microsoft.com/office/powerpoint/2010/main" val="2077459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0759F-127D-71B6-93B2-6B82B4390538}"/>
              </a:ext>
            </a:extLst>
          </p:cNvPr>
          <p:cNvSpPr>
            <a:spLocks noGrp="1"/>
          </p:cNvSpPr>
          <p:nvPr>
            <p:ph type="title"/>
          </p:nvPr>
        </p:nvSpPr>
        <p:spPr/>
        <p:txBody>
          <a:bodyPr/>
          <a:lstStyle/>
          <a:p>
            <a:r>
              <a:rPr lang="en-NZ" dirty="0"/>
              <a:t>Men’s use of NZE</a:t>
            </a:r>
            <a:endParaRPr lang="en-GB" dirty="0"/>
          </a:p>
        </p:txBody>
      </p:sp>
      <p:sp>
        <p:nvSpPr>
          <p:cNvPr id="3" name="Content Placeholder 2">
            <a:extLst>
              <a:ext uri="{FF2B5EF4-FFF2-40B4-BE49-F238E27FC236}">
                <a16:creationId xmlns:a16="http://schemas.microsoft.com/office/drawing/2014/main" id="{C447490C-AAE6-48F1-3FA3-737FBF5ED4A3}"/>
              </a:ext>
            </a:extLst>
          </p:cNvPr>
          <p:cNvSpPr>
            <a:spLocks noGrp="1"/>
          </p:cNvSpPr>
          <p:nvPr>
            <p:ph idx="1"/>
          </p:nvPr>
        </p:nvSpPr>
        <p:spPr/>
        <p:txBody>
          <a:bodyPr>
            <a:normAutofit fontScale="92500"/>
          </a:bodyPr>
          <a:lstStyle/>
          <a:p>
            <a:endParaRPr lang="en-NZ" dirty="0"/>
          </a:p>
          <a:p>
            <a:r>
              <a:rPr lang="en-NZ" dirty="0">
                <a:latin typeface="Baskerville Old Face" panose="02020602080505020303" pitchFamily="18" charset="0"/>
              </a:rPr>
              <a:t>‘Mr Callingham is the </a:t>
            </a:r>
            <a:r>
              <a:rPr lang="en-NZ" b="1" dirty="0" err="1">
                <a:latin typeface="Baskerville Old Face" panose="02020602080505020303" pitchFamily="18" charset="0"/>
              </a:rPr>
              <a:t>slaby</a:t>
            </a:r>
            <a:r>
              <a:rPr lang="en-NZ" dirty="0">
                <a:latin typeface="Baskerville Old Face" panose="02020602080505020303" pitchFamily="18" charset="0"/>
              </a:rPr>
              <a:t> down at Bell's mill’ – Albert MacDonald, 1887</a:t>
            </a:r>
          </a:p>
          <a:p>
            <a:r>
              <a:rPr lang="en-NZ" dirty="0">
                <a:latin typeface="Baskerville Old Face" panose="02020602080505020303" pitchFamily="18" charset="0"/>
              </a:rPr>
              <a:t>‘I have bought fifteen two &amp; three year old </a:t>
            </a:r>
            <a:r>
              <a:rPr lang="en-NZ" b="1" dirty="0">
                <a:latin typeface="Baskerville Old Face" panose="02020602080505020303" pitchFamily="18" charset="0"/>
              </a:rPr>
              <a:t>heifers</a:t>
            </a:r>
            <a:r>
              <a:rPr lang="en-NZ" dirty="0">
                <a:latin typeface="Baskerville Old Face" panose="02020602080505020303" pitchFamily="18" charset="0"/>
              </a:rPr>
              <a:t> </a:t>
            </a:r>
            <a:r>
              <a:rPr lang="en-NZ" i="1" dirty="0">
                <a:latin typeface="Baskerville Old Face" panose="02020602080505020303" pitchFamily="18" charset="0"/>
              </a:rPr>
              <a:t>queys</a:t>
            </a:r>
            <a:r>
              <a:rPr lang="en-NZ" dirty="0">
                <a:latin typeface="Baskerville Old Face" panose="02020602080505020303" pitchFamily="18" charset="0"/>
              </a:rPr>
              <a:t> I mean in calf’ … from a neighbouring </a:t>
            </a:r>
            <a:r>
              <a:rPr lang="en-NZ" dirty="0" err="1">
                <a:latin typeface="Baskerville Old Face" panose="02020602080505020303" pitchFamily="18" charset="0"/>
              </a:rPr>
              <a:t>Sqwatter</a:t>
            </a:r>
            <a:r>
              <a:rPr lang="en-NZ" dirty="0">
                <a:latin typeface="Baskerville Old Face" panose="02020602080505020303" pitchFamily="18" charset="0"/>
              </a:rPr>
              <a:t> (or runholder)’ - William Dewar, 1862</a:t>
            </a:r>
          </a:p>
          <a:p>
            <a:r>
              <a:rPr lang="en-NZ" dirty="0">
                <a:latin typeface="Baskerville Old Face" panose="02020602080505020303" pitchFamily="18" charset="0"/>
              </a:rPr>
              <a:t>‘I am </a:t>
            </a:r>
            <a:r>
              <a:rPr lang="en-NZ" strike="sngStrike" dirty="0" err="1">
                <a:latin typeface="Baskerville Old Face" panose="02020602080505020303" pitchFamily="18" charset="0"/>
              </a:rPr>
              <a:t>ladd</a:t>
            </a:r>
            <a:r>
              <a:rPr lang="en-NZ" dirty="0">
                <a:latin typeface="Baskerville Old Face" panose="02020602080505020303" pitchFamily="18" charset="0"/>
              </a:rPr>
              <a:t> </a:t>
            </a:r>
            <a:r>
              <a:rPr lang="en-NZ" dirty="0" err="1">
                <a:latin typeface="Baskerville Old Face" panose="02020602080505020303" pitchFamily="18" charset="0"/>
              </a:rPr>
              <a:t>geting</a:t>
            </a:r>
            <a:r>
              <a:rPr lang="en-NZ" dirty="0">
                <a:latin typeface="Baskerville Old Face" panose="02020602080505020303" pitchFamily="18" charset="0"/>
              </a:rPr>
              <a:t> my </a:t>
            </a:r>
            <a:r>
              <a:rPr lang="en-NZ" b="1" dirty="0">
                <a:latin typeface="Baskerville Old Face" panose="02020602080505020303" pitchFamily="18" charset="0"/>
              </a:rPr>
              <a:t>tucker</a:t>
            </a:r>
            <a:r>
              <a:rPr lang="en-NZ" dirty="0">
                <a:latin typeface="Baskerville Old Face" panose="02020602080505020303" pitchFamily="18" charset="0"/>
              </a:rPr>
              <a:t> at Mrs Climo’s </a:t>
            </a:r>
            <a:r>
              <a:rPr lang="en-NZ" i="1" dirty="0">
                <a:latin typeface="Baskerville Old Face" panose="02020602080505020303" pitchFamily="18" charset="0"/>
              </a:rPr>
              <a:t>just now</a:t>
            </a:r>
            <a:r>
              <a:rPr lang="en-NZ" dirty="0">
                <a:latin typeface="Baskerville Old Face" panose="02020602080505020303" pitchFamily="18" charset="0"/>
              </a:rPr>
              <a:t>, until there is enough timber to build a </a:t>
            </a:r>
            <a:r>
              <a:rPr lang="en-NZ" b="1" dirty="0">
                <a:latin typeface="Baskerville Old Face" panose="02020602080505020303" pitchFamily="18" charset="0"/>
              </a:rPr>
              <a:t>shanty</a:t>
            </a:r>
            <a:r>
              <a:rPr lang="en-NZ" dirty="0">
                <a:latin typeface="Baskerville Old Face" panose="02020602080505020303" pitchFamily="18" charset="0"/>
              </a:rPr>
              <a:t>... There was a large comet </a:t>
            </a:r>
            <a:r>
              <a:rPr lang="en-NZ" strike="sngStrike" dirty="0">
                <a:latin typeface="Baskerville Old Face" panose="02020602080505020303" pitchFamily="18" charset="0"/>
              </a:rPr>
              <a:t>as</a:t>
            </a:r>
            <a:r>
              <a:rPr lang="en-NZ" dirty="0">
                <a:latin typeface="Baskerville Old Face" panose="02020602080505020303" pitchFamily="18" charset="0"/>
              </a:rPr>
              <a:t> or shooting star I don't </a:t>
            </a:r>
            <a:r>
              <a:rPr lang="en-NZ" strike="sngStrike" dirty="0">
                <a:latin typeface="Baskerville Old Face" panose="02020602080505020303" pitchFamily="18" charset="0"/>
              </a:rPr>
              <a:t>I</a:t>
            </a:r>
            <a:r>
              <a:rPr lang="en-NZ" dirty="0">
                <a:latin typeface="Baskerville Old Face" panose="02020602080505020303" pitchFamily="18" charset="0"/>
              </a:rPr>
              <a:t> know </a:t>
            </a:r>
            <a:r>
              <a:rPr lang="en-NZ" i="1" dirty="0">
                <a:latin typeface="Baskerville Old Face" panose="02020602080505020303" pitchFamily="18" charset="0"/>
              </a:rPr>
              <a:t>which</a:t>
            </a:r>
            <a:r>
              <a:rPr lang="en-NZ" dirty="0">
                <a:latin typeface="Baskerville Old Face" panose="02020602080505020303" pitchFamily="18" charset="0"/>
              </a:rPr>
              <a:t> fell here 3 weeks ago I did not see it but </a:t>
            </a:r>
            <a:r>
              <a:rPr lang="en-NZ" strike="sngStrike" dirty="0">
                <a:latin typeface="Baskerville Old Face" panose="02020602080505020303" pitchFamily="18" charset="0"/>
              </a:rPr>
              <a:t>the t</a:t>
            </a:r>
            <a:r>
              <a:rPr lang="en-NZ" dirty="0">
                <a:latin typeface="Baskerville Old Face" panose="02020602080505020303" pitchFamily="18" charset="0"/>
              </a:rPr>
              <a:t> it lit up the </a:t>
            </a:r>
            <a:r>
              <a:rPr lang="en-NZ" b="1" dirty="0">
                <a:latin typeface="Baskerville Old Face" panose="02020602080505020303" pitchFamily="18" charset="0"/>
              </a:rPr>
              <a:t>whare</a:t>
            </a:r>
            <a:r>
              <a:rPr lang="en-NZ" dirty="0">
                <a:latin typeface="Baskerville Old Face" panose="02020602080505020303" pitchFamily="18" charset="0"/>
              </a:rPr>
              <a:t> we were in as if it were day’ – Alexander MacDonald, 1887</a:t>
            </a:r>
          </a:p>
          <a:p>
            <a:endParaRPr lang="en-NZ" dirty="0"/>
          </a:p>
          <a:p>
            <a:endParaRPr lang="en-GB" dirty="0"/>
          </a:p>
        </p:txBody>
      </p:sp>
    </p:spTree>
    <p:extLst>
      <p:ext uri="{BB962C8B-B14F-4D97-AF65-F5344CB8AC3E}">
        <p14:creationId xmlns:p14="http://schemas.microsoft.com/office/powerpoint/2010/main" val="299623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9" name="Google Shape;389;g24abd5f324f_0_0"/>
          <p:cNvSpPr txBox="1">
            <a:spLocks noGrp="1"/>
          </p:cNvSpPr>
          <p:nvPr>
            <p:ph type="sldNum" idx="12"/>
          </p:nvPr>
        </p:nvSpPr>
        <p:spPr>
          <a:xfrm>
            <a:off x="1524001" y="6422400"/>
            <a:ext cx="457200" cy="363600"/>
          </a:xfrm>
          <a:prstGeom prst="rect">
            <a:avLst/>
          </a:prstGeom>
          <a:noFill/>
          <a:ln>
            <a:noFill/>
          </a:ln>
        </p:spPr>
        <p:txBody>
          <a:bodyPr spcFirstLastPara="1" wrap="square" lIns="0" tIns="0" rIns="0" bIns="0" anchor="ctr" anchorCtr="1">
            <a:noAutofit/>
          </a:bodyPr>
          <a:lstStyle/>
          <a:p>
            <a:fld id="{00000000-1234-1234-1234-123412341234}" type="slidenum">
              <a:rPr lang="en-US">
                <a:solidFill>
                  <a:srgbClr val="FFFFFF"/>
                </a:solidFill>
              </a:rPr>
              <a:pPr/>
              <a:t>56</a:t>
            </a:fld>
            <a:endParaRPr>
              <a:solidFill>
                <a:srgbClr val="FFFFFF"/>
              </a:solidFill>
            </a:endParaRPr>
          </a:p>
        </p:txBody>
      </p:sp>
      <p:sp>
        <p:nvSpPr>
          <p:cNvPr id="2" name="Title 1">
            <a:extLst>
              <a:ext uri="{FF2B5EF4-FFF2-40B4-BE49-F238E27FC236}">
                <a16:creationId xmlns:a16="http://schemas.microsoft.com/office/drawing/2014/main" id="{BC3A1CF1-4C54-4174-9F52-1BCED5285D3B}"/>
              </a:ext>
            </a:extLst>
          </p:cNvPr>
          <p:cNvSpPr>
            <a:spLocks noGrp="1"/>
          </p:cNvSpPr>
          <p:nvPr>
            <p:ph type="title"/>
          </p:nvPr>
        </p:nvSpPr>
        <p:spPr>
          <a:xfrm>
            <a:off x="565177" y="314110"/>
            <a:ext cx="10515600" cy="493777"/>
          </a:xfrm>
        </p:spPr>
        <p:txBody>
          <a:bodyPr/>
          <a:lstStyle/>
          <a:p>
            <a:pPr algn="ctr"/>
            <a:r>
              <a:rPr lang="en-NZ" dirty="0">
                <a:solidFill>
                  <a:schemeClr val="tx2"/>
                </a:solidFill>
                <a:latin typeface="Baskerville Old Face" panose="02020602080505020303" pitchFamily="18" charset="0"/>
              </a:rPr>
              <a:t>Gender Past and Present</a:t>
            </a:r>
          </a:p>
        </p:txBody>
      </p:sp>
      <p:sp>
        <p:nvSpPr>
          <p:cNvPr id="4" name="Oval 3">
            <a:extLst>
              <a:ext uri="{FF2B5EF4-FFF2-40B4-BE49-F238E27FC236}">
                <a16:creationId xmlns:a16="http://schemas.microsoft.com/office/drawing/2014/main" id="{DB11C7E8-E768-89B2-3B4C-BE7423C8054A}"/>
              </a:ext>
            </a:extLst>
          </p:cNvPr>
          <p:cNvSpPr/>
          <p:nvPr/>
        </p:nvSpPr>
        <p:spPr>
          <a:xfrm>
            <a:off x="1981201" y="1014360"/>
            <a:ext cx="4258954" cy="4243383"/>
          </a:xfrm>
          <a:custGeom>
            <a:avLst/>
            <a:gdLst>
              <a:gd name="csX0" fmla="*/ 0 w 4258954"/>
              <a:gd name="csY0" fmla="*/ 2121692 h 4243383"/>
              <a:gd name="csX1" fmla="*/ 2129477 w 4258954"/>
              <a:gd name="csY1" fmla="*/ 0 h 4243383"/>
              <a:gd name="csX2" fmla="*/ 4258954 w 4258954"/>
              <a:gd name="csY2" fmla="*/ 2121692 h 4243383"/>
              <a:gd name="csX3" fmla="*/ 2129477 w 4258954"/>
              <a:gd name="csY3" fmla="*/ 4243384 h 4243383"/>
              <a:gd name="csX4" fmla="*/ 0 w 4258954"/>
              <a:gd name="csY4" fmla="*/ 2121692 h 4243383"/>
            </a:gdLst>
            <a:ahLst/>
            <a:cxnLst>
              <a:cxn ang="0">
                <a:pos x="csX0" y="csY0"/>
              </a:cxn>
              <a:cxn ang="0">
                <a:pos x="csX1" y="csY1"/>
              </a:cxn>
              <a:cxn ang="0">
                <a:pos x="csX2" y="csY2"/>
              </a:cxn>
              <a:cxn ang="0">
                <a:pos x="csX3" y="csY3"/>
              </a:cxn>
              <a:cxn ang="0">
                <a:pos x="csX4" y="csY4"/>
              </a:cxn>
            </a:cxnLst>
            <a:rect l="l" t="t" r="r" b="b"/>
            <a:pathLst>
              <a:path w="4258954" h="4243383" extrusionOk="0">
                <a:moveTo>
                  <a:pt x="0" y="2121692"/>
                </a:moveTo>
                <a:cubicBezTo>
                  <a:pt x="-200958" y="912642"/>
                  <a:pt x="750272" y="-21499"/>
                  <a:pt x="2129477" y="0"/>
                </a:cubicBezTo>
                <a:cubicBezTo>
                  <a:pt x="3224217" y="211406"/>
                  <a:pt x="4140881" y="849580"/>
                  <a:pt x="4258954" y="2121692"/>
                </a:cubicBezTo>
                <a:cubicBezTo>
                  <a:pt x="4411462" y="3184632"/>
                  <a:pt x="3340671" y="4240370"/>
                  <a:pt x="2129477" y="4243384"/>
                </a:cubicBezTo>
                <a:cubicBezTo>
                  <a:pt x="920509" y="4039841"/>
                  <a:pt x="-57347" y="3434969"/>
                  <a:pt x="0" y="2121692"/>
                </a:cubicBezTo>
                <a:close/>
              </a:path>
            </a:pathLst>
          </a:custGeom>
          <a:noFill/>
          <a:ln w="19050">
            <a:solidFill>
              <a:schemeClr val="accent1"/>
            </a:solidFill>
            <a:extLst>
              <a:ext uri="{C807C97D-BFC1-408E-A445-0C87EB9F89A2}">
                <ask:lineSketchStyleProps xmlns:ask="http://schemas.microsoft.com/office/drawing/2018/sketchyshapes" sd="2112297733">
                  <a:prstGeom prst="ellipse">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6" name="Oval 5">
            <a:extLst>
              <a:ext uri="{FF2B5EF4-FFF2-40B4-BE49-F238E27FC236}">
                <a16:creationId xmlns:a16="http://schemas.microsoft.com/office/drawing/2014/main" id="{A028BD0B-B9B9-2D5A-4060-548DACAF50D8}"/>
              </a:ext>
            </a:extLst>
          </p:cNvPr>
          <p:cNvSpPr/>
          <p:nvPr/>
        </p:nvSpPr>
        <p:spPr>
          <a:xfrm>
            <a:off x="5486186" y="1063335"/>
            <a:ext cx="4377852" cy="4070175"/>
          </a:xfrm>
          <a:custGeom>
            <a:avLst/>
            <a:gdLst>
              <a:gd name="csX0" fmla="*/ 0 w 4377852"/>
              <a:gd name="csY0" fmla="*/ 2035088 h 4070175"/>
              <a:gd name="csX1" fmla="*/ 2188926 w 4377852"/>
              <a:gd name="csY1" fmla="*/ 0 h 4070175"/>
              <a:gd name="csX2" fmla="*/ 4377852 w 4377852"/>
              <a:gd name="csY2" fmla="*/ 2035088 h 4070175"/>
              <a:gd name="csX3" fmla="*/ 2188926 w 4377852"/>
              <a:gd name="csY3" fmla="*/ 4070176 h 4070175"/>
              <a:gd name="csX4" fmla="*/ 0 w 4377852"/>
              <a:gd name="csY4" fmla="*/ 2035088 h 4070175"/>
            </a:gdLst>
            <a:ahLst/>
            <a:cxnLst>
              <a:cxn ang="0">
                <a:pos x="csX0" y="csY0"/>
              </a:cxn>
              <a:cxn ang="0">
                <a:pos x="csX1" y="csY1"/>
              </a:cxn>
              <a:cxn ang="0">
                <a:pos x="csX2" y="csY2"/>
              </a:cxn>
              <a:cxn ang="0">
                <a:pos x="csX3" y="csY3"/>
              </a:cxn>
              <a:cxn ang="0">
                <a:pos x="csX4" y="csY4"/>
              </a:cxn>
            </a:cxnLst>
            <a:rect l="l" t="t" r="r" b="b"/>
            <a:pathLst>
              <a:path w="4377852" h="4070175" extrusionOk="0">
                <a:moveTo>
                  <a:pt x="0" y="2035088"/>
                </a:moveTo>
                <a:cubicBezTo>
                  <a:pt x="-213809" y="871484"/>
                  <a:pt x="937586" y="-4491"/>
                  <a:pt x="2188926" y="0"/>
                </a:cubicBezTo>
                <a:cubicBezTo>
                  <a:pt x="3385364" y="32416"/>
                  <a:pt x="4351543" y="888784"/>
                  <a:pt x="4377852" y="2035088"/>
                </a:cubicBezTo>
                <a:cubicBezTo>
                  <a:pt x="4480825" y="3085549"/>
                  <a:pt x="3459424" y="4064889"/>
                  <a:pt x="2188926" y="4070176"/>
                </a:cubicBezTo>
                <a:cubicBezTo>
                  <a:pt x="967001" y="3989632"/>
                  <a:pt x="-50479" y="3283590"/>
                  <a:pt x="0" y="2035088"/>
                </a:cubicBezTo>
                <a:close/>
              </a:path>
            </a:pathLst>
          </a:custGeom>
          <a:noFill/>
          <a:ln w="19050">
            <a:solidFill>
              <a:schemeClr val="accent4"/>
            </a:solidFill>
            <a:extLst>
              <a:ext uri="{C807C97D-BFC1-408E-A445-0C87EB9F89A2}">
                <ask:lineSketchStyleProps xmlns:ask="http://schemas.microsoft.com/office/drawing/2018/sketchyshapes" sd="2112297733">
                  <a:prstGeom prst="ellipse">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TextBox 7">
            <a:extLst>
              <a:ext uri="{FF2B5EF4-FFF2-40B4-BE49-F238E27FC236}">
                <a16:creationId xmlns:a16="http://schemas.microsoft.com/office/drawing/2014/main" id="{B0AC0614-C7F7-3DC9-38B2-8803554390E5}"/>
              </a:ext>
            </a:extLst>
          </p:cNvPr>
          <p:cNvSpPr txBox="1"/>
          <p:nvPr/>
        </p:nvSpPr>
        <p:spPr>
          <a:xfrm>
            <a:off x="6683329" y="2087387"/>
            <a:ext cx="2867922" cy="1938992"/>
          </a:xfrm>
          <a:custGeom>
            <a:avLst/>
            <a:gdLst>
              <a:gd name="connsiteX0" fmla="*/ 0 w 2157984"/>
              <a:gd name="connsiteY0" fmla="*/ 0 h 1754326"/>
              <a:gd name="connsiteX1" fmla="*/ 2157984 w 2157984"/>
              <a:gd name="connsiteY1" fmla="*/ 0 h 1754326"/>
              <a:gd name="connsiteX2" fmla="*/ 2157984 w 2157984"/>
              <a:gd name="connsiteY2" fmla="*/ 1754326 h 1754326"/>
              <a:gd name="connsiteX3" fmla="*/ 0 w 2157984"/>
              <a:gd name="connsiteY3" fmla="*/ 1754326 h 1754326"/>
              <a:gd name="connsiteX4" fmla="*/ 0 w 2157984"/>
              <a:gd name="connsiteY4" fmla="*/ 0 h 1754326"/>
              <a:gd name="connsiteX0" fmla="*/ 0 w 2157984"/>
              <a:gd name="connsiteY0" fmla="*/ 0 h 1763470"/>
              <a:gd name="connsiteX1" fmla="*/ 2157984 w 2157984"/>
              <a:gd name="connsiteY1" fmla="*/ 0 h 1763470"/>
              <a:gd name="connsiteX2" fmla="*/ 2157984 w 2157984"/>
              <a:gd name="connsiteY2" fmla="*/ 1763470 h 1763470"/>
              <a:gd name="connsiteX3" fmla="*/ 0 w 2157984"/>
              <a:gd name="connsiteY3" fmla="*/ 1754326 h 1763470"/>
              <a:gd name="connsiteX4" fmla="*/ 0 w 2157984"/>
              <a:gd name="connsiteY4" fmla="*/ 0 h 176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1763470">
                <a:moveTo>
                  <a:pt x="0" y="0"/>
                </a:moveTo>
                <a:lnTo>
                  <a:pt x="2157984" y="0"/>
                </a:lnTo>
                <a:lnTo>
                  <a:pt x="2157984" y="1763470"/>
                </a:lnTo>
                <a:lnTo>
                  <a:pt x="0" y="1754326"/>
                </a:lnTo>
                <a:lnTo>
                  <a:pt x="0" y="0"/>
                </a:lnTo>
                <a:close/>
              </a:path>
            </a:pathLst>
          </a:custGeom>
          <a:noFill/>
        </p:spPr>
        <p:txBody>
          <a:bodyPr wrap="square" rtlCol="0">
            <a:spAutoFit/>
          </a:bodyPr>
          <a:lstStyle/>
          <a:p>
            <a:r>
              <a:rPr lang="en-NZ" sz="2000" dirty="0">
                <a:latin typeface="Baskerville Old Face" panose="02020602080505020303" pitchFamily="18" charset="0"/>
              </a:rPr>
              <a:t>Societal and gender norms = access to the public or professional spheres was frequently limited (Wheale 1999; van der Wal 2021)</a:t>
            </a:r>
          </a:p>
        </p:txBody>
      </p:sp>
      <p:sp>
        <p:nvSpPr>
          <p:cNvPr id="11" name="TextBox 10">
            <a:extLst>
              <a:ext uri="{FF2B5EF4-FFF2-40B4-BE49-F238E27FC236}">
                <a16:creationId xmlns:a16="http://schemas.microsoft.com/office/drawing/2014/main" id="{E17C8B30-175C-58E4-7135-48E780F85665}"/>
              </a:ext>
            </a:extLst>
          </p:cNvPr>
          <p:cNvSpPr txBox="1"/>
          <p:nvPr/>
        </p:nvSpPr>
        <p:spPr>
          <a:xfrm>
            <a:off x="2675885" y="2359758"/>
            <a:ext cx="2801031" cy="1938992"/>
          </a:xfrm>
          <a:prstGeom prst="rect">
            <a:avLst/>
          </a:prstGeom>
          <a:noFill/>
        </p:spPr>
        <p:txBody>
          <a:bodyPr wrap="square" rtlCol="0">
            <a:spAutoFit/>
          </a:bodyPr>
          <a:lstStyle/>
          <a:p>
            <a:r>
              <a:rPr lang="en-NZ" sz="2000" dirty="0">
                <a:latin typeface="Baskerville Old Face" panose="02020602080505020303" pitchFamily="18" charset="0"/>
              </a:rPr>
              <a:t>Gender Paradox: Women lead change from above and below but use more conservative forms of stable linguistic variables (Labov 2001)</a:t>
            </a:r>
          </a:p>
        </p:txBody>
      </p:sp>
      <p:cxnSp>
        <p:nvCxnSpPr>
          <p:cNvPr id="13" name="Straight Arrow Connector 12">
            <a:extLst>
              <a:ext uri="{FF2B5EF4-FFF2-40B4-BE49-F238E27FC236}">
                <a16:creationId xmlns:a16="http://schemas.microsoft.com/office/drawing/2014/main" id="{53083D0C-9E1F-2138-3D1F-4D88E706F750}"/>
              </a:ext>
            </a:extLst>
          </p:cNvPr>
          <p:cNvCxnSpPr>
            <a:cxnSpLocks/>
          </p:cNvCxnSpPr>
          <p:nvPr/>
        </p:nvCxnSpPr>
        <p:spPr>
          <a:xfrm flipV="1">
            <a:off x="2574472" y="3858226"/>
            <a:ext cx="3182228" cy="16607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F03A0FE-2BF4-AEA3-1B68-228E19DC8619}"/>
              </a:ext>
            </a:extLst>
          </p:cNvPr>
          <p:cNvSpPr txBox="1"/>
          <p:nvPr/>
        </p:nvSpPr>
        <p:spPr>
          <a:xfrm>
            <a:off x="761099" y="5208690"/>
            <a:ext cx="1911927" cy="1015663"/>
          </a:xfrm>
          <a:prstGeom prst="rect">
            <a:avLst/>
          </a:prstGeom>
          <a:noFill/>
          <a:ln>
            <a:solidFill>
              <a:schemeClr val="accent1"/>
            </a:solidFill>
          </a:ln>
        </p:spPr>
        <p:txBody>
          <a:bodyPr wrap="square" rtlCol="0">
            <a:spAutoFit/>
          </a:bodyPr>
          <a:lstStyle/>
          <a:p>
            <a:r>
              <a:rPr lang="en-NZ" sz="2000" dirty="0">
                <a:latin typeface="Baskerville Old Face" panose="02020602080505020303" pitchFamily="18" charset="0"/>
              </a:rPr>
              <a:t>Historical Scottish migrants to New Zealand?</a:t>
            </a:r>
          </a:p>
        </p:txBody>
      </p:sp>
      <p:sp>
        <p:nvSpPr>
          <p:cNvPr id="16" name="TextBox 15">
            <a:extLst>
              <a:ext uri="{FF2B5EF4-FFF2-40B4-BE49-F238E27FC236}">
                <a16:creationId xmlns:a16="http://schemas.microsoft.com/office/drawing/2014/main" id="{6AE3DBBF-6F76-9D8D-9AEC-88EFBE431CFD}"/>
              </a:ext>
            </a:extLst>
          </p:cNvPr>
          <p:cNvSpPr txBox="1"/>
          <p:nvPr/>
        </p:nvSpPr>
        <p:spPr>
          <a:xfrm>
            <a:off x="2946400" y="1302327"/>
            <a:ext cx="2260002" cy="830997"/>
          </a:xfrm>
          <a:prstGeom prst="rect">
            <a:avLst/>
          </a:prstGeom>
          <a:noFill/>
        </p:spPr>
        <p:txBody>
          <a:bodyPr wrap="square" rtlCol="0">
            <a:spAutoFit/>
          </a:bodyPr>
          <a:lstStyle/>
          <a:p>
            <a:pPr algn="ctr"/>
            <a:r>
              <a:rPr lang="en-NZ" sz="2400" b="1" dirty="0">
                <a:latin typeface="Baskerville Old Face" panose="02020602080505020303" pitchFamily="18" charset="0"/>
              </a:rPr>
              <a:t>Contemporary Sociolinguistics</a:t>
            </a:r>
          </a:p>
        </p:txBody>
      </p:sp>
      <p:sp>
        <p:nvSpPr>
          <p:cNvPr id="17" name="TextBox 16">
            <a:extLst>
              <a:ext uri="{FF2B5EF4-FFF2-40B4-BE49-F238E27FC236}">
                <a16:creationId xmlns:a16="http://schemas.microsoft.com/office/drawing/2014/main" id="{403F868F-FFE1-6C8F-7DC7-AA141E1971B1}"/>
              </a:ext>
            </a:extLst>
          </p:cNvPr>
          <p:cNvSpPr txBox="1"/>
          <p:nvPr/>
        </p:nvSpPr>
        <p:spPr>
          <a:xfrm>
            <a:off x="6096000" y="1256390"/>
            <a:ext cx="3129275" cy="830997"/>
          </a:xfrm>
          <a:prstGeom prst="rect">
            <a:avLst/>
          </a:prstGeom>
          <a:noFill/>
        </p:spPr>
        <p:txBody>
          <a:bodyPr wrap="square" rtlCol="0">
            <a:spAutoFit/>
          </a:bodyPr>
          <a:lstStyle/>
          <a:p>
            <a:pPr algn="ctr"/>
            <a:r>
              <a:rPr lang="en-NZ" sz="2400" b="1" dirty="0">
                <a:latin typeface="Baskerville Old Face" panose="02020602080505020303" pitchFamily="18" charset="0"/>
              </a:rPr>
              <a:t>Historical Sociolinguistics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18470D-D5CB-9F9F-35CD-6935DE2D5E0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F7DA69-962C-7C84-1660-8C66FCC92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A87D59EE-3E36-2917-EDDF-048BE92E3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4CDF9A14-47AE-5F27-44EC-717DA1558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rial view of a river, dam and lake">
            <a:extLst>
              <a:ext uri="{FF2B5EF4-FFF2-40B4-BE49-F238E27FC236}">
                <a16:creationId xmlns:a16="http://schemas.microsoft.com/office/drawing/2014/main" id="{C77AC3AC-E46C-0ED1-9794-B0141C5A895A}"/>
              </a:ext>
            </a:extLst>
          </p:cNvPr>
          <p:cNvPicPr>
            <a:picLocks noChangeAspect="1"/>
          </p:cNvPicPr>
          <p:nvPr/>
        </p:nvPicPr>
        <p:blipFill>
          <a:blip r:embed="rId3">
            <a:alphaModFix amt="60000"/>
          </a:blip>
          <a:srcRect t="33733" r="-1" b="10013"/>
          <a:stretch/>
        </p:blipFill>
        <p:spPr>
          <a:xfrm>
            <a:off x="10849" y="0"/>
            <a:ext cx="12188932" cy="6856614"/>
          </a:xfrm>
          <a:prstGeom prst="rect">
            <a:avLst/>
          </a:prstGeom>
        </p:spPr>
      </p:pic>
      <p:grpSp>
        <p:nvGrpSpPr>
          <p:cNvPr id="15" name="Top Left">
            <a:extLst>
              <a:ext uri="{FF2B5EF4-FFF2-40B4-BE49-F238E27FC236}">
                <a16:creationId xmlns:a16="http://schemas.microsoft.com/office/drawing/2014/main" id="{C32D919E-C407-BE30-38A7-D899E2B8F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245567BE-FA00-57F0-EE35-CCAE93A71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ECD7B2C1-E211-D4EF-E5AB-3C4D6B7BC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FB0B96E8-4A49-610D-98E4-5F2BF7DD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8CF6036A-3C68-11E4-50C4-04016EFD3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A215D6F5-6473-5846-37C7-1D518C981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B37EE6AC-C266-4EB0-FCF6-EE4E8098FD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A6330344-ABD2-64D2-4920-D59DDF127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9CB08330-F77A-D7FA-93E3-452BD2BEF663}"/>
              </a:ext>
            </a:extLst>
          </p:cNvPr>
          <p:cNvSpPr>
            <a:spLocks noGrp="1"/>
          </p:cNvSpPr>
          <p:nvPr>
            <p:ph type="title"/>
          </p:nvPr>
        </p:nvSpPr>
        <p:spPr>
          <a:xfrm>
            <a:off x="7080162" y="98153"/>
            <a:ext cx="4795282" cy="5018227"/>
          </a:xfrm>
        </p:spPr>
        <p:txBody>
          <a:bodyPr anchor="ctr">
            <a:normAutofit/>
          </a:bodyPr>
          <a:lstStyle/>
          <a:p>
            <a:r>
              <a:rPr lang="en-NZ" dirty="0">
                <a:solidFill>
                  <a:srgbClr val="FFFFFF"/>
                </a:solidFill>
              </a:rPr>
              <a:t>Why make a corpus?</a:t>
            </a:r>
          </a:p>
        </p:txBody>
      </p:sp>
      <p:grpSp>
        <p:nvGrpSpPr>
          <p:cNvPr id="24" name="Bottom Right">
            <a:extLst>
              <a:ext uri="{FF2B5EF4-FFF2-40B4-BE49-F238E27FC236}">
                <a16:creationId xmlns:a16="http://schemas.microsoft.com/office/drawing/2014/main" id="{9365F14D-BCB5-CA4D-FEEC-F6DC768DC9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5" name="Graphic 157">
              <a:extLst>
                <a:ext uri="{FF2B5EF4-FFF2-40B4-BE49-F238E27FC236}">
                  <a16:creationId xmlns:a16="http://schemas.microsoft.com/office/drawing/2014/main" id="{0044E7E4-CB00-EC0E-1098-1BAC94C9A2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FF7DB40E-1DEE-A166-9704-9C7D316D9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840FF220-C516-FECE-F074-008136D0D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67732974-5451-A268-EB72-A8630AB00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2C9151C5-296B-C680-691A-ABAE10E36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E44972C6-4836-1415-EA60-76F67679A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7BFF316F-5001-BAB7-6A9F-677750DAE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5AA6B89E-D957-7C28-E489-2D97C03BE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 name="Freeform: Shape 25">
              <a:extLst>
                <a:ext uri="{FF2B5EF4-FFF2-40B4-BE49-F238E27FC236}">
                  <a16:creationId xmlns:a16="http://schemas.microsoft.com/office/drawing/2014/main" id="{B33DB7EA-5A99-1095-D959-0A8B182BA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Content Placeholder 2">
            <a:extLst>
              <a:ext uri="{FF2B5EF4-FFF2-40B4-BE49-F238E27FC236}">
                <a16:creationId xmlns:a16="http://schemas.microsoft.com/office/drawing/2014/main" id="{8A35B6D3-BC2D-639A-50FC-E6A7A113DAF2}"/>
              </a:ext>
            </a:extLst>
          </p:cNvPr>
          <p:cNvSpPr>
            <a:spLocks noGrp="1"/>
          </p:cNvSpPr>
          <p:nvPr>
            <p:ph idx="1"/>
          </p:nvPr>
        </p:nvSpPr>
        <p:spPr>
          <a:xfrm>
            <a:off x="355268" y="366607"/>
            <a:ext cx="5894374" cy="6311020"/>
          </a:xfrm>
        </p:spPr>
        <p:txBody>
          <a:bodyPr anchor="ctr">
            <a:normAutofit/>
          </a:bodyPr>
          <a:lstStyle/>
          <a:p>
            <a:r>
              <a:rPr lang="en-NZ" sz="2400" dirty="0">
                <a:solidFill>
                  <a:srgbClr val="FFFFFF"/>
                </a:solidFill>
                <a:latin typeface="Baskerville Old Face" panose="02020602080505020303" pitchFamily="18" charset="0"/>
              </a:rPr>
              <a:t>On a phonological level, the development of NZE has been explored through the ONZE (Origins of New Zealand English) corpus (Gordon, Maclagan &amp; Hay 2004)</a:t>
            </a:r>
          </a:p>
          <a:p>
            <a:r>
              <a:rPr lang="en-NZ" sz="2400" dirty="0">
                <a:solidFill>
                  <a:srgbClr val="FFFFFF"/>
                </a:solidFill>
                <a:latin typeface="Baskerville Old Face" panose="02020602080505020303" pitchFamily="18" charset="0"/>
              </a:rPr>
              <a:t>Comparatively less focus on morphosyntactic and lexical levels, through written data</a:t>
            </a:r>
          </a:p>
          <a:p>
            <a:r>
              <a:rPr lang="en-NZ" sz="2400" dirty="0">
                <a:solidFill>
                  <a:srgbClr val="FFFFFF"/>
                </a:solidFill>
                <a:latin typeface="Baskerville Old Face" panose="02020602080505020303" pitchFamily="18" charset="0"/>
              </a:rPr>
              <a:t>Though see </a:t>
            </a:r>
            <a:r>
              <a:rPr lang="pt-BR" sz="2400" dirty="0">
                <a:solidFill>
                  <a:srgbClr val="FFFFFF"/>
                </a:solidFill>
                <a:latin typeface="Baskerville Old Face" panose="02020602080505020303" pitchFamily="18" charset="0"/>
              </a:rPr>
              <a:t>Bonness (2017, 2019) and Avila-Ledesma (2019)</a:t>
            </a:r>
            <a:r>
              <a:rPr lang="en-NZ" sz="2400" dirty="0">
                <a:solidFill>
                  <a:srgbClr val="FFFFFF"/>
                </a:solidFill>
                <a:latin typeface="Baskerville Old Face" panose="02020602080505020303" pitchFamily="18" charset="0"/>
              </a:rPr>
              <a:t> for Irish, and </a:t>
            </a:r>
            <a:r>
              <a:rPr lang="en-NZ" sz="2400" dirty="0" err="1">
                <a:solidFill>
                  <a:srgbClr val="FFFFFF"/>
                </a:solidFill>
                <a:latin typeface="Baskerville Old Face" panose="02020602080505020303" pitchFamily="18" charset="0"/>
              </a:rPr>
              <a:t>Hundt</a:t>
            </a:r>
            <a:r>
              <a:rPr lang="en-NZ" sz="2400" dirty="0">
                <a:solidFill>
                  <a:srgbClr val="FFFFFF"/>
                </a:solidFill>
                <a:latin typeface="Baskerville Old Face" panose="02020602080505020303" pitchFamily="18" charset="0"/>
              </a:rPr>
              <a:t> (2012, 2015); </a:t>
            </a:r>
            <a:r>
              <a:rPr lang="en-NZ" sz="2400" dirty="0" err="1">
                <a:solidFill>
                  <a:srgbClr val="FFFFFF"/>
                </a:solidFill>
                <a:latin typeface="Baskerville Old Face" panose="02020602080505020303" pitchFamily="18" charset="0"/>
              </a:rPr>
              <a:t>Hundt</a:t>
            </a:r>
            <a:r>
              <a:rPr lang="en-NZ" sz="2400" dirty="0">
                <a:solidFill>
                  <a:srgbClr val="FFFFFF"/>
                </a:solidFill>
                <a:latin typeface="Baskerville Old Face" panose="02020602080505020303" pitchFamily="18" charset="0"/>
              </a:rPr>
              <a:t> and </a:t>
            </a:r>
            <a:r>
              <a:rPr lang="en-NZ" sz="2400" dirty="0" err="1">
                <a:solidFill>
                  <a:srgbClr val="FFFFFF"/>
                </a:solidFill>
                <a:latin typeface="Baskerville Old Face" panose="02020602080505020303" pitchFamily="18" charset="0"/>
              </a:rPr>
              <a:t>Szmrecsanyi</a:t>
            </a:r>
            <a:r>
              <a:rPr lang="en-NZ" sz="2400" dirty="0">
                <a:solidFill>
                  <a:srgbClr val="FFFFFF"/>
                </a:solidFill>
                <a:latin typeface="Baskerville Old Face" panose="02020602080505020303" pitchFamily="18" charset="0"/>
              </a:rPr>
              <a:t> (2012, 2015) for English migrants</a:t>
            </a:r>
          </a:p>
          <a:p>
            <a:r>
              <a:rPr lang="en-NZ" sz="2400" dirty="0">
                <a:solidFill>
                  <a:srgbClr val="FFFFFF"/>
                </a:solidFill>
                <a:latin typeface="Baskerville Old Face" panose="02020602080505020303" pitchFamily="18" charset="0"/>
              </a:rPr>
              <a:t>Comprehensive corpus of early correspondence from any immigrant group to NZ still missing</a:t>
            </a:r>
          </a:p>
        </p:txBody>
      </p:sp>
    </p:spTree>
    <p:extLst>
      <p:ext uri="{BB962C8B-B14F-4D97-AF65-F5344CB8AC3E}">
        <p14:creationId xmlns:p14="http://schemas.microsoft.com/office/powerpoint/2010/main" val="379272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0522C8AC-A289-25FD-22C7-C65D0760CECE}"/>
              </a:ext>
            </a:extLst>
          </p:cNvPr>
          <p:cNvSpPr>
            <a:spLocks noGrp="1"/>
          </p:cNvSpPr>
          <p:nvPr>
            <p:ph type="title"/>
          </p:nvPr>
        </p:nvSpPr>
        <p:spPr>
          <a:xfrm>
            <a:off x="974637" y="159984"/>
            <a:ext cx="8555418" cy="2236864"/>
          </a:xfrm>
        </p:spPr>
        <p:txBody>
          <a:bodyPr>
            <a:normAutofit/>
          </a:bodyPr>
          <a:lstStyle/>
          <a:p>
            <a:r>
              <a:rPr lang="en-NZ" dirty="0"/>
              <a:t>Why the Scottish specifically?</a:t>
            </a:r>
          </a:p>
        </p:txBody>
      </p:sp>
      <p:sp>
        <p:nvSpPr>
          <p:cNvPr id="3" name="Content Placeholder 2">
            <a:extLst>
              <a:ext uri="{FF2B5EF4-FFF2-40B4-BE49-F238E27FC236}">
                <a16:creationId xmlns:a16="http://schemas.microsoft.com/office/drawing/2014/main" id="{597D9C2D-8C05-23D6-8731-FEFA6F471522}"/>
              </a:ext>
            </a:extLst>
          </p:cNvPr>
          <p:cNvSpPr>
            <a:spLocks noGrp="1"/>
          </p:cNvSpPr>
          <p:nvPr>
            <p:ph idx="1"/>
          </p:nvPr>
        </p:nvSpPr>
        <p:spPr>
          <a:xfrm>
            <a:off x="462791" y="2029175"/>
            <a:ext cx="4711077" cy="4487658"/>
          </a:xfrm>
        </p:spPr>
        <p:txBody>
          <a:bodyPr>
            <a:normAutofit lnSpcReduction="10000"/>
          </a:bodyPr>
          <a:lstStyle/>
          <a:p>
            <a:pPr>
              <a:lnSpc>
                <a:spcPct val="100000"/>
              </a:lnSpc>
            </a:pPr>
            <a:r>
              <a:rPr lang="en-NZ" sz="2400" dirty="0">
                <a:latin typeface="Baskerville Old Face" panose="02020602080505020303" pitchFamily="18" charset="0"/>
              </a:rPr>
              <a:t>Relatively few Scots features have made it into general New Zealand English, levelled out early on (Trudgill et al., 2000)</a:t>
            </a:r>
          </a:p>
          <a:p>
            <a:pPr>
              <a:lnSpc>
                <a:spcPct val="100000"/>
              </a:lnSpc>
            </a:pPr>
            <a:r>
              <a:rPr lang="en-NZ" sz="2400" dirty="0">
                <a:latin typeface="Baskerville Old Face" panose="02020602080505020303" pitchFamily="18" charset="0"/>
              </a:rPr>
              <a:t>Yet local varieties - Scottish enclaves of Southland and Otago (Bauer 1996; Villarreal et al. 2021)</a:t>
            </a:r>
          </a:p>
          <a:p>
            <a:pPr>
              <a:lnSpc>
                <a:spcPct val="100000"/>
              </a:lnSpc>
            </a:pPr>
            <a:r>
              <a:rPr lang="en-NZ" sz="2400" dirty="0">
                <a:latin typeface="Baskerville Old Face" panose="02020602080505020303" pitchFamily="18" charset="0"/>
              </a:rPr>
              <a:t>Socially-mobile, wanted to better their material lot and win greater independence</a:t>
            </a:r>
          </a:p>
          <a:p>
            <a:pPr>
              <a:lnSpc>
                <a:spcPct val="100000"/>
              </a:lnSpc>
            </a:pPr>
            <a:r>
              <a:rPr lang="en-NZ" sz="2400" dirty="0">
                <a:latin typeface="Baskerville Old Face" panose="02020602080505020303" pitchFamily="18" charset="0"/>
              </a:rPr>
              <a:t>‘Transnationalism’ (McCarthy 2006, 2009, 2012)</a:t>
            </a:r>
          </a:p>
          <a:p>
            <a:pPr>
              <a:lnSpc>
                <a:spcPct val="100000"/>
              </a:lnSpc>
            </a:pPr>
            <a:endParaRPr lang="en-NZ" sz="2400" dirty="0">
              <a:latin typeface="Baskerville Old Face" panose="02020602080505020303" pitchFamily="18" charset="0"/>
            </a:endParaRPr>
          </a:p>
        </p:txBody>
      </p:sp>
      <p:pic>
        <p:nvPicPr>
          <p:cNvPr id="4" name="Picture 3">
            <a:extLst>
              <a:ext uri="{FF2B5EF4-FFF2-40B4-BE49-F238E27FC236}">
                <a16:creationId xmlns:a16="http://schemas.microsoft.com/office/drawing/2014/main" id="{68C609D9-25E2-74DA-0097-FD0A5E3D3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03" y="2029175"/>
            <a:ext cx="6387190" cy="2794395"/>
          </a:xfrm>
          <a:prstGeom prst="rect">
            <a:avLst/>
          </a:prstGeom>
        </p:spPr>
      </p:pic>
      <p:grpSp>
        <p:nvGrpSpPr>
          <p:cNvPr id="23"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DDFACC67-8FB0-8B8B-1E72-0A997D3D1900}"/>
              </a:ext>
            </a:extLst>
          </p:cNvPr>
          <p:cNvSpPr txBox="1"/>
          <p:nvPr/>
        </p:nvSpPr>
        <p:spPr>
          <a:xfrm>
            <a:off x="5228880" y="5611054"/>
            <a:ext cx="5431536" cy="1200329"/>
          </a:xfrm>
          <a:prstGeom prst="rect">
            <a:avLst/>
          </a:prstGeom>
          <a:noFill/>
        </p:spPr>
        <p:txBody>
          <a:bodyPr wrap="square" rtlCol="0">
            <a:spAutoFit/>
          </a:bodyPr>
          <a:lstStyle/>
          <a:p>
            <a:r>
              <a:rPr lang="en-NZ" dirty="0">
                <a:latin typeface="Baskerville Old Face" panose="02020602080505020303" pitchFamily="18" charset="0"/>
              </a:rPr>
              <a:t>‘</a:t>
            </a:r>
            <a:r>
              <a:rPr lang="en-NZ" i="1" dirty="0">
                <a:latin typeface="Baskerville Old Face" panose="02020602080505020303" pitchFamily="18" charset="0"/>
              </a:rPr>
              <a:t>For we take our homeland with us, however we change our sky</a:t>
            </a:r>
            <a:r>
              <a:rPr lang="en-NZ" dirty="0">
                <a:latin typeface="Baskerville Old Face" panose="02020602080505020303" pitchFamily="18" charset="0"/>
              </a:rPr>
              <a:t>’ - balladeer David McKee Wright, contemporary poem published in 1900 ‘</a:t>
            </a:r>
            <a:r>
              <a:rPr lang="en-NZ" i="1" dirty="0">
                <a:latin typeface="Baskerville Old Face" panose="02020602080505020303" pitchFamily="18" charset="0"/>
              </a:rPr>
              <a:t>Our Cities Face the Sea</a:t>
            </a:r>
            <a:r>
              <a:rPr lang="en-NZ" dirty="0">
                <a:latin typeface="Baskerville Old Face" panose="02020602080505020303" pitchFamily="18" charset="0"/>
              </a:rPr>
              <a:t>’. </a:t>
            </a:r>
          </a:p>
          <a:p>
            <a:endParaRPr lang="en-GB" dirty="0"/>
          </a:p>
        </p:txBody>
      </p:sp>
      <p:sp>
        <p:nvSpPr>
          <p:cNvPr id="7" name="TextBox 6">
            <a:extLst>
              <a:ext uri="{FF2B5EF4-FFF2-40B4-BE49-F238E27FC236}">
                <a16:creationId xmlns:a16="http://schemas.microsoft.com/office/drawing/2014/main" id="{86264D94-649B-5B55-6FEA-66B9FAEB29A1}"/>
              </a:ext>
            </a:extLst>
          </p:cNvPr>
          <p:cNvSpPr txBox="1"/>
          <p:nvPr/>
        </p:nvSpPr>
        <p:spPr>
          <a:xfrm>
            <a:off x="5897136" y="4837521"/>
            <a:ext cx="6126306" cy="615553"/>
          </a:xfrm>
          <a:prstGeom prst="rect">
            <a:avLst/>
          </a:prstGeom>
          <a:noFill/>
        </p:spPr>
        <p:txBody>
          <a:bodyPr wrap="square" rtlCol="0">
            <a:spAutoFit/>
          </a:bodyPr>
          <a:lstStyle/>
          <a:p>
            <a:r>
              <a:rPr lang="en-NZ" sz="1600" dirty="0">
                <a:latin typeface="Baskerville Old Face" panose="02020602080505020303" pitchFamily="18" charset="0"/>
              </a:rPr>
              <a:t>‘</a:t>
            </a:r>
            <a:r>
              <a:rPr lang="en-NZ" sz="1600" i="1" dirty="0">
                <a:latin typeface="Baskerville Old Face" panose="02020602080505020303" pitchFamily="18" charset="0"/>
              </a:rPr>
              <a:t>The emigrants</a:t>
            </a:r>
            <a:r>
              <a:rPr lang="en-NZ" sz="1600" dirty="0">
                <a:latin typeface="Baskerville Old Face" panose="02020602080505020303" pitchFamily="18" charset="0"/>
              </a:rPr>
              <a:t>’ by William Allsworth, 1844</a:t>
            </a:r>
          </a:p>
          <a:p>
            <a:endParaRPr lang="en-GB" dirty="0"/>
          </a:p>
        </p:txBody>
      </p:sp>
    </p:spTree>
    <p:extLst>
      <p:ext uri="{BB962C8B-B14F-4D97-AF65-F5344CB8AC3E}">
        <p14:creationId xmlns:p14="http://schemas.microsoft.com/office/powerpoint/2010/main" val="315219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5" name="Freeform: Shape 14">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Freeform: Shape 15">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C88A9E5B-FA8D-765D-8ADA-368FAACBB5A1}"/>
              </a:ext>
            </a:extLst>
          </p:cNvPr>
          <p:cNvSpPr>
            <a:spLocks noGrp="1"/>
          </p:cNvSpPr>
          <p:nvPr>
            <p:ph type="title"/>
          </p:nvPr>
        </p:nvSpPr>
        <p:spPr>
          <a:xfrm>
            <a:off x="1198182" y="559813"/>
            <a:ext cx="3988369" cy="2236864"/>
          </a:xfrm>
        </p:spPr>
        <p:txBody>
          <a:bodyPr>
            <a:normAutofit/>
          </a:bodyPr>
          <a:lstStyle/>
          <a:p>
            <a:r>
              <a:rPr lang="en-NZ" dirty="0"/>
              <a:t>Persistence of Scottishness</a:t>
            </a:r>
            <a:endParaRPr lang="en-GB" dirty="0"/>
          </a:p>
        </p:txBody>
      </p:sp>
      <p:sp>
        <p:nvSpPr>
          <p:cNvPr id="3" name="Content Placeholder 2">
            <a:extLst>
              <a:ext uri="{FF2B5EF4-FFF2-40B4-BE49-F238E27FC236}">
                <a16:creationId xmlns:a16="http://schemas.microsoft.com/office/drawing/2014/main" id="{F53426F5-D3CC-8224-D22C-B2A4F30611C1}"/>
              </a:ext>
            </a:extLst>
          </p:cNvPr>
          <p:cNvSpPr>
            <a:spLocks noGrp="1"/>
          </p:cNvSpPr>
          <p:nvPr>
            <p:ph idx="1"/>
          </p:nvPr>
        </p:nvSpPr>
        <p:spPr>
          <a:xfrm>
            <a:off x="1185756" y="2955401"/>
            <a:ext cx="3988112" cy="3157686"/>
          </a:xfrm>
        </p:spPr>
        <p:txBody>
          <a:bodyPr>
            <a:normAutofit/>
          </a:bodyPr>
          <a:lstStyle/>
          <a:p>
            <a:r>
              <a:rPr lang="en-NZ" sz="2400" dirty="0">
                <a:latin typeface="Baskerville Old Face" panose="02020602080505020303" pitchFamily="18" charset="0"/>
              </a:rPr>
              <a:t>When the novelist Trollope visited Invercargill in 1872, he called it "a thriving little Scotch town without any special attractions" (Trollope 1874: 345). </a:t>
            </a:r>
          </a:p>
          <a:p>
            <a:endParaRPr lang="en-GB" sz="1800" dirty="0">
              <a:latin typeface="Baskerville Old Face" panose="02020602080505020303" pitchFamily="18" charset="0"/>
            </a:endParaRPr>
          </a:p>
        </p:txBody>
      </p:sp>
      <p:pic>
        <p:nvPicPr>
          <p:cNvPr id="5" name="Picture 4" descr="A group of people dancing on a platform&#10;&#10;Description automatically generated">
            <a:extLst>
              <a:ext uri="{FF2B5EF4-FFF2-40B4-BE49-F238E27FC236}">
                <a16:creationId xmlns:a16="http://schemas.microsoft.com/office/drawing/2014/main" id="{25B018A0-9301-6FBC-DE92-1FC074E3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466" y="358054"/>
            <a:ext cx="5789227" cy="5716862"/>
          </a:xfrm>
          <a:prstGeom prst="rect">
            <a:avLst/>
          </a:prstGeom>
        </p:spPr>
      </p:pic>
      <p:grpSp>
        <p:nvGrpSpPr>
          <p:cNvPr id="24"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5" name="Freeform: Shape 24">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6"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E987BE3C-D346-2E58-931A-B77D685E3778}"/>
              </a:ext>
            </a:extLst>
          </p:cNvPr>
          <p:cNvSpPr txBox="1"/>
          <p:nvPr/>
        </p:nvSpPr>
        <p:spPr>
          <a:xfrm>
            <a:off x="5887334" y="6138399"/>
            <a:ext cx="6326909" cy="923330"/>
          </a:xfrm>
          <a:prstGeom prst="rect">
            <a:avLst/>
          </a:prstGeom>
          <a:noFill/>
        </p:spPr>
        <p:txBody>
          <a:bodyPr wrap="square" rtlCol="0">
            <a:spAutoFit/>
          </a:bodyPr>
          <a:lstStyle/>
          <a:p>
            <a:r>
              <a:rPr lang="en-NZ" dirty="0">
                <a:latin typeface="Baskerville Old Face" panose="02020602080505020303" pitchFamily="18" charset="0"/>
              </a:rPr>
              <a:t>Provincial Highland Gathering, Wellington, 1958. </a:t>
            </a:r>
            <a:r>
              <a:rPr lang="en-NZ" i="1" dirty="0">
                <a:latin typeface="Baskerville Old Face" panose="02020602080505020303" pitchFamily="18" charset="0"/>
              </a:rPr>
              <a:t>Evening Post Collection, Alexander Turnbull Library</a:t>
            </a:r>
            <a:r>
              <a:rPr lang="en-NZ" dirty="0">
                <a:latin typeface="Baskerville Old Face" panose="02020602080505020303" pitchFamily="18" charset="0"/>
              </a:rPr>
              <a:t>, EP/1958/0218b-F</a:t>
            </a:r>
          </a:p>
          <a:p>
            <a:endParaRPr lang="en-GB" dirty="0"/>
          </a:p>
        </p:txBody>
      </p:sp>
    </p:spTree>
    <p:extLst>
      <p:ext uri="{BB962C8B-B14F-4D97-AF65-F5344CB8AC3E}">
        <p14:creationId xmlns:p14="http://schemas.microsoft.com/office/powerpoint/2010/main" val="133316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788F-A163-43A2-AFC8-81567CA67553}"/>
              </a:ext>
            </a:extLst>
          </p:cNvPr>
          <p:cNvSpPr>
            <a:spLocks noGrp="1"/>
          </p:cNvSpPr>
          <p:nvPr>
            <p:ph type="title"/>
          </p:nvPr>
        </p:nvSpPr>
        <p:spPr>
          <a:xfrm>
            <a:off x="1198180" y="168425"/>
            <a:ext cx="6181027" cy="917425"/>
          </a:xfrm>
        </p:spPr>
        <p:txBody>
          <a:bodyPr anchor="ctr">
            <a:normAutofit fontScale="90000"/>
          </a:bodyPr>
          <a:lstStyle/>
          <a:p>
            <a:r>
              <a:rPr lang="en-NZ" dirty="0"/>
              <a:t>The historical backdrop</a:t>
            </a:r>
          </a:p>
        </p:txBody>
      </p:sp>
      <p:pic>
        <p:nvPicPr>
          <p:cNvPr id="5" name="Picture 4">
            <a:extLst>
              <a:ext uri="{FF2B5EF4-FFF2-40B4-BE49-F238E27FC236}">
                <a16:creationId xmlns:a16="http://schemas.microsoft.com/office/drawing/2014/main" id="{EF85D585-FB90-2330-7587-A6548C33AC7F}"/>
              </a:ext>
            </a:extLst>
          </p:cNvPr>
          <p:cNvPicPr>
            <a:picLocks noChangeAspect="1"/>
          </p:cNvPicPr>
          <p:nvPr/>
        </p:nvPicPr>
        <p:blipFill>
          <a:blip r:embed="rId3"/>
          <a:stretch>
            <a:fillRect/>
          </a:stretch>
        </p:blipFill>
        <p:spPr>
          <a:xfrm>
            <a:off x="961432" y="1085850"/>
            <a:ext cx="10564699" cy="5258534"/>
          </a:xfrm>
          <a:prstGeom prst="rect">
            <a:avLst/>
          </a:prstGeom>
        </p:spPr>
      </p:pic>
    </p:spTree>
    <p:extLst>
      <p:ext uri="{BB962C8B-B14F-4D97-AF65-F5344CB8AC3E}">
        <p14:creationId xmlns:p14="http://schemas.microsoft.com/office/powerpoint/2010/main" val="569327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xploreVTI">
  <a:themeElements>
    <a:clrScheme name="AnalogousFromDarkSeedLeftStep">
      <a:dk1>
        <a:srgbClr val="000000"/>
      </a:dk1>
      <a:lt1>
        <a:srgbClr val="FFFFFF"/>
      </a:lt1>
      <a:dk2>
        <a:srgbClr val="412425"/>
      </a:dk2>
      <a:lt2>
        <a:srgbClr val="E8E2E8"/>
      </a:lt2>
      <a:accent1>
        <a:srgbClr val="4BB848"/>
      </a:accent1>
      <a:accent2>
        <a:srgbClr val="6FB13B"/>
      </a:accent2>
      <a:accent3>
        <a:srgbClr val="9AA842"/>
      </a:accent3>
      <a:accent4>
        <a:srgbClr val="B1903B"/>
      </a:accent4>
      <a:accent5>
        <a:srgbClr val="C3714D"/>
      </a:accent5>
      <a:accent6>
        <a:srgbClr val="B13B48"/>
      </a:accent6>
      <a:hlink>
        <a:srgbClr val="B2733B"/>
      </a:hlink>
      <a:folHlink>
        <a:srgbClr val="7F7F7F"/>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2b2326c-f811-4ccc-abcb-1b955c303c2e}" enabled="1" method="Standard" siteId="{dc781727-710e-4855-bc4c-690266a1b551}" removed="0"/>
</clbl:labelList>
</file>

<file path=docProps/app.xml><?xml version="1.0" encoding="utf-8"?>
<Properties xmlns="http://schemas.openxmlformats.org/officeDocument/2006/extended-properties" xmlns:vt="http://schemas.openxmlformats.org/officeDocument/2006/docPropsVTypes">
  <TotalTime>3069</TotalTime>
  <Words>6806</Words>
  <Application>Microsoft Macintosh PowerPoint</Application>
  <PresentationFormat>Widescreen</PresentationFormat>
  <Paragraphs>435</Paragraphs>
  <Slides>56</Slides>
  <Notes>34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56</vt:i4>
      </vt:variant>
    </vt:vector>
  </HeadingPairs>
  <TitlesOfParts>
    <vt:vector size="69" baseType="lpstr">
      <vt:lpstr>Abadi</vt:lpstr>
      <vt:lpstr>Aptos</vt:lpstr>
      <vt:lpstr>Aptos Display</vt:lpstr>
      <vt:lpstr>Arial</vt:lpstr>
      <vt:lpstr>Avenir Next LT Pro</vt:lpstr>
      <vt:lpstr>AvenirNext LT Pro Medium</vt:lpstr>
      <vt:lpstr>Bahnschrift Light</vt:lpstr>
      <vt:lpstr>Baskerville Old Face</vt:lpstr>
      <vt:lpstr>Calibri</vt:lpstr>
      <vt:lpstr>Sagona Book</vt:lpstr>
      <vt:lpstr>Wingdings</vt:lpstr>
      <vt:lpstr>Office Theme</vt:lpstr>
      <vt:lpstr>ExploreVTI</vt:lpstr>
      <vt:lpstr>Stories from the Archives: Digitising the Correspondence of New Zealand’s Nineteenth Century Scottish Immigrants</vt:lpstr>
      <vt:lpstr>The Overarching Question</vt:lpstr>
      <vt:lpstr>The Project Aims</vt:lpstr>
      <vt:lpstr>The Project Aims</vt:lpstr>
      <vt:lpstr>The Project Aims</vt:lpstr>
      <vt:lpstr>Why make a corpus?</vt:lpstr>
      <vt:lpstr>Why the Scottish specifically?</vt:lpstr>
      <vt:lpstr>Persistence of Scottishness</vt:lpstr>
      <vt:lpstr>The historical backdrop</vt:lpstr>
      <vt:lpstr>The Scots in New Zealand?</vt:lpstr>
      <vt:lpstr>‘Willing exiles’?</vt:lpstr>
      <vt:lpstr>Correspondence</vt:lpstr>
      <vt:lpstr>Step One: The Source Material</vt:lpstr>
      <vt:lpstr>PowerPoint Presentation</vt:lpstr>
      <vt:lpstr>Statistics</vt:lpstr>
      <vt:lpstr>Introducing SCOTIA</vt:lpstr>
      <vt:lpstr>Step 2: Digitising</vt:lpstr>
      <vt:lpstr>PowerPoint Presentation</vt:lpstr>
      <vt:lpstr>Variability in spelling?</vt:lpstr>
      <vt:lpstr>Step 3: Identify features  Scots Features</vt:lpstr>
      <vt:lpstr>PowerPoint Presentation</vt:lpstr>
      <vt:lpstr>Te reo Māori?</vt:lpstr>
      <vt:lpstr>Tagging language features</vt:lpstr>
      <vt:lpstr>Step 4: Corpus compilation</vt:lpstr>
      <vt:lpstr>PowerPoint Presentation</vt:lpstr>
      <vt:lpstr>Scots and NZE in LaBB-CAT</vt:lpstr>
      <vt:lpstr>Morpho-syntactic features</vt:lpstr>
      <vt:lpstr>Morpho-tagger</vt:lpstr>
      <vt:lpstr>Step 5: Analysis?</vt:lpstr>
      <vt:lpstr>Mobility, Norms and Expectations </vt:lpstr>
      <vt:lpstr>Women’s NZE and Scots</vt:lpstr>
      <vt:lpstr>Women’s use of Scots</vt:lpstr>
      <vt:lpstr>Men’s use of Scots</vt:lpstr>
      <vt:lpstr>The MacDonalds</vt:lpstr>
      <vt:lpstr>Meet the writers – Margaret and Rachel</vt:lpstr>
      <vt:lpstr>The men</vt:lpstr>
      <vt:lpstr>The women</vt:lpstr>
      <vt:lpstr>Letter-writing norms</vt:lpstr>
      <vt:lpstr>Observations</vt:lpstr>
      <vt:lpstr>Awareness of features</vt:lpstr>
      <vt:lpstr>Awareness of standards?</vt:lpstr>
      <vt:lpstr>Prestige of the standard?</vt:lpstr>
      <vt:lpstr>Why might this be?</vt:lpstr>
      <vt:lpstr>Wrap-up</vt:lpstr>
      <vt:lpstr>Wrap-up</vt:lpstr>
      <vt:lpstr>Gendered expectations?</vt:lpstr>
      <vt:lpstr>Thank you!</vt:lpstr>
      <vt:lpstr>Uncovering Hidden Voices </vt:lpstr>
      <vt:lpstr>Shipboard Diaries</vt:lpstr>
      <vt:lpstr>Digitising the Diaries</vt:lpstr>
      <vt:lpstr>HTR model on women</vt:lpstr>
      <vt:lpstr>HTR model on men</vt:lpstr>
      <vt:lpstr>Results: Men versus women</vt:lpstr>
      <vt:lpstr>Qualitative Observations</vt:lpstr>
      <vt:lpstr>Men’s use of NZE</vt:lpstr>
      <vt:lpstr>Gender Past and Present</vt:lpstr>
    </vt:vector>
  </TitlesOfParts>
  <Company>University of Canterbury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van Eyndhoven</dc:creator>
  <cp:lastModifiedBy>Bob and Mary Cumming</cp:lastModifiedBy>
  <cp:revision>4</cp:revision>
  <dcterms:created xsi:type="dcterms:W3CDTF">2026-03-30T01:34:03Z</dcterms:created>
  <dcterms:modified xsi:type="dcterms:W3CDTF">2026-04-20T07:36:52Z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Theme:8\ExploreVTI:28</vt:lpwstr>
  </property>
  <property fmtid="{D5CDD505-2E9C-101B-9397-08002B2CF9AE}" pid="3" name="ClassificationContentMarkingFooterText">
    <vt:lpwstr>In-Confidence</vt:lpwstr>
  </property>
</Properties>
</file>