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4"/>
  </p:notesMasterIdLst>
  <p:sldIdLst>
    <p:sldId id="256" r:id="rId2"/>
    <p:sldId id="281" r:id="rId3"/>
    <p:sldId id="321" r:id="rId4"/>
    <p:sldId id="289" r:id="rId5"/>
    <p:sldId id="318" r:id="rId6"/>
    <p:sldId id="298" r:id="rId7"/>
    <p:sldId id="319" r:id="rId8"/>
    <p:sldId id="295" r:id="rId9"/>
    <p:sldId id="305" r:id="rId10"/>
    <p:sldId id="297" r:id="rId11"/>
    <p:sldId id="288" r:id="rId12"/>
    <p:sldId id="296" r:id="rId13"/>
    <p:sldId id="311" r:id="rId14"/>
    <p:sldId id="292" r:id="rId15"/>
    <p:sldId id="309" r:id="rId16"/>
    <p:sldId id="310" r:id="rId17"/>
    <p:sldId id="315" r:id="rId18"/>
    <p:sldId id="304" r:id="rId19"/>
    <p:sldId id="308" r:id="rId20"/>
    <p:sldId id="301" r:id="rId21"/>
    <p:sldId id="320" r:id="rId22"/>
    <p:sldId id="291"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0F49E-A455-49F4-A74C-C4ECA3B51DCB}" v="298" dt="2026-06-07T22:12:09.6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7636" autoAdjust="0"/>
  </p:normalViewPr>
  <p:slideViewPr>
    <p:cSldViewPr snapToGrid="0">
      <p:cViewPr varScale="1">
        <p:scale>
          <a:sx n="97" d="100"/>
          <a:sy n="97" d="100"/>
        </p:scale>
        <p:origin x="1104" y="78"/>
      </p:cViewPr>
      <p:guideLst/>
    </p:cSldViewPr>
  </p:slideViewPr>
  <p:notesTextViewPr>
    <p:cViewPr>
      <p:scale>
        <a:sx n="115" d="100"/>
        <a:sy n="11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Jenkins" userId="d7457776-7a26-4751-9a16-f71eb4067c1a" providerId="ADAL" clId="{51130966-131A-4843-82A5-73B998CC3429}"/>
    <pc:docChg chg="undo redo custSel addSld delSld modSld sldOrd">
      <pc:chgData name="David Jenkins" userId="d7457776-7a26-4751-9a16-f71eb4067c1a" providerId="ADAL" clId="{51130966-131A-4843-82A5-73B998CC3429}" dt="2026-06-07T22:12:09.686" v="854" actId="20577"/>
      <pc:docMkLst>
        <pc:docMk/>
      </pc:docMkLst>
      <pc:sldChg chg="delSp modSp mod delAnim modAnim">
        <pc:chgData name="David Jenkins" userId="d7457776-7a26-4751-9a16-f71eb4067c1a" providerId="ADAL" clId="{51130966-131A-4843-82A5-73B998CC3429}" dt="2026-06-07T21:58:19.853" v="680" actId="20577"/>
        <pc:sldMkLst>
          <pc:docMk/>
          <pc:sldMk cId="1050419552" sldId="256"/>
        </pc:sldMkLst>
        <pc:spChg chg="mod">
          <ac:chgData name="David Jenkins" userId="d7457776-7a26-4751-9a16-f71eb4067c1a" providerId="ADAL" clId="{51130966-131A-4843-82A5-73B998CC3429}" dt="2026-06-07T21:58:19.853" v="680" actId="20577"/>
          <ac:spMkLst>
            <pc:docMk/>
            <pc:sldMk cId="1050419552" sldId="256"/>
            <ac:spMk id="2" creationId="{00000000-0000-0000-0000-000000000000}"/>
          </ac:spMkLst>
        </pc:spChg>
      </pc:sldChg>
      <pc:sldChg chg="modSp mod modAnim">
        <pc:chgData name="David Jenkins" userId="d7457776-7a26-4751-9a16-f71eb4067c1a" providerId="ADAL" clId="{51130966-131A-4843-82A5-73B998CC3429}" dt="2026-06-07T22:12:09.686" v="854" actId="20577"/>
        <pc:sldMkLst>
          <pc:docMk/>
          <pc:sldMk cId="1253150073" sldId="281"/>
        </pc:sldMkLst>
        <pc:spChg chg="mod">
          <ac:chgData name="David Jenkins" userId="d7457776-7a26-4751-9a16-f71eb4067c1a" providerId="ADAL" clId="{51130966-131A-4843-82A5-73B998CC3429}" dt="2026-06-07T22:12:09.686" v="854" actId="20577"/>
          <ac:spMkLst>
            <pc:docMk/>
            <pc:sldMk cId="1253150073" sldId="281"/>
            <ac:spMk id="3" creationId="{00000000-0000-0000-0000-000000000000}"/>
          </ac:spMkLst>
        </pc:spChg>
      </pc:sldChg>
      <pc:sldChg chg="modSp mod">
        <pc:chgData name="David Jenkins" userId="d7457776-7a26-4751-9a16-f71eb4067c1a" providerId="ADAL" clId="{51130966-131A-4843-82A5-73B998CC3429}" dt="2026-06-07T22:01:37.236" v="796" actId="20577"/>
        <pc:sldMkLst>
          <pc:docMk/>
          <pc:sldMk cId="2750974882" sldId="288"/>
        </pc:sldMkLst>
        <pc:spChg chg="mod">
          <ac:chgData name="David Jenkins" userId="d7457776-7a26-4751-9a16-f71eb4067c1a" providerId="ADAL" clId="{51130966-131A-4843-82A5-73B998CC3429}" dt="2026-06-07T22:01:37.236" v="796" actId="20577"/>
          <ac:spMkLst>
            <pc:docMk/>
            <pc:sldMk cId="2750974882" sldId="288"/>
            <ac:spMk id="3" creationId="{00000000-0000-0000-0000-000000000000}"/>
          </ac:spMkLst>
        </pc:spChg>
      </pc:sldChg>
      <pc:sldChg chg="modSp add mod modNotesTx">
        <pc:chgData name="David Jenkins" userId="d7457776-7a26-4751-9a16-f71eb4067c1a" providerId="ADAL" clId="{51130966-131A-4843-82A5-73B998CC3429}" dt="2026-06-07T21:59:52.664" v="721" actId="1076"/>
        <pc:sldMkLst>
          <pc:docMk/>
          <pc:sldMk cId="1119070523" sldId="289"/>
        </pc:sldMkLst>
        <pc:spChg chg="mod">
          <ac:chgData name="David Jenkins" userId="d7457776-7a26-4751-9a16-f71eb4067c1a" providerId="ADAL" clId="{51130966-131A-4843-82A5-73B998CC3429}" dt="2026-06-07T21:59:52.664" v="721" actId="1076"/>
          <ac:spMkLst>
            <pc:docMk/>
            <pc:sldMk cId="1119070523" sldId="289"/>
            <ac:spMk id="2" creationId="{00000000-0000-0000-0000-000000000000}"/>
          </ac:spMkLst>
        </pc:spChg>
        <pc:spChg chg="mod">
          <ac:chgData name="David Jenkins" userId="d7457776-7a26-4751-9a16-f71eb4067c1a" providerId="ADAL" clId="{51130966-131A-4843-82A5-73B998CC3429}" dt="2026-06-07T21:59:43.953" v="718" actId="1076"/>
          <ac:spMkLst>
            <pc:docMk/>
            <pc:sldMk cId="1119070523" sldId="289"/>
            <ac:spMk id="3" creationId="{00000000-0000-0000-0000-000000000000}"/>
          </ac:spMkLst>
        </pc:spChg>
        <pc:spChg chg="mod">
          <ac:chgData name="David Jenkins" userId="d7457776-7a26-4751-9a16-f71eb4067c1a" providerId="ADAL" clId="{51130966-131A-4843-82A5-73B998CC3429}" dt="2026-06-07T21:59:47.305" v="719" actId="1076"/>
          <ac:spMkLst>
            <pc:docMk/>
            <pc:sldMk cId="1119070523" sldId="289"/>
            <ac:spMk id="7" creationId="{00000000-0000-0000-0000-000000000000}"/>
          </ac:spMkLst>
        </pc:spChg>
      </pc:sldChg>
      <pc:sldChg chg="modSp">
        <pc:chgData name="David Jenkins" userId="d7457776-7a26-4751-9a16-f71eb4067c1a" providerId="ADAL" clId="{51130966-131A-4843-82A5-73B998CC3429}" dt="2026-06-07T22:07:10.520" v="830" actId="207"/>
        <pc:sldMkLst>
          <pc:docMk/>
          <pc:sldMk cId="1647595780" sldId="292"/>
        </pc:sldMkLst>
        <pc:spChg chg="mod">
          <ac:chgData name="David Jenkins" userId="d7457776-7a26-4751-9a16-f71eb4067c1a" providerId="ADAL" clId="{51130966-131A-4843-82A5-73B998CC3429}" dt="2026-06-07T22:07:10.520" v="830" actId="207"/>
          <ac:spMkLst>
            <pc:docMk/>
            <pc:sldMk cId="1647595780" sldId="292"/>
            <ac:spMk id="5" creationId="{00000000-0000-0000-0000-000000000000}"/>
          </ac:spMkLst>
        </pc:spChg>
      </pc:sldChg>
      <pc:sldChg chg="add del ord">
        <pc:chgData name="David Jenkins" userId="d7457776-7a26-4751-9a16-f71eb4067c1a" providerId="ADAL" clId="{51130966-131A-4843-82A5-73B998CC3429}" dt="2026-06-07T21:49:55.943" v="520" actId="47"/>
        <pc:sldMkLst>
          <pc:docMk/>
          <pc:sldMk cId="2857603876" sldId="293"/>
        </pc:sldMkLst>
      </pc:sldChg>
      <pc:sldChg chg="modSp mod">
        <pc:chgData name="David Jenkins" userId="d7457776-7a26-4751-9a16-f71eb4067c1a" providerId="ADAL" clId="{51130966-131A-4843-82A5-73B998CC3429}" dt="2026-06-07T22:01:19.650" v="791" actId="20577"/>
        <pc:sldMkLst>
          <pc:docMk/>
          <pc:sldMk cId="1760488376" sldId="295"/>
        </pc:sldMkLst>
        <pc:spChg chg="mod">
          <ac:chgData name="David Jenkins" userId="d7457776-7a26-4751-9a16-f71eb4067c1a" providerId="ADAL" clId="{51130966-131A-4843-82A5-73B998CC3429}" dt="2026-06-07T22:01:19.650" v="791" actId="20577"/>
          <ac:spMkLst>
            <pc:docMk/>
            <pc:sldMk cId="1760488376" sldId="295"/>
            <ac:spMk id="2" creationId="{00000000-0000-0000-0000-000000000000}"/>
          </ac:spMkLst>
        </pc:spChg>
        <pc:spChg chg="mod">
          <ac:chgData name="David Jenkins" userId="d7457776-7a26-4751-9a16-f71eb4067c1a" providerId="ADAL" clId="{51130966-131A-4843-82A5-73B998CC3429}" dt="2026-06-07T21:50:41.212" v="586" actId="20577"/>
          <ac:spMkLst>
            <pc:docMk/>
            <pc:sldMk cId="1760488376" sldId="295"/>
            <ac:spMk id="3" creationId="{00000000-0000-0000-0000-000000000000}"/>
          </ac:spMkLst>
        </pc:spChg>
      </pc:sldChg>
      <pc:sldChg chg="modSp mod">
        <pc:chgData name="David Jenkins" userId="d7457776-7a26-4751-9a16-f71eb4067c1a" providerId="ADAL" clId="{51130966-131A-4843-82A5-73B998CC3429}" dt="2026-06-07T21:57:06.195" v="668" actId="20577"/>
        <pc:sldMkLst>
          <pc:docMk/>
          <pc:sldMk cId="2027291768" sldId="296"/>
        </pc:sldMkLst>
        <pc:spChg chg="mod">
          <ac:chgData name="David Jenkins" userId="d7457776-7a26-4751-9a16-f71eb4067c1a" providerId="ADAL" clId="{51130966-131A-4843-82A5-73B998CC3429}" dt="2026-06-07T21:57:06.195" v="668" actId="20577"/>
          <ac:spMkLst>
            <pc:docMk/>
            <pc:sldMk cId="2027291768" sldId="296"/>
            <ac:spMk id="3" creationId="{00000000-0000-0000-0000-000000000000}"/>
          </ac:spMkLst>
        </pc:spChg>
        <pc:picChg chg="mod">
          <ac:chgData name="David Jenkins" userId="d7457776-7a26-4751-9a16-f71eb4067c1a" providerId="ADAL" clId="{51130966-131A-4843-82A5-73B998CC3429}" dt="2026-05-08T00:17:49.944" v="42" actId="14100"/>
          <ac:picMkLst>
            <pc:docMk/>
            <pc:sldMk cId="2027291768" sldId="296"/>
            <ac:picMk id="5" creationId="{00000000-0000-0000-0000-000000000000}"/>
          </ac:picMkLst>
        </pc:picChg>
      </pc:sldChg>
      <pc:sldChg chg="addSp modSp add mod ord modAnim modNotesTx">
        <pc:chgData name="David Jenkins" userId="d7457776-7a26-4751-9a16-f71eb4067c1a" providerId="ADAL" clId="{51130966-131A-4843-82A5-73B998CC3429}" dt="2026-06-07T22:06:16.169" v="827" actId="207"/>
        <pc:sldMkLst>
          <pc:docMk/>
          <pc:sldMk cId="621784175" sldId="297"/>
        </pc:sldMkLst>
        <pc:spChg chg="mod">
          <ac:chgData name="David Jenkins" userId="d7457776-7a26-4751-9a16-f71eb4067c1a" providerId="ADAL" clId="{51130966-131A-4843-82A5-73B998CC3429}" dt="2026-06-07T22:06:16.169" v="827" actId="207"/>
          <ac:spMkLst>
            <pc:docMk/>
            <pc:sldMk cId="621784175" sldId="297"/>
            <ac:spMk id="2" creationId="{B3A6CFF7-C4CB-7F82-FADE-2145B69D64B0}"/>
          </ac:spMkLst>
        </pc:spChg>
        <pc:spChg chg="ord">
          <ac:chgData name="David Jenkins" userId="d7457776-7a26-4751-9a16-f71eb4067c1a" providerId="ADAL" clId="{51130966-131A-4843-82A5-73B998CC3429}" dt="2026-06-07T21:51:59.083" v="593" actId="166"/>
          <ac:spMkLst>
            <pc:docMk/>
            <pc:sldMk cId="621784175" sldId="297"/>
            <ac:spMk id="10" creationId="{00000000-0000-0000-0000-000000000000}"/>
          </ac:spMkLst>
        </pc:spChg>
        <pc:spChg chg="mod">
          <ac:chgData name="David Jenkins" userId="d7457776-7a26-4751-9a16-f71eb4067c1a" providerId="ADAL" clId="{51130966-131A-4843-82A5-73B998CC3429}" dt="2026-06-07T22:03:48.579" v="817" actId="20577"/>
          <ac:spMkLst>
            <pc:docMk/>
            <pc:sldMk cId="621784175" sldId="297"/>
            <ac:spMk id="13" creationId="{00000000-0000-0000-0000-000000000000}"/>
          </ac:spMkLst>
        </pc:spChg>
        <pc:spChg chg="add mod">
          <ac:chgData name="David Jenkins" userId="d7457776-7a26-4751-9a16-f71eb4067c1a" providerId="ADAL" clId="{51130966-131A-4843-82A5-73B998CC3429}" dt="2026-06-07T21:51:54.559" v="592" actId="1076"/>
          <ac:spMkLst>
            <pc:docMk/>
            <pc:sldMk cId="621784175" sldId="297"/>
            <ac:spMk id="16" creationId="{59A9BC86-1E48-81B7-8A4C-8ACBA751C6FE}"/>
          </ac:spMkLst>
        </pc:spChg>
        <pc:spChg chg="mod">
          <ac:chgData name="David Jenkins" userId="d7457776-7a26-4751-9a16-f71eb4067c1a" providerId="ADAL" clId="{51130966-131A-4843-82A5-73B998CC3429}" dt="2026-06-07T22:03:33.410" v="814" actId="207"/>
          <ac:spMkLst>
            <pc:docMk/>
            <pc:sldMk cId="621784175" sldId="297"/>
            <ac:spMk id="19" creationId="{5B22255B-A3AA-B694-9D93-C214B9099A5D}"/>
          </ac:spMkLst>
        </pc:spChg>
        <pc:picChg chg="mod">
          <ac:chgData name="David Jenkins" userId="d7457776-7a26-4751-9a16-f71eb4067c1a" providerId="ADAL" clId="{51130966-131A-4843-82A5-73B998CC3429}" dt="2026-06-07T21:51:50.517" v="591" actId="1076"/>
          <ac:picMkLst>
            <pc:docMk/>
            <pc:sldMk cId="621784175" sldId="297"/>
            <ac:picMk id="6" creationId="{2B8F6134-64F4-C6EE-6B11-00380556C73C}"/>
          </ac:picMkLst>
        </pc:picChg>
      </pc:sldChg>
      <pc:sldChg chg="addSp delSp modSp mod delAnim modAnim modNotesTx">
        <pc:chgData name="David Jenkins" userId="d7457776-7a26-4751-9a16-f71eb4067c1a" providerId="ADAL" clId="{51130966-131A-4843-82A5-73B998CC3429}" dt="2026-06-07T22:01:04.138" v="773" actId="113"/>
        <pc:sldMkLst>
          <pc:docMk/>
          <pc:sldMk cId="4141773355" sldId="298"/>
        </pc:sldMkLst>
        <pc:spChg chg="mod">
          <ac:chgData name="David Jenkins" userId="d7457776-7a26-4751-9a16-f71eb4067c1a" providerId="ADAL" clId="{51130966-131A-4843-82A5-73B998CC3429}" dt="2026-06-07T21:47:08.646" v="431" actId="1076"/>
          <ac:spMkLst>
            <pc:docMk/>
            <pc:sldMk cId="4141773355" sldId="298"/>
            <ac:spMk id="2" creationId="{00000000-0000-0000-0000-000000000000}"/>
          </ac:spMkLst>
        </pc:spChg>
        <pc:spChg chg="mod">
          <ac:chgData name="David Jenkins" userId="d7457776-7a26-4751-9a16-f71eb4067c1a" providerId="ADAL" clId="{51130966-131A-4843-82A5-73B998CC3429}" dt="2026-06-07T22:00:38.750" v="765" actId="1076"/>
          <ac:spMkLst>
            <pc:docMk/>
            <pc:sldMk cId="4141773355" sldId="298"/>
            <ac:spMk id="3" creationId="{00000000-0000-0000-0000-000000000000}"/>
          </ac:spMkLst>
        </pc:spChg>
        <pc:spChg chg="mod">
          <ac:chgData name="David Jenkins" userId="d7457776-7a26-4751-9a16-f71eb4067c1a" providerId="ADAL" clId="{51130966-131A-4843-82A5-73B998CC3429}" dt="2026-06-07T22:00:38.750" v="765" actId="1076"/>
          <ac:spMkLst>
            <pc:docMk/>
            <pc:sldMk cId="4141773355" sldId="298"/>
            <ac:spMk id="5" creationId="{00000000-0000-0000-0000-000000000000}"/>
          </ac:spMkLst>
        </pc:spChg>
        <pc:spChg chg="mod">
          <ac:chgData name="David Jenkins" userId="d7457776-7a26-4751-9a16-f71eb4067c1a" providerId="ADAL" clId="{51130966-131A-4843-82A5-73B998CC3429}" dt="2026-06-07T22:00:38.750" v="765" actId="1076"/>
          <ac:spMkLst>
            <pc:docMk/>
            <pc:sldMk cId="4141773355" sldId="298"/>
            <ac:spMk id="7" creationId="{00000000-0000-0000-0000-000000000000}"/>
          </ac:spMkLst>
        </pc:spChg>
        <pc:spChg chg="mod">
          <ac:chgData name="David Jenkins" userId="d7457776-7a26-4751-9a16-f71eb4067c1a" providerId="ADAL" clId="{51130966-131A-4843-82A5-73B998CC3429}" dt="2026-06-07T22:00:38.750" v="765" actId="1076"/>
          <ac:spMkLst>
            <pc:docMk/>
            <pc:sldMk cId="4141773355" sldId="298"/>
            <ac:spMk id="8" creationId="{00000000-0000-0000-0000-000000000000}"/>
          </ac:spMkLst>
        </pc:spChg>
        <pc:spChg chg="mod">
          <ac:chgData name="David Jenkins" userId="d7457776-7a26-4751-9a16-f71eb4067c1a" providerId="ADAL" clId="{51130966-131A-4843-82A5-73B998CC3429}" dt="2026-06-07T22:01:04.138" v="773" actId="113"/>
          <ac:spMkLst>
            <pc:docMk/>
            <pc:sldMk cId="4141773355" sldId="298"/>
            <ac:spMk id="9" creationId="{00000000-0000-0000-0000-000000000000}"/>
          </ac:spMkLst>
        </pc:spChg>
        <pc:spChg chg="add mod">
          <ac:chgData name="David Jenkins" userId="d7457776-7a26-4751-9a16-f71eb4067c1a" providerId="ADAL" clId="{51130966-131A-4843-82A5-73B998CC3429}" dt="2026-06-07T22:00:38.750" v="765" actId="1076"/>
          <ac:spMkLst>
            <pc:docMk/>
            <pc:sldMk cId="4141773355" sldId="298"/>
            <ac:spMk id="10" creationId="{BB891ED4-D4F8-2EDB-4CB5-D331301C47CD}"/>
          </ac:spMkLst>
        </pc:spChg>
        <pc:spChg chg="add mod">
          <ac:chgData name="David Jenkins" userId="d7457776-7a26-4751-9a16-f71eb4067c1a" providerId="ADAL" clId="{51130966-131A-4843-82A5-73B998CC3429}" dt="2026-06-07T22:00:38.750" v="765" actId="1076"/>
          <ac:spMkLst>
            <pc:docMk/>
            <pc:sldMk cId="4141773355" sldId="298"/>
            <ac:spMk id="13" creationId="{04893D12-E467-31DE-BAA0-76A14EBF74BF}"/>
          </ac:spMkLst>
        </pc:spChg>
        <pc:picChg chg="mod">
          <ac:chgData name="David Jenkins" userId="d7457776-7a26-4751-9a16-f71eb4067c1a" providerId="ADAL" clId="{51130966-131A-4843-82A5-73B998CC3429}" dt="2026-06-07T22:00:38.750" v="765" actId="1076"/>
          <ac:picMkLst>
            <pc:docMk/>
            <pc:sldMk cId="4141773355" sldId="298"/>
            <ac:picMk id="4" creationId="{00000000-0000-0000-0000-000000000000}"/>
          </ac:picMkLst>
        </pc:picChg>
        <pc:picChg chg="mod">
          <ac:chgData name="David Jenkins" userId="d7457776-7a26-4751-9a16-f71eb4067c1a" providerId="ADAL" clId="{51130966-131A-4843-82A5-73B998CC3429}" dt="2026-06-07T22:00:38.750" v="765" actId="1076"/>
          <ac:picMkLst>
            <pc:docMk/>
            <pc:sldMk cId="4141773355" sldId="298"/>
            <ac:picMk id="6" creationId="{00000000-0000-0000-0000-000000000000}"/>
          </ac:picMkLst>
        </pc:picChg>
        <pc:picChg chg="add mod">
          <ac:chgData name="David Jenkins" userId="d7457776-7a26-4751-9a16-f71eb4067c1a" providerId="ADAL" clId="{51130966-131A-4843-82A5-73B998CC3429}" dt="2026-06-07T22:00:38.750" v="765" actId="1076"/>
          <ac:picMkLst>
            <pc:docMk/>
            <pc:sldMk cId="4141773355" sldId="298"/>
            <ac:picMk id="11" creationId="{355AEEB7-8C0E-12EE-50E8-9EAEA7C35654}"/>
          </ac:picMkLst>
        </pc:picChg>
      </pc:sldChg>
      <pc:sldChg chg="modSp mod">
        <pc:chgData name="David Jenkins" userId="d7457776-7a26-4751-9a16-f71eb4067c1a" providerId="ADAL" clId="{51130966-131A-4843-82A5-73B998CC3429}" dt="2026-06-07T22:08:34.097" v="846" actId="20577"/>
        <pc:sldMkLst>
          <pc:docMk/>
          <pc:sldMk cId="3434493630" sldId="301"/>
        </pc:sldMkLst>
        <pc:spChg chg="mod">
          <ac:chgData name="David Jenkins" userId="d7457776-7a26-4751-9a16-f71eb4067c1a" providerId="ADAL" clId="{51130966-131A-4843-82A5-73B998CC3429}" dt="2026-06-07T22:08:34.097" v="846" actId="20577"/>
          <ac:spMkLst>
            <pc:docMk/>
            <pc:sldMk cId="3434493630" sldId="301"/>
            <ac:spMk id="4" creationId="{00000000-0000-0000-0000-000000000000}"/>
          </ac:spMkLst>
        </pc:spChg>
        <pc:spChg chg="mod">
          <ac:chgData name="David Jenkins" userId="d7457776-7a26-4751-9a16-f71eb4067c1a" providerId="ADAL" clId="{51130966-131A-4843-82A5-73B998CC3429}" dt="2026-06-07T22:08:13.137" v="834" actId="255"/>
          <ac:spMkLst>
            <pc:docMk/>
            <pc:sldMk cId="3434493630" sldId="301"/>
            <ac:spMk id="6" creationId="{00000000-0000-0000-0000-000000000000}"/>
          </ac:spMkLst>
        </pc:spChg>
        <pc:picChg chg="mod">
          <ac:chgData name="David Jenkins" userId="d7457776-7a26-4751-9a16-f71eb4067c1a" providerId="ADAL" clId="{51130966-131A-4843-82A5-73B998CC3429}" dt="2026-05-08T00:22:45.939" v="315" actId="1076"/>
          <ac:picMkLst>
            <pc:docMk/>
            <pc:sldMk cId="3434493630" sldId="301"/>
            <ac:picMk id="12" creationId="{00000000-0000-0000-0000-000000000000}"/>
          </ac:picMkLst>
        </pc:picChg>
      </pc:sldChg>
      <pc:sldChg chg="modSp modTransition">
        <pc:chgData name="David Jenkins" userId="d7457776-7a26-4751-9a16-f71eb4067c1a" providerId="ADAL" clId="{51130966-131A-4843-82A5-73B998CC3429}" dt="2026-06-07T22:06:51.760" v="828"/>
        <pc:sldMkLst>
          <pc:docMk/>
          <pc:sldMk cId="1046977087" sldId="311"/>
        </pc:sldMkLst>
        <pc:spChg chg="mod">
          <ac:chgData name="David Jenkins" userId="d7457776-7a26-4751-9a16-f71eb4067c1a" providerId="ADAL" clId="{51130966-131A-4843-82A5-73B998CC3429}" dt="2026-06-07T21:54:24.908" v="647" actId="20577"/>
          <ac:spMkLst>
            <pc:docMk/>
            <pc:sldMk cId="1046977087" sldId="311"/>
            <ac:spMk id="5" creationId="{00000000-0000-0000-0000-000000000000}"/>
          </ac:spMkLst>
        </pc:spChg>
      </pc:sldChg>
      <pc:sldChg chg="add del">
        <pc:chgData name="David Jenkins" userId="d7457776-7a26-4751-9a16-f71eb4067c1a" providerId="ADAL" clId="{51130966-131A-4843-82A5-73B998CC3429}" dt="2026-06-07T21:58:04.942" v="669" actId="47"/>
        <pc:sldMkLst>
          <pc:docMk/>
          <pc:sldMk cId="598968748" sldId="316"/>
        </pc:sldMkLst>
      </pc:sldChg>
      <pc:sldChg chg="ord">
        <pc:chgData name="David Jenkins" userId="d7457776-7a26-4751-9a16-f71eb4067c1a" providerId="ADAL" clId="{51130966-131A-4843-82A5-73B998CC3429}" dt="2026-06-07T21:45:56.918" v="422"/>
        <pc:sldMkLst>
          <pc:docMk/>
          <pc:sldMk cId="3922508150" sldId="318"/>
        </pc:sldMkLst>
      </pc:sldChg>
      <pc:sldChg chg="modSp mod modNotesTx">
        <pc:chgData name="David Jenkins" userId="d7457776-7a26-4751-9a16-f71eb4067c1a" providerId="ADAL" clId="{51130966-131A-4843-82A5-73B998CC3429}" dt="2026-06-07T22:00:20.276" v="740" actId="113"/>
        <pc:sldMkLst>
          <pc:docMk/>
          <pc:sldMk cId="2311848269" sldId="319"/>
        </pc:sldMkLst>
        <pc:spChg chg="mod">
          <ac:chgData name="David Jenkins" userId="d7457776-7a26-4751-9a16-f71eb4067c1a" providerId="ADAL" clId="{51130966-131A-4843-82A5-73B998CC3429}" dt="2026-06-07T21:50:05.959" v="523" actId="115"/>
          <ac:spMkLst>
            <pc:docMk/>
            <pc:sldMk cId="2311848269" sldId="319"/>
            <ac:spMk id="17" creationId="{0E2C5679-C136-2995-C381-58A01D5FF1CE}"/>
          </ac:spMkLst>
        </pc:spChg>
        <pc:spChg chg="mod">
          <ac:chgData name="David Jenkins" userId="d7457776-7a26-4751-9a16-f71eb4067c1a" providerId="ADAL" clId="{51130966-131A-4843-82A5-73B998CC3429}" dt="2026-06-07T21:50:07.607" v="524" actId="115"/>
          <ac:spMkLst>
            <pc:docMk/>
            <pc:sldMk cId="2311848269" sldId="319"/>
            <ac:spMk id="18" creationId="{FBBB3CB2-80EC-394C-4AFF-242439737165}"/>
          </ac:spMkLst>
        </pc:spChg>
        <pc:spChg chg="mod">
          <ac:chgData name="David Jenkins" userId="d7457776-7a26-4751-9a16-f71eb4067c1a" providerId="ADAL" clId="{51130966-131A-4843-82A5-73B998CC3429}" dt="2026-06-07T21:50:12.236" v="525" actId="1076"/>
          <ac:spMkLst>
            <pc:docMk/>
            <pc:sldMk cId="2311848269" sldId="319"/>
            <ac:spMk id="19" creationId="{D2B2F555-C63C-62F0-BFBD-1FF5301E9642}"/>
          </ac:spMkLst>
        </pc:spChg>
        <pc:spChg chg="mod">
          <ac:chgData name="David Jenkins" userId="d7457776-7a26-4751-9a16-f71eb4067c1a" providerId="ADAL" clId="{51130966-131A-4843-82A5-73B998CC3429}" dt="2026-06-07T21:50:03.220" v="522" actId="1076"/>
          <ac:spMkLst>
            <pc:docMk/>
            <pc:sldMk cId="2311848269" sldId="319"/>
            <ac:spMk id="22" creationId="{8E302837-AC86-56CD-0645-32511EB681A8}"/>
          </ac:spMkLst>
        </pc:spChg>
        <pc:picChg chg="mod">
          <ac:chgData name="David Jenkins" userId="d7457776-7a26-4751-9a16-f71eb4067c1a" providerId="ADAL" clId="{51130966-131A-4843-82A5-73B998CC3429}" dt="2026-05-08T00:16:54.495" v="34" actId="1076"/>
          <ac:picMkLst>
            <pc:docMk/>
            <pc:sldMk cId="2311848269" sldId="319"/>
            <ac:picMk id="3" creationId="{D9915EE5-EBEB-5187-0B54-2FD5005ECC26}"/>
          </ac:picMkLst>
        </pc:picChg>
        <pc:picChg chg="mod">
          <ac:chgData name="David Jenkins" userId="d7457776-7a26-4751-9a16-f71eb4067c1a" providerId="ADAL" clId="{51130966-131A-4843-82A5-73B998CC3429}" dt="2026-06-07T21:50:16.379" v="527" actId="1076"/>
          <ac:picMkLst>
            <pc:docMk/>
            <pc:sldMk cId="2311848269" sldId="319"/>
            <ac:picMk id="5" creationId="{4F8D4C56-D52F-9929-A008-EF8E9496F80D}"/>
          </ac:picMkLst>
        </pc:picChg>
        <pc:picChg chg="mod">
          <ac:chgData name="David Jenkins" userId="d7457776-7a26-4751-9a16-f71eb4067c1a" providerId="ADAL" clId="{51130966-131A-4843-82A5-73B998CC3429}" dt="2026-06-07T21:50:19.348" v="528" actId="1076"/>
          <ac:picMkLst>
            <pc:docMk/>
            <pc:sldMk cId="2311848269" sldId="319"/>
            <ac:picMk id="7" creationId="{C9C07845-80C2-6310-6DCC-2C290E94B892}"/>
          </ac:picMkLst>
        </pc:picChg>
        <pc:picChg chg="mod">
          <ac:chgData name="David Jenkins" userId="d7457776-7a26-4751-9a16-f71eb4067c1a" providerId="ADAL" clId="{51130966-131A-4843-82A5-73B998CC3429}" dt="2026-05-08T00:17:01.071" v="36" actId="1076"/>
          <ac:picMkLst>
            <pc:docMk/>
            <pc:sldMk cId="2311848269" sldId="319"/>
            <ac:picMk id="9" creationId="{403BE91C-8E14-5B52-8B42-D3E70EA8086B}"/>
          </ac:picMkLst>
        </pc:picChg>
        <pc:picChg chg="mod">
          <ac:chgData name="David Jenkins" userId="d7457776-7a26-4751-9a16-f71eb4067c1a" providerId="ADAL" clId="{51130966-131A-4843-82A5-73B998CC3429}" dt="2026-05-08T00:17:01.071" v="36" actId="1076"/>
          <ac:picMkLst>
            <pc:docMk/>
            <pc:sldMk cId="2311848269" sldId="319"/>
            <ac:picMk id="11" creationId="{A45521F5-07DE-4DC5-8E78-F962C6606328}"/>
          </ac:picMkLst>
        </pc:picChg>
        <pc:picChg chg="mod">
          <ac:chgData name="David Jenkins" userId="d7457776-7a26-4751-9a16-f71eb4067c1a" providerId="ADAL" clId="{51130966-131A-4843-82A5-73B998CC3429}" dt="2026-05-08T00:17:01.071" v="36" actId="1076"/>
          <ac:picMkLst>
            <pc:docMk/>
            <pc:sldMk cId="2311848269" sldId="319"/>
            <ac:picMk id="13" creationId="{7B94C121-EF1D-3701-5352-9B267E012A13}"/>
          </ac:picMkLst>
        </pc:picChg>
        <pc:picChg chg="mod">
          <ac:chgData name="David Jenkins" userId="d7457776-7a26-4751-9a16-f71eb4067c1a" providerId="ADAL" clId="{51130966-131A-4843-82A5-73B998CC3429}" dt="2026-05-08T00:17:01.071" v="36" actId="1076"/>
          <ac:picMkLst>
            <pc:docMk/>
            <pc:sldMk cId="2311848269" sldId="319"/>
            <ac:picMk id="21" creationId="{0E271531-3C9A-7D16-478D-93773F0704F3}"/>
          </ac:picMkLst>
        </pc:picChg>
      </pc:sldChg>
      <pc:sldChg chg="modSp mod">
        <pc:chgData name="David Jenkins" userId="d7457776-7a26-4751-9a16-f71eb4067c1a" providerId="ADAL" clId="{51130966-131A-4843-82A5-73B998CC3429}" dt="2026-06-07T22:09:19.468" v="848" actId="1076"/>
        <pc:sldMkLst>
          <pc:docMk/>
          <pc:sldMk cId="3420606858" sldId="320"/>
        </pc:sldMkLst>
        <pc:spChg chg="mod">
          <ac:chgData name="David Jenkins" userId="d7457776-7a26-4751-9a16-f71eb4067c1a" providerId="ADAL" clId="{51130966-131A-4843-82A5-73B998CC3429}" dt="2026-06-07T22:09:17.334" v="847" actId="1076"/>
          <ac:spMkLst>
            <pc:docMk/>
            <pc:sldMk cId="3420606858" sldId="320"/>
            <ac:spMk id="2" creationId="{71FD5EDD-7208-1644-88B8-C8C863EAB6B1}"/>
          </ac:spMkLst>
        </pc:spChg>
        <pc:spChg chg="mod">
          <ac:chgData name="David Jenkins" userId="d7457776-7a26-4751-9a16-f71eb4067c1a" providerId="ADAL" clId="{51130966-131A-4843-82A5-73B998CC3429}" dt="2026-06-07T22:09:19.468" v="848" actId="1076"/>
          <ac:spMkLst>
            <pc:docMk/>
            <pc:sldMk cId="3420606858" sldId="320"/>
            <ac:spMk id="8" creationId="{0436B386-323E-C039-87F6-33646BE904F5}"/>
          </ac:spMkLst>
        </pc:spChg>
      </pc:sldChg>
      <pc:sldChg chg="add">
        <pc:chgData name="David Jenkins" userId="d7457776-7a26-4751-9a16-f71eb4067c1a" providerId="ADAL" clId="{51130966-131A-4843-82A5-73B998CC3429}" dt="2026-06-07T21:45:07.857" v="320"/>
        <pc:sldMkLst>
          <pc:docMk/>
          <pc:sldMk cId="78980143" sldId="321"/>
        </pc:sldMkLst>
      </pc:sldChg>
      <pc:sldChg chg="addSp delSp modSp new del mod ord addAnim delAnim modAnim">
        <pc:chgData name="David Jenkins" userId="d7457776-7a26-4751-9a16-f71eb4067c1a" providerId="ADAL" clId="{51130966-131A-4843-82A5-73B998CC3429}" dt="2026-06-07T22:05:54.064" v="823" actId="47"/>
        <pc:sldMkLst>
          <pc:docMk/>
          <pc:sldMk cId="3007990618" sldId="322"/>
        </pc:sldMkLst>
        <pc:spChg chg="add del mod">
          <ac:chgData name="David Jenkins" userId="d7457776-7a26-4751-9a16-f71eb4067c1a" providerId="ADAL" clId="{51130966-131A-4843-82A5-73B998CC3429}" dt="2026-06-07T22:03:19.993" v="810" actId="47"/>
          <ac:spMkLst>
            <pc:docMk/>
            <pc:sldMk cId="3007990618" sldId="322"/>
            <ac:spMk id="2" creationId="{18BF72F3-6D05-540A-D5E5-0027456FA2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0017A5-0432-44F4-8570-7278656C67EE}" type="datetimeFigureOut">
              <a:rPr lang="en-GB" smtClean="0"/>
              <a:t>08/06/2026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8E9FB-47CB-4321-B51F-954B0E51A0A2}" type="slidenum">
              <a:rPr lang="en-GB" smtClean="0"/>
              <a:t>‹#›</a:t>
            </a:fld>
            <a:endParaRPr lang="en-GB"/>
          </a:p>
        </p:txBody>
      </p:sp>
    </p:spTree>
    <p:extLst>
      <p:ext uri="{BB962C8B-B14F-4D97-AF65-F5344CB8AC3E}">
        <p14:creationId xmlns:p14="http://schemas.microsoft.com/office/powerpoint/2010/main" val="248585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NZ" dirty="0"/>
              <a:t>Shout out to students for feedback - </a:t>
            </a:r>
            <a:r>
              <a:rPr lang="en-NZ"/>
              <a:t>Aaron </a:t>
            </a:r>
            <a:r>
              <a:rPr lang="en-NZ" dirty="0"/>
              <a:t>K</a:t>
            </a:r>
            <a:r>
              <a:rPr lang="en-NZ"/>
              <a:t>wak</a:t>
            </a:r>
            <a:endParaRPr lang="en-GB" dirty="0"/>
          </a:p>
        </p:txBody>
      </p:sp>
      <p:sp>
        <p:nvSpPr>
          <p:cNvPr id="4" name="Slide Number Placeholder 3"/>
          <p:cNvSpPr>
            <a:spLocks noGrp="1"/>
          </p:cNvSpPr>
          <p:nvPr>
            <p:ph type="sldNum" sz="quarter" idx="5"/>
          </p:nvPr>
        </p:nvSpPr>
        <p:spPr/>
        <p:txBody>
          <a:bodyPr/>
          <a:lstStyle/>
          <a:p>
            <a:fld id="{AA98E9FB-47CB-4321-B51F-954B0E51A0A2}" type="slidenum">
              <a:rPr lang="en-GB" smtClean="0"/>
              <a:t>1</a:t>
            </a:fld>
            <a:endParaRPr lang="en-GB"/>
          </a:p>
        </p:txBody>
      </p:sp>
    </p:spTree>
    <p:extLst>
      <p:ext uri="{BB962C8B-B14F-4D97-AF65-F5344CB8AC3E}">
        <p14:creationId xmlns:p14="http://schemas.microsoft.com/office/powerpoint/2010/main" val="4117965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Trump – an elite who cannot be corrupted – the people are just those people who support him, however much that dwindles</a:t>
            </a:r>
          </a:p>
          <a:p>
            <a:pPr marL="628650" lvl="1" indent="-171450">
              <a:buFont typeface="Arial" panose="020B0604020202020204" pitchFamily="34" charset="0"/>
              <a:buChar char="•"/>
            </a:pPr>
            <a:r>
              <a:rPr lang="en-GB" dirty="0"/>
              <a:t>Even as that dwindles, he remains a populist… </a:t>
            </a:r>
          </a:p>
          <a:p>
            <a:pPr marL="171450" indent="-171450">
              <a:buFont typeface="Arial" panose="020B0604020202020204" pitchFamily="34" charset="0"/>
              <a:buChar char="•"/>
            </a:pPr>
            <a:r>
              <a:rPr lang="en-GB" dirty="0"/>
              <a:t>Populist are also those political actors who offer themselves up as representative of this kind of constituency as well.</a:t>
            </a:r>
          </a:p>
          <a:p>
            <a:endParaRPr lang="en-GB" dirty="0"/>
          </a:p>
        </p:txBody>
      </p:sp>
      <p:sp>
        <p:nvSpPr>
          <p:cNvPr id="4" name="Slide Number Placeholder 3"/>
          <p:cNvSpPr>
            <a:spLocks noGrp="1"/>
          </p:cNvSpPr>
          <p:nvPr>
            <p:ph type="sldNum" sz="quarter" idx="10"/>
          </p:nvPr>
        </p:nvSpPr>
        <p:spPr/>
        <p:txBody>
          <a:bodyPr/>
          <a:lstStyle/>
          <a:p>
            <a:fld id="{AA98E9FB-47CB-4321-B51F-954B0E51A0A2}" type="slidenum">
              <a:rPr lang="en-GB" smtClean="0"/>
              <a:t>13</a:t>
            </a:fld>
            <a:endParaRPr lang="en-GB"/>
          </a:p>
        </p:txBody>
      </p:sp>
    </p:spTree>
    <p:extLst>
      <p:ext uri="{BB962C8B-B14F-4D97-AF65-F5344CB8AC3E}">
        <p14:creationId xmlns:p14="http://schemas.microsoft.com/office/powerpoint/2010/main" val="3950663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NZ" dirty="0"/>
              <a:t>Value of designating blame for people with power who have misused it… </a:t>
            </a:r>
          </a:p>
        </p:txBody>
      </p:sp>
      <p:sp>
        <p:nvSpPr>
          <p:cNvPr id="4" name="Slide Number Placeholder 3"/>
          <p:cNvSpPr>
            <a:spLocks noGrp="1"/>
          </p:cNvSpPr>
          <p:nvPr>
            <p:ph type="sldNum" sz="quarter" idx="5"/>
          </p:nvPr>
        </p:nvSpPr>
        <p:spPr/>
        <p:txBody>
          <a:bodyPr/>
          <a:lstStyle/>
          <a:p>
            <a:fld id="{AA98E9FB-47CB-4321-B51F-954B0E51A0A2}" type="slidenum">
              <a:rPr lang="en-GB" smtClean="0"/>
              <a:t>14</a:t>
            </a:fld>
            <a:endParaRPr lang="en-GB"/>
          </a:p>
        </p:txBody>
      </p:sp>
    </p:spTree>
    <p:extLst>
      <p:ext uri="{BB962C8B-B14F-4D97-AF65-F5344CB8AC3E}">
        <p14:creationId xmlns:p14="http://schemas.microsoft.com/office/powerpoint/2010/main" val="3428474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b="1" dirty="0"/>
              <a:t>Suicide</a:t>
            </a:r>
            <a:r>
              <a:rPr lang="en-US" dirty="0"/>
              <a:t> </a:t>
            </a:r>
            <a:endParaRPr lang="en-NZ" dirty="0"/>
          </a:p>
        </p:txBody>
      </p:sp>
      <p:sp>
        <p:nvSpPr>
          <p:cNvPr id="4" name="Slide Number Placeholder 3"/>
          <p:cNvSpPr>
            <a:spLocks noGrp="1"/>
          </p:cNvSpPr>
          <p:nvPr>
            <p:ph type="sldNum" sz="quarter" idx="5"/>
          </p:nvPr>
        </p:nvSpPr>
        <p:spPr/>
        <p:txBody>
          <a:bodyPr/>
          <a:lstStyle/>
          <a:p>
            <a:fld id="{AA98E9FB-47CB-4321-B51F-954B0E51A0A2}" type="slidenum">
              <a:rPr lang="en-GB" smtClean="0"/>
              <a:t>15</a:t>
            </a:fld>
            <a:endParaRPr lang="en-GB"/>
          </a:p>
        </p:txBody>
      </p:sp>
    </p:spTree>
    <p:extLst>
      <p:ext uri="{BB962C8B-B14F-4D97-AF65-F5344CB8AC3E}">
        <p14:creationId xmlns:p14="http://schemas.microsoft.com/office/powerpoint/2010/main" val="3536756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Oligarchic overreach refers to a situation where a small group of powerful individuals, known as oligarchs, overstep their bounds of authority and influence to the detriment of the broader society. In an oligarchic system, power is concentrated in the hands of a few individuals or entities, often based on wealth, and they exercise a disproportionate amount of control over political and economic institutions.</a:t>
            </a:r>
          </a:p>
          <a:p>
            <a:endParaRPr lang="en-GB" dirty="0"/>
          </a:p>
          <a:p>
            <a:r>
              <a:rPr lang="en-GB" dirty="0"/>
              <a:t>Oligarchic overreach occurs when these powerful individuals or groups abuse their power by engaging in activities that serve their own interests at the expense of the common good. This can take many forms, such as monopolizing industries, manipulating the political system to their advantage, and stifling competition.</a:t>
            </a:r>
          </a:p>
          <a:p>
            <a:endParaRPr lang="en-GB" dirty="0"/>
          </a:p>
          <a:p>
            <a:r>
              <a:rPr lang="en-GB" dirty="0"/>
              <a:t>Oligarchic overreach can have a number of negative consequences for society. It can lead to the concentration of wealth and power in the hands of a few, limiting opportunities for others to participate in the economy and politics. It can also stifle innovation and economic growth by preventing competition and innovation from emerging. Furthermore, it can undermine democracy by giving disproportionate power to a small group of individuals and limiting the ability of the broader population to have a voice in decision-making.</a:t>
            </a:r>
          </a:p>
          <a:p>
            <a:endParaRPr lang="en-GB" dirty="0"/>
          </a:p>
          <a:p>
            <a:r>
              <a:rPr lang="en-GB" dirty="0"/>
              <a:t>In order to address oligarchic overreach, it is important to promote greater transparency and accountability in political and economic systems. This can include measures such as stronger antitrust laws to prevent monopolies, greater campaign finance reform to limit the influence of money in politics, and greater public oversight of government and business activities. By promoting greater equality and democratic participation, we can help to prevent oligarchic overreach and build a more just and equitable society.</a:t>
            </a:r>
          </a:p>
        </p:txBody>
      </p:sp>
      <p:sp>
        <p:nvSpPr>
          <p:cNvPr id="4" name="Slide Number Placeholder 3"/>
          <p:cNvSpPr>
            <a:spLocks noGrp="1"/>
          </p:cNvSpPr>
          <p:nvPr>
            <p:ph type="sldNum" sz="quarter" idx="10"/>
          </p:nvPr>
        </p:nvSpPr>
        <p:spPr/>
        <p:txBody>
          <a:bodyPr/>
          <a:lstStyle/>
          <a:p>
            <a:fld id="{AA98E9FB-47CB-4321-B51F-954B0E51A0A2}" type="slidenum">
              <a:rPr lang="en-GB" smtClean="0"/>
              <a:t>18</a:t>
            </a:fld>
            <a:endParaRPr lang="en-GB"/>
          </a:p>
        </p:txBody>
      </p:sp>
    </p:spTree>
    <p:extLst>
      <p:ext uri="{BB962C8B-B14F-4D97-AF65-F5344CB8AC3E}">
        <p14:creationId xmlns:p14="http://schemas.microsoft.com/office/powerpoint/2010/main" val="1479640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In the American context, Doug Henwood describes an active ruling class, understood as a ‘politically engaged capitalist class, operating through lobbying groups, financial support for politicians, think tanks, and publicity, that meshes with a senior political class that directs the machinery of the state’ (Henwood 2021, 51). Most recently, this active ‘ruling class’ has developed a ‘production chain’ of political ideas to educate, develop and further the careers of ‘right-wing candidates up and down the ballot’, from ‘the Oval Office all the way down to places like Schoharie County, New York’ (ibid.). This class has also funded professors, think tanks, publications, and advocacy organizations... as part of a coherent, long-term, and ideologically rigorous strategy’ (Ibid, 68; Mirowski and </a:t>
            </a:r>
            <a:r>
              <a:rPr lang="en-GB" dirty="0" err="1"/>
              <a:t>Plehwe</a:t>
            </a:r>
            <a:r>
              <a:rPr lang="en-GB" dirty="0"/>
              <a:t> 2009). Charles Koch – as Henwood describes him, a ‘rare case of a serious capitalist organising independently on his class’s behalf’ – is explicit about this political project: “libertarians need an integrated strategy, vertically and horizontally integrated, to bring about social change, from idea creation to policy development to education to grassroots organizations to lobbying to litigation to political action’ (Koch cited in Henwood 2021, 69). </a:t>
            </a:r>
          </a:p>
        </p:txBody>
      </p:sp>
      <p:sp>
        <p:nvSpPr>
          <p:cNvPr id="4" name="Slide Number Placeholder 3"/>
          <p:cNvSpPr>
            <a:spLocks noGrp="1"/>
          </p:cNvSpPr>
          <p:nvPr>
            <p:ph type="sldNum" sz="quarter" idx="10"/>
          </p:nvPr>
        </p:nvSpPr>
        <p:spPr/>
        <p:txBody>
          <a:bodyPr/>
          <a:lstStyle/>
          <a:p>
            <a:fld id="{AA98E9FB-47CB-4321-B51F-954B0E51A0A2}" type="slidenum">
              <a:rPr lang="en-GB" smtClean="0"/>
              <a:t>19</a:t>
            </a:fld>
            <a:endParaRPr lang="en-GB"/>
          </a:p>
        </p:txBody>
      </p:sp>
    </p:spTree>
    <p:extLst>
      <p:ext uri="{BB962C8B-B14F-4D97-AF65-F5344CB8AC3E}">
        <p14:creationId xmlns:p14="http://schemas.microsoft.com/office/powerpoint/2010/main" val="289878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‘Ferocious populism’… Cleomenes Spartan (200 BC) (used the character of Lycurgus the lawgiver, which allowed him to legitimize this violence…)</a:t>
            </a:r>
          </a:p>
        </p:txBody>
      </p:sp>
      <p:sp>
        <p:nvSpPr>
          <p:cNvPr id="4" name="Slide Number Placeholder 3"/>
          <p:cNvSpPr>
            <a:spLocks noGrp="1"/>
          </p:cNvSpPr>
          <p:nvPr>
            <p:ph type="sldNum" sz="quarter" idx="10"/>
          </p:nvPr>
        </p:nvSpPr>
        <p:spPr/>
        <p:txBody>
          <a:bodyPr/>
          <a:lstStyle/>
          <a:p>
            <a:fld id="{AA98E9FB-47CB-4321-B51F-954B0E51A0A2}" type="slidenum">
              <a:rPr lang="en-GB" smtClean="0"/>
              <a:t>20</a:t>
            </a:fld>
            <a:endParaRPr lang="en-GB"/>
          </a:p>
        </p:txBody>
      </p:sp>
    </p:spTree>
    <p:extLst>
      <p:ext uri="{BB962C8B-B14F-4D97-AF65-F5344CB8AC3E}">
        <p14:creationId xmlns:p14="http://schemas.microsoft.com/office/powerpoint/2010/main" val="56154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NZ" dirty="0"/>
              <a:t>Intellectual movement; grassroots movement</a:t>
            </a:r>
          </a:p>
          <a:p>
            <a:r>
              <a:rPr lang="en-NZ" dirty="0"/>
              <a:t>Chernyi </a:t>
            </a:r>
            <a:r>
              <a:rPr lang="en-NZ" dirty="0" err="1"/>
              <a:t>Peredel</a:t>
            </a:r>
            <a:r>
              <a:rPr lang="en-NZ" dirty="0"/>
              <a:t> – land distribution…</a:t>
            </a:r>
          </a:p>
        </p:txBody>
      </p:sp>
      <p:sp>
        <p:nvSpPr>
          <p:cNvPr id="4" name="Slide Number Placeholder 3"/>
          <p:cNvSpPr>
            <a:spLocks noGrp="1"/>
          </p:cNvSpPr>
          <p:nvPr>
            <p:ph type="sldNum" sz="quarter" idx="5"/>
          </p:nvPr>
        </p:nvSpPr>
        <p:spPr/>
        <p:txBody>
          <a:bodyPr/>
          <a:lstStyle/>
          <a:p>
            <a:fld id="{AA98E9FB-47CB-4321-B51F-954B0E51A0A2}" type="slidenum">
              <a:rPr lang="en-GB" smtClean="0"/>
              <a:t>4</a:t>
            </a:fld>
            <a:endParaRPr lang="en-GB"/>
          </a:p>
        </p:txBody>
      </p:sp>
    </p:spTree>
    <p:extLst>
      <p:ext uri="{BB962C8B-B14F-4D97-AF65-F5344CB8AC3E}">
        <p14:creationId xmlns:p14="http://schemas.microsoft.com/office/powerpoint/2010/main" val="203941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NZ" dirty="0"/>
              <a:t>Long historical lineage… </a:t>
            </a:r>
            <a:endParaRPr lang="en-GB" dirty="0"/>
          </a:p>
        </p:txBody>
      </p:sp>
      <p:sp>
        <p:nvSpPr>
          <p:cNvPr id="4" name="Slide Number Placeholder 3"/>
          <p:cNvSpPr>
            <a:spLocks noGrp="1"/>
          </p:cNvSpPr>
          <p:nvPr>
            <p:ph type="sldNum" sz="quarter" idx="5"/>
          </p:nvPr>
        </p:nvSpPr>
        <p:spPr/>
        <p:txBody>
          <a:bodyPr/>
          <a:lstStyle/>
          <a:p>
            <a:fld id="{AA98E9FB-47CB-4321-B51F-954B0E51A0A2}" type="slidenum">
              <a:rPr lang="en-GB" smtClean="0"/>
              <a:t>5</a:t>
            </a:fld>
            <a:endParaRPr lang="en-GB"/>
          </a:p>
        </p:txBody>
      </p:sp>
    </p:spTree>
    <p:extLst>
      <p:ext uri="{BB962C8B-B14F-4D97-AF65-F5344CB8AC3E}">
        <p14:creationId xmlns:p14="http://schemas.microsoft.com/office/powerpoint/2010/main" val="20614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NZ" dirty="0"/>
              <a:t>Populist ideology </a:t>
            </a:r>
            <a:endParaRPr lang="en-GB" dirty="0"/>
          </a:p>
        </p:txBody>
      </p:sp>
      <p:sp>
        <p:nvSpPr>
          <p:cNvPr id="4" name="Slide Number Placeholder 3"/>
          <p:cNvSpPr>
            <a:spLocks noGrp="1"/>
          </p:cNvSpPr>
          <p:nvPr>
            <p:ph type="sldNum" sz="quarter" idx="5"/>
          </p:nvPr>
        </p:nvSpPr>
        <p:spPr/>
        <p:txBody>
          <a:bodyPr/>
          <a:lstStyle/>
          <a:p>
            <a:fld id="{AA98E9FB-47CB-4321-B51F-954B0E51A0A2}" type="slidenum">
              <a:rPr lang="en-GB" smtClean="0"/>
              <a:t>6</a:t>
            </a:fld>
            <a:endParaRPr lang="en-GB"/>
          </a:p>
        </p:txBody>
      </p:sp>
    </p:spTree>
    <p:extLst>
      <p:ext uri="{BB962C8B-B14F-4D97-AF65-F5344CB8AC3E}">
        <p14:creationId xmlns:p14="http://schemas.microsoft.com/office/powerpoint/2010/main" val="128313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populists </a:t>
            </a:r>
            <a:r>
              <a:rPr lang="en-US" b="1" dirty="0"/>
              <a:t>do</a:t>
            </a:r>
            <a:endParaRPr lang="en-GB" b="1" dirty="0"/>
          </a:p>
        </p:txBody>
      </p:sp>
      <p:sp>
        <p:nvSpPr>
          <p:cNvPr id="4" name="Slide Number Placeholder 3"/>
          <p:cNvSpPr>
            <a:spLocks noGrp="1"/>
          </p:cNvSpPr>
          <p:nvPr>
            <p:ph type="sldNum" sz="quarter" idx="5"/>
          </p:nvPr>
        </p:nvSpPr>
        <p:spPr/>
        <p:txBody>
          <a:bodyPr/>
          <a:lstStyle/>
          <a:p>
            <a:fld id="{AA98E9FB-47CB-4321-B51F-954B0E51A0A2}" type="slidenum">
              <a:rPr lang="en-GB" smtClean="0"/>
              <a:t>7</a:t>
            </a:fld>
            <a:endParaRPr lang="en-GB"/>
          </a:p>
        </p:txBody>
      </p:sp>
    </p:spTree>
    <p:extLst>
      <p:ext uri="{BB962C8B-B14F-4D97-AF65-F5344CB8AC3E}">
        <p14:creationId xmlns:p14="http://schemas.microsoft.com/office/powerpoint/2010/main" val="74683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Is this not a populist? ---</a:t>
            </a:r>
          </a:p>
          <a:p>
            <a:r>
              <a:rPr lang="en-GB" dirty="0"/>
              <a:t>” </a:t>
            </a:r>
            <a:r>
              <a:rPr lang="en-GB" b="1" dirty="0"/>
              <a:t>Wall Street owns the country. It is no longer a government of the people, by the people, and for the people, but a government of Wall Street, by Wall Street, and for Wall Street. The great common people of this country are slaves, and monopoly is the master.”</a:t>
            </a:r>
          </a:p>
        </p:txBody>
      </p:sp>
      <p:sp>
        <p:nvSpPr>
          <p:cNvPr id="4" name="Slide Number Placeholder 3"/>
          <p:cNvSpPr>
            <a:spLocks noGrp="1"/>
          </p:cNvSpPr>
          <p:nvPr>
            <p:ph type="sldNum" sz="quarter" idx="10"/>
          </p:nvPr>
        </p:nvSpPr>
        <p:spPr/>
        <p:txBody>
          <a:bodyPr/>
          <a:lstStyle/>
          <a:p>
            <a:fld id="{AA98E9FB-47CB-4321-B51F-954B0E51A0A2}" type="slidenum">
              <a:rPr lang="en-GB" smtClean="0"/>
              <a:t>9</a:t>
            </a:fld>
            <a:endParaRPr lang="en-GB"/>
          </a:p>
        </p:txBody>
      </p:sp>
    </p:spTree>
    <p:extLst>
      <p:ext uri="{BB962C8B-B14F-4D97-AF65-F5344CB8AC3E}">
        <p14:creationId xmlns:p14="http://schemas.microsoft.com/office/powerpoint/2010/main" val="218225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NZ" baseline="0" dirty="0"/>
              <a:t>Appealing to pluralism in this context of a corrupt or captured democracy that does not work effectively is to miss the fact that pluralism is </a:t>
            </a:r>
            <a:r>
              <a:rPr lang="en-NZ" b="1" baseline="0" dirty="0"/>
              <a:t>not</a:t>
            </a:r>
            <a:r>
              <a:rPr lang="en-NZ" baseline="0" dirty="0"/>
              <a:t> what is directing the political process…. </a:t>
            </a:r>
          </a:p>
          <a:p>
            <a:r>
              <a:rPr lang="en-NZ" baseline="0" dirty="0"/>
              <a:t>Façade democracies</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98E9FB-47CB-4321-B51F-954B0E51A0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633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NZ" b="1" dirty="0"/>
              <a:t>This helps us encompass the original populists…</a:t>
            </a:r>
          </a:p>
        </p:txBody>
      </p:sp>
      <p:sp>
        <p:nvSpPr>
          <p:cNvPr id="4" name="Slide Number Placeholder 3"/>
          <p:cNvSpPr>
            <a:spLocks noGrp="1"/>
          </p:cNvSpPr>
          <p:nvPr>
            <p:ph type="sldNum" sz="quarter" idx="5"/>
          </p:nvPr>
        </p:nvSpPr>
        <p:spPr/>
        <p:txBody>
          <a:bodyPr/>
          <a:lstStyle/>
          <a:p>
            <a:fld id="{AA98E9FB-47CB-4321-B51F-954B0E51A0A2}" type="slidenum">
              <a:rPr lang="en-GB" smtClean="0"/>
              <a:t>11</a:t>
            </a:fld>
            <a:endParaRPr lang="en-GB"/>
          </a:p>
        </p:txBody>
      </p:sp>
    </p:spTree>
    <p:extLst>
      <p:ext uri="{BB962C8B-B14F-4D97-AF65-F5344CB8AC3E}">
        <p14:creationId xmlns:p14="http://schemas.microsoft.com/office/powerpoint/2010/main" val="257309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solidFill>
                  <a:srgbClr val="FF0000"/>
                </a:solidFill>
              </a:rPr>
              <a:t>Mosca</a:t>
            </a:r>
            <a:r>
              <a:rPr lang="en-GB" dirty="0">
                <a:solidFill>
                  <a:srgbClr val="FF0000"/>
                </a:solidFill>
              </a:rPr>
              <a:t> claimed with great relish that the major political philosophers, from Aristotle to Machiavelli and Montesquieu, had only focused on superficial characteristics of political regimes when they made those hoary distinctions between diverse forms of government, such as monarchies and republics or aristocracies and democracies. All of these forms were shown to be subject to the far more fundamental dichotomy of ruled and ruled.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rgbClr val="FF0000"/>
                </a:solidFill>
              </a:rPr>
              <a:t>To build up at last a true science of politics, one needed to understand how the “political class” recruits itself, maintains itself in power, and legitimates itself through ideologies which Mosca called “political formulas,” such as “Divine Will,” “the People’s Mandate,” and similar transparent </a:t>
            </a:r>
            <a:r>
              <a:rPr lang="en-GB" dirty="0" err="1">
                <a:solidFill>
                  <a:srgbClr val="FF0000"/>
                </a:solidFill>
              </a:rPr>
              <a:t>maneuvers</a:t>
            </a:r>
            <a:r>
              <a:rPr lang="en-GB" dirty="0">
                <a:solidFill>
                  <a:srgbClr val="FF0000"/>
                </a:solidFill>
              </a:rPr>
              <a:t>.</a:t>
            </a:r>
          </a:p>
          <a:p>
            <a:endParaRPr lang="en-GB" dirty="0"/>
          </a:p>
        </p:txBody>
      </p:sp>
      <p:sp>
        <p:nvSpPr>
          <p:cNvPr id="4" name="Slide Number Placeholder 3"/>
          <p:cNvSpPr>
            <a:spLocks noGrp="1"/>
          </p:cNvSpPr>
          <p:nvPr>
            <p:ph type="sldNum" sz="quarter" idx="10"/>
          </p:nvPr>
        </p:nvSpPr>
        <p:spPr/>
        <p:txBody>
          <a:bodyPr/>
          <a:lstStyle/>
          <a:p>
            <a:fld id="{AA98E9FB-47CB-4321-B51F-954B0E51A0A2}" type="slidenum">
              <a:rPr lang="en-GB" smtClean="0"/>
              <a:t>12</a:t>
            </a:fld>
            <a:endParaRPr lang="en-GB"/>
          </a:p>
        </p:txBody>
      </p:sp>
    </p:spTree>
    <p:extLst>
      <p:ext uri="{BB962C8B-B14F-4D97-AF65-F5344CB8AC3E}">
        <p14:creationId xmlns:p14="http://schemas.microsoft.com/office/powerpoint/2010/main" val="130557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6/8/2026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6/8/2026</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6/8/2026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6/8/2026</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6/8/2026</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6/8/2026</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53156B-259E-8103-FB87-5C1CC2859382}"/>
              </a:ext>
            </a:extLst>
          </p:cNvPr>
          <p:cNvPicPr>
            <a:picLocks noChangeAspect="1"/>
          </p:cNvPicPr>
          <p:nvPr/>
        </p:nvPicPr>
        <p:blipFill>
          <a:blip r:embed="rId3"/>
          <a:srcRect l="2222" r="1" b="1"/>
          <a:stretch>
            <a:fillRect/>
          </a:stretch>
        </p:blipFill>
        <p:spPr>
          <a:xfrm>
            <a:off x="20" y="10"/>
            <a:ext cx="12191980" cy="6857990"/>
          </a:xfrm>
          <a:prstGeom prst="rect">
            <a:avLst/>
          </a:prstGeom>
        </p:spPr>
      </p:pic>
      <p:sp>
        <p:nvSpPr>
          <p:cNvPr id="2" name="Title 1"/>
          <p:cNvSpPr>
            <a:spLocks noGrp="1"/>
          </p:cNvSpPr>
          <p:nvPr>
            <p:ph type="ctrTitle"/>
          </p:nvPr>
        </p:nvSpPr>
        <p:spPr>
          <a:xfrm>
            <a:off x="1600200" y="5173514"/>
            <a:ext cx="8991600" cy="1645920"/>
          </a:xfrm>
          <a:solidFill>
            <a:schemeClr val="bg1">
              <a:alpha val="60000"/>
            </a:schemeClr>
          </a:solidFill>
          <a:ln w="38100" cap="sq">
            <a:solidFill>
              <a:schemeClr val="tx1"/>
            </a:solidFill>
            <a:miter lim="800000"/>
          </a:ln>
        </p:spPr>
        <p:txBody>
          <a:bodyPr anchor="ctr">
            <a:normAutofit fontScale="90000"/>
          </a:bodyPr>
          <a:lstStyle/>
          <a:p>
            <a:r>
              <a:rPr lang="en-GB" dirty="0">
                <a:solidFill>
                  <a:schemeClr val="tx1"/>
                </a:solidFill>
              </a:rPr>
              <a:t>Understanding Populism</a:t>
            </a:r>
            <a:br>
              <a:rPr lang="en-GB" dirty="0">
                <a:solidFill>
                  <a:schemeClr val="tx1"/>
                </a:solidFill>
              </a:rPr>
            </a:br>
            <a:r>
              <a:rPr lang="en-GB" sz="2800" dirty="0">
                <a:solidFill>
                  <a:schemeClr val="tx1"/>
                </a:solidFill>
              </a:rPr>
              <a:t>u3a _ Timaru</a:t>
            </a:r>
            <a:br>
              <a:rPr lang="en-GB" sz="2800" dirty="0">
                <a:solidFill>
                  <a:schemeClr val="tx1"/>
                </a:solidFill>
              </a:rPr>
            </a:br>
            <a:r>
              <a:rPr lang="en-GB" sz="2800" dirty="0">
                <a:solidFill>
                  <a:schemeClr val="tx1"/>
                </a:solidFill>
              </a:rPr>
              <a:t>15.6.2026</a:t>
            </a:r>
            <a:endParaRPr lang="en-GB" dirty="0">
              <a:solidFill>
                <a:schemeClr val="tx1"/>
              </a:solidFill>
            </a:endParaRPr>
          </a:p>
        </p:txBody>
      </p:sp>
    </p:spTree>
    <p:extLst>
      <p:ext uri="{BB962C8B-B14F-4D97-AF65-F5344CB8AC3E}">
        <p14:creationId xmlns:p14="http://schemas.microsoft.com/office/powerpoint/2010/main" val="105041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2B4E6D3-44D4-A3DA-BA42-E850482DDB59}"/>
              </a:ext>
            </a:extLst>
          </p:cNvPr>
          <p:cNvPicPr>
            <a:picLocks noChangeAspect="1"/>
          </p:cNvPicPr>
          <p:nvPr/>
        </p:nvPicPr>
        <p:blipFill>
          <a:blip r:embed="rId3"/>
          <a:stretch>
            <a:fillRect/>
          </a:stretch>
        </p:blipFill>
        <p:spPr>
          <a:xfrm>
            <a:off x="9032120" y="1050864"/>
            <a:ext cx="2720171" cy="1796961"/>
          </a:xfrm>
          <a:prstGeom prst="rect">
            <a:avLst/>
          </a:prstGeom>
        </p:spPr>
      </p:pic>
      <p:pic>
        <p:nvPicPr>
          <p:cNvPr id="6" name="Picture 5">
            <a:extLst>
              <a:ext uri="{FF2B5EF4-FFF2-40B4-BE49-F238E27FC236}">
                <a16:creationId xmlns:a16="http://schemas.microsoft.com/office/drawing/2014/main" id="{2B8F6134-64F4-C6EE-6B11-00380556C7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185" y="1050864"/>
            <a:ext cx="4096374" cy="2248990"/>
          </a:xfrm>
          <a:prstGeom prst="rect">
            <a:avLst/>
          </a:prstGeom>
        </p:spPr>
      </p:pic>
      <p:sp>
        <p:nvSpPr>
          <p:cNvPr id="7" name="Oval 6"/>
          <p:cNvSpPr/>
          <p:nvPr/>
        </p:nvSpPr>
        <p:spPr>
          <a:xfrm>
            <a:off x="4120174" y="1466401"/>
            <a:ext cx="3783338" cy="13993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4904">
              <a:spcAft>
                <a:spcPts val="600"/>
              </a:spcAft>
              <a:defRPr/>
            </a:pPr>
            <a:r>
              <a:rPr lang="en-GB" sz="3936" kern="1200">
                <a:solidFill>
                  <a:srgbClr val="FFFFFF"/>
                </a:solidFill>
                <a:latin typeface="Gill Sans MT" panose="020B0502020104020203"/>
                <a:ea typeface="+mn-ea"/>
                <a:cs typeface="+mn-cs"/>
              </a:rPr>
              <a:t>Democracy</a:t>
            </a:r>
            <a:endParaRPr kumimoji="0" lang="en-GB" sz="4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9" name="Oval 8"/>
          <p:cNvSpPr/>
          <p:nvPr/>
        </p:nvSpPr>
        <p:spPr>
          <a:xfrm>
            <a:off x="4610000" y="2865223"/>
            <a:ext cx="2709150" cy="1098505"/>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4904">
              <a:spcAft>
                <a:spcPts val="600"/>
              </a:spcAft>
              <a:defRPr/>
            </a:pPr>
            <a:r>
              <a:rPr lang="en-GB" sz="1476" kern="1200" dirty="0">
                <a:solidFill>
                  <a:srgbClr val="FFFFFF"/>
                </a:solidFill>
                <a:latin typeface="Gill Sans MT" panose="020B0502020104020203"/>
                <a:ea typeface="+mn-ea"/>
                <a:cs typeface="+mn-cs"/>
              </a:rPr>
              <a:t>An ambivalent evaluation of the democratic credentials of the situation</a:t>
            </a:r>
            <a:endParaRPr kumimoji="0" lang="en-GB"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 name="TextBox 10"/>
          <p:cNvSpPr txBox="1"/>
          <p:nvPr/>
        </p:nvSpPr>
        <p:spPr>
          <a:xfrm>
            <a:off x="1868201" y="2624404"/>
            <a:ext cx="2304932" cy="546625"/>
          </a:xfrm>
          <a:prstGeom prst="rect">
            <a:avLst/>
          </a:prstGeom>
          <a:solidFill>
            <a:schemeClr val="bg2"/>
          </a:solidFill>
          <a:ln>
            <a:solidFill>
              <a:schemeClr val="tx1"/>
            </a:solidFill>
          </a:ln>
        </p:spPr>
        <p:txBody>
          <a:bodyPr wrap="square" rtlCol="0">
            <a:spAutoFit/>
          </a:bodyPr>
          <a:lstStyle/>
          <a:p>
            <a:pPr algn="ctr" defTabSz="374904">
              <a:spcAft>
                <a:spcPts val="600"/>
              </a:spcAft>
              <a:defRPr/>
            </a:pPr>
            <a:r>
              <a:rPr lang="en-GB" sz="2952" kern="1200" dirty="0">
                <a:solidFill>
                  <a:srgbClr val="000000"/>
                </a:solidFill>
                <a:latin typeface="Gill Sans MT" panose="020B0502020104020203"/>
                <a:ea typeface="+mn-ea"/>
                <a:cs typeface="+mn-cs"/>
              </a:rPr>
              <a:t>The People</a:t>
            </a:r>
            <a:endParaRPr kumimoji="0" lang="en-GB" sz="36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2" name="TextBox 11"/>
          <p:cNvSpPr txBox="1"/>
          <p:nvPr/>
        </p:nvSpPr>
        <p:spPr>
          <a:xfrm>
            <a:off x="741348" y="234382"/>
            <a:ext cx="10761691" cy="584775"/>
          </a:xfrm>
          <a:prstGeom prst="rect">
            <a:avLst/>
          </a:prstGeom>
          <a:noFill/>
        </p:spPr>
        <p:txBody>
          <a:bodyPr wrap="square" rtlCol="0">
            <a:spAutoFit/>
          </a:bodyPr>
          <a:lstStyle/>
          <a:p>
            <a:pPr defTabSz="374904">
              <a:spcAft>
                <a:spcPts val="600"/>
              </a:spcAft>
              <a:defRPr/>
            </a:pPr>
            <a:r>
              <a:rPr lang="en-GB" sz="3200" kern="1200" dirty="0">
                <a:solidFill>
                  <a:srgbClr val="000000"/>
                </a:solidFill>
                <a:latin typeface="Gill Sans MT" panose="020B0502020104020203"/>
                <a:ea typeface="+mn-ea"/>
                <a:cs typeface="+mn-cs"/>
              </a:rPr>
              <a:t>Populist critique of democracy involves two central parties...</a:t>
            </a:r>
            <a:endParaRPr kumimoji="0" lang="en-GB" sz="4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3" name="TextBox 12"/>
          <p:cNvSpPr txBox="1"/>
          <p:nvPr/>
        </p:nvSpPr>
        <p:spPr>
          <a:xfrm>
            <a:off x="858730" y="3969383"/>
            <a:ext cx="11136926" cy="846386"/>
          </a:xfrm>
          <a:prstGeom prst="rect">
            <a:avLst/>
          </a:prstGeom>
          <a:noFill/>
        </p:spPr>
        <p:txBody>
          <a:bodyPr wrap="square" rtlCol="0">
            <a:spAutoFit/>
          </a:bodyPr>
          <a:lstStyle/>
          <a:p>
            <a:pPr algn="ctr" defTabSz="374904">
              <a:spcAft>
                <a:spcPts val="600"/>
              </a:spcAft>
              <a:defRPr/>
            </a:pPr>
            <a:r>
              <a:rPr lang="en-GB" sz="2400" dirty="0">
                <a:solidFill>
                  <a:srgbClr val="000000"/>
                </a:solidFill>
                <a:latin typeface="Gill Sans MT" panose="020B0502020104020203"/>
              </a:rPr>
              <a:t>It is at the </a:t>
            </a:r>
            <a:r>
              <a:rPr lang="en-GB" sz="2400" kern="1200" dirty="0">
                <a:solidFill>
                  <a:srgbClr val="000000"/>
                </a:solidFill>
                <a:latin typeface="Gill Sans MT" panose="020B0502020104020203"/>
              </a:rPr>
              <a:t>national level where democracy has – until recently – been most effective…</a:t>
            </a:r>
          </a:p>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5" name="Oval 14"/>
          <p:cNvSpPr/>
          <p:nvPr/>
        </p:nvSpPr>
        <p:spPr>
          <a:xfrm>
            <a:off x="4120174" y="1471931"/>
            <a:ext cx="3783338" cy="1399390"/>
          </a:xfrm>
          <a:prstGeom prst="ellipse">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4904">
              <a:spcAft>
                <a:spcPts val="600"/>
              </a:spcAft>
              <a:defRPr/>
            </a:pPr>
            <a:r>
              <a:rPr lang="en-GB" sz="3280" kern="1200">
                <a:solidFill>
                  <a:srgbClr val="FF0000"/>
                </a:solidFill>
                <a:latin typeface="Gill Sans MT" panose="020B0502020104020203"/>
                <a:ea typeface="+mn-ea"/>
                <a:cs typeface="+mn-cs"/>
              </a:rPr>
              <a:t>“</a:t>
            </a:r>
            <a:r>
              <a:rPr lang="en-GB" sz="3280" kern="1200">
                <a:solidFill>
                  <a:srgbClr val="000000"/>
                </a:solidFill>
                <a:latin typeface="Gill Sans MT" panose="020B0502020104020203"/>
                <a:ea typeface="+mn-ea"/>
                <a:cs typeface="+mn-cs"/>
              </a:rPr>
              <a:t>Democracy</a:t>
            </a:r>
            <a:r>
              <a:rPr lang="en-GB" sz="3280" kern="1200">
                <a:solidFill>
                  <a:srgbClr val="FF0000"/>
                </a:solidFill>
                <a:latin typeface="Gill Sans MT" panose="020B0502020104020203"/>
                <a:ea typeface="+mn-ea"/>
                <a:cs typeface="+mn-cs"/>
              </a:rPr>
              <a:t>”</a:t>
            </a:r>
            <a:endParaRPr kumimoji="0" lang="en-GB" sz="4000" b="0" i="0" u="none" strike="noStrike" kern="1200" cap="none" spc="0" normalizeH="0" baseline="0" noProof="0">
              <a:ln>
                <a:noFill/>
              </a:ln>
              <a:solidFill>
                <a:srgbClr val="FF0000"/>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id="{2BC0942E-0FA3-7902-5DA5-0225D118938F}"/>
              </a:ext>
            </a:extLst>
          </p:cNvPr>
          <p:cNvSpPr txBox="1"/>
          <p:nvPr/>
        </p:nvSpPr>
        <p:spPr>
          <a:xfrm>
            <a:off x="1024396" y="3355387"/>
            <a:ext cx="2987424" cy="319446"/>
          </a:xfrm>
          <a:prstGeom prst="rect">
            <a:avLst/>
          </a:prstGeom>
          <a:noFill/>
        </p:spPr>
        <p:txBody>
          <a:bodyPr wrap="square">
            <a:spAutoFit/>
          </a:bodyPr>
          <a:lstStyle/>
          <a:p>
            <a:pPr defTabSz="374904">
              <a:spcAft>
                <a:spcPts val="600"/>
              </a:spcAft>
              <a:defRPr/>
            </a:pPr>
            <a:r>
              <a:rPr lang="en-GB" sz="1476" kern="1200" dirty="0">
                <a:solidFill>
                  <a:srgbClr val="000000"/>
                </a:solidFill>
                <a:latin typeface="Gill Sans MT" panose="020B0502020104020203"/>
                <a:ea typeface="+mn-ea"/>
                <a:cs typeface="+mn-cs"/>
              </a:rPr>
              <a:t>Usually articulated at a </a:t>
            </a:r>
            <a:r>
              <a:rPr lang="en-GB" sz="1476" i="1" kern="1200" dirty="0">
                <a:solidFill>
                  <a:srgbClr val="000000"/>
                </a:solidFill>
                <a:latin typeface="Gill Sans MT" panose="020B0502020104020203"/>
                <a:ea typeface="+mn-ea"/>
                <a:cs typeface="+mn-cs"/>
              </a:rPr>
              <a:t>national</a:t>
            </a:r>
            <a:r>
              <a:rPr lang="en-GB" sz="1476" kern="1200" dirty="0">
                <a:solidFill>
                  <a:srgbClr val="000000"/>
                </a:solidFill>
                <a:latin typeface="Gill Sans MT" panose="020B0502020104020203"/>
                <a:ea typeface="+mn-ea"/>
                <a:cs typeface="+mn-cs"/>
              </a:rPr>
              <a:t> level</a:t>
            </a: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8" name="TextBox 7">
            <a:extLst>
              <a:ext uri="{FF2B5EF4-FFF2-40B4-BE49-F238E27FC236}">
                <a16:creationId xmlns:a16="http://schemas.microsoft.com/office/drawing/2014/main" id="{E8B4E16A-FA28-AABE-3299-FC0C64734A4B}"/>
              </a:ext>
            </a:extLst>
          </p:cNvPr>
          <p:cNvSpPr txBox="1"/>
          <p:nvPr/>
        </p:nvSpPr>
        <p:spPr>
          <a:xfrm>
            <a:off x="7440623" y="2756882"/>
            <a:ext cx="2637128" cy="546560"/>
          </a:xfrm>
          <a:prstGeom prst="rect">
            <a:avLst/>
          </a:prstGeom>
          <a:noFill/>
        </p:spPr>
        <p:txBody>
          <a:bodyPr wrap="square">
            <a:spAutoFit/>
          </a:bodyPr>
          <a:lstStyle/>
          <a:p>
            <a:pPr algn="ctr" defTabSz="374904">
              <a:spcAft>
                <a:spcPts val="600"/>
              </a:spcAft>
              <a:defRPr/>
            </a:pPr>
            <a:r>
              <a:rPr lang="en-GB" sz="1476" kern="1200" dirty="0">
                <a:solidFill>
                  <a:srgbClr val="000000"/>
                </a:solidFill>
                <a:latin typeface="Gill Sans MT" panose="020B0502020104020203"/>
                <a:ea typeface="+mn-ea"/>
                <a:cs typeface="+mn-cs"/>
              </a:rPr>
              <a:t>Often articulated at both national </a:t>
            </a:r>
            <a:r>
              <a:rPr lang="en-GB" sz="1476" i="1" kern="1200" dirty="0">
                <a:solidFill>
                  <a:srgbClr val="000000"/>
                </a:solidFill>
                <a:latin typeface="Gill Sans MT" panose="020B0502020104020203"/>
                <a:ea typeface="+mn-ea"/>
                <a:cs typeface="+mn-cs"/>
              </a:rPr>
              <a:t>and</a:t>
            </a:r>
            <a:r>
              <a:rPr lang="en-GB" sz="1476" kern="1200" dirty="0">
                <a:solidFill>
                  <a:srgbClr val="000000"/>
                </a:solidFill>
                <a:latin typeface="Gill Sans MT" panose="020B0502020104020203"/>
                <a:ea typeface="+mn-ea"/>
                <a:cs typeface="+mn-cs"/>
              </a:rPr>
              <a:t> international levels</a:t>
            </a:r>
            <a:endParaRPr kumimoji="0" lang="en-GB"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 name="TextBox 1">
            <a:extLst>
              <a:ext uri="{FF2B5EF4-FFF2-40B4-BE49-F238E27FC236}">
                <a16:creationId xmlns:a16="http://schemas.microsoft.com/office/drawing/2014/main" id="{B3A6CFF7-C4CB-7F82-FADE-2145B69D64B0}"/>
              </a:ext>
            </a:extLst>
          </p:cNvPr>
          <p:cNvSpPr txBox="1"/>
          <p:nvPr/>
        </p:nvSpPr>
        <p:spPr>
          <a:xfrm>
            <a:off x="4429502" y="4571809"/>
            <a:ext cx="7226220" cy="2246769"/>
          </a:xfrm>
          <a:prstGeom prst="rect">
            <a:avLst/>
          </a:prstGeom>
          <a:noFill/>
        </p:spPr>
        <p:txBody>
          <a:bodyPr wrap="square" rtlCol="0">
            <a:spAutoFit/>
          </a:bodyPr>
          <a:lstStyle/>
          <a:p>
            <a:pPr algn="ctr"/>
            <a:r>
              <a:rPr lang="en-GB" sz="2000" dirty="0"/>
              <a:t>How do different populists differently decontest.... </a:t>
            </a:r>
          </a:p>
          <a:p>
            <a:pPr algn="ctr"/>
            <a:r>
              <a:rPr lang="en-GB" sz="2000" dirty="0">
                <a:solidFill>
                  <a:srgbClr val="00B050"/>
                </a:solidFill>
              </a:rPr>
              <a:t>Democracy</a:t>
            </a:r>
            <a:r>
              <a:rPr lang="en-GB" sz="2000" dirty="0"/>
              <a:t>, </a:t>
            </a:r>
            <a:r>
              <a:rPr lang="en-GB" sz="2000" dirty="0">
                <a:solidFill>
                  <a:srgbClr val="FFC000"/>
                </a:solidFill>
              </a:rPr>
              <a:t>People</a:t>
            </a:r>
            <a:r>
              <a:rPr lang="en-GB" sz="2000" dirty="0"/>
              <a:t>, </a:t>
            </a:r>
            <a:r>
              <a:rPr lang="en-GB" sz="2000" dirty="0">
                <a:solidFill>
                  <a:srgbClr val="FF0000"/>
                </a:solidFill>
              </a:rPr>
              <a:t>Elite</a:t>
            </a:r>
            <a:r>
              <a:rPr lang="en-GB" sz="2000" dirty="0"/>
              <a:t>?</a:t>
            </a:r>
          </a:p>
          <a:p>
            <a:pPr algn="ctr"/>
            <a:endParaRPr lang="en-GB" sz="2000" dirty="0"/>
          </a:p>
          <a:p>
            <a:pPr algn="ctr"/>
            <a:r>
              <a:rPr lang="en-GB" sz="2000" dirty="0"/>
              <a:t>All populists provide answers to the following questions: </a:t>
            </a:r>
          </a:p>
          <a:p>
            <a:pPr algn="ctr"/>
            <a:r>
              <a:rPr lang="en-GB" sz="2000" dirty="0"/>
              <a:t>‘How have the </a:t>
            </a:r>
            <a:r>
              <a:rPr lang="en-GB" sz="2000" dirty="0">
                <a:solidFill>
                  <a:srgbClr val="FF0000"/>
                </a:solidFill>
              </a:rPr>
              <a:t>elite</a:t>
            </a:r>
            <a:r>
              <a:rPr lang="en-GB" sz="2000" dirty="0"/>
              <a:t> damaged </a:t>
            </a:r>
            <a:r>
              <a:rPr lang="en-GB" sz="2000" dirty="0">
                <a:solidFill>
                  <a:srgbClr val="00B050"/>
                </a:solidFill>
              </a:rPr>
              <a:t>democracy</a:t>
            </a:r>
            <a:r>
              <a:rPr lang="en-GB" sz="2000" dirty="0"/>
              <a:t>’ </a:t>
            </a:r>
          </a:p>
          <a:p>
            <a:pPr algn="ctr"/>
            <a:r>
              <a:rPr lang="en-GB" sz="2000" dirty="0"/>
              <a:t>and</a:t>
            </a:r>
          </a:p>
          <a:p>
            <a:pPr algn="ctr"/>
            <a:r>
              <a:rPr lang="en-GB" sz="2000" dirty="0"/>
              <a:t>‘How has this harmed the </a:t>
            </a:r>
            <a:r>
              <a:rPr lang="en-GB" sz="2000" dirty="0">
                <a:solidFill>
                  <a:srgbClr val="FFC000"/>
                </a:solidFill>
              </a:rPr>
              <a:t>people</a:t>
            </a:r>
            <a:r>
              <a:rPr lang="en-GB" sz="2000" dirty="0"/>
              <a:t>’?</a:t>
            </a:r>
          </a:p>
        </p:txBody>
      </p:sp>
      <p:pic>
        <p:nvPicPr>
          <p:cNvPr id="3" name="Picture 2">
            <a:extLst>
              <a:ext uri="{FF2B5EF4-FFF2-40B4-BE49-F238E27FC236}">
                <a16:creationId xmlns:a16="http://schemas.microsoft.com/office/drawing/2014/main" id="{2A3C8112-28F4-F4BF-9A7A-EEE802908DF5}"/>
              </a:ext>
            </a:extLst>
          </p:cNvPr>
          <p:cNvPicPr>
            <a:picLocks noChangeAspect="1"/>
          </p:cNvPicPr>
          <p:nvPr/>
        </p:nvPicPr>
        <p:blipFill>
          <a:blip r:embed="rId5"/>
          <a:stretch>
            <a:fillRect/>
          </a:stretch>
        </p:blipFill>
        <p:spPr>
          <a:xfrm>
            <a:off x="2708543" y="4539890"/>
            <a:ext cx="1720959" cy="2140495"/>
          </a:xfrm>
          <a:prstGeom prst="rect">
            <a:avLst/>
          </a:prstGeom>
        </p:spPr>
      </p:pic>
      <p:sp>
        <p:nvSpPr>
          <p:cNvPr id="4" name="TextBox 3">
            <a:extLst>
              <a:ext uri="{FF2B5EF4-FFF2-40B4-BE49-F238E27FC236}">
                <a16:creationId xmlns:a16="http://schemas.microsoft.com/office/drawing/2014/main" id="{3A6431B8-EA06-B133-8B7A-334B178100D5}"/>
              </a:ext>
            </a:extLst>
          </p:cNvPr>
          <p:cNvSpPr txBox="1"/>
          <p:nvPr/>
        </p:nvSpPr>
        <p:spPr>
          <a:xfrm>
            <a:off x="858730" y="6292144"/>
            <a:ext cx="1910546" cy="369332"/>
          </a:xfrm>
          <a:prstGeom prst="rect">
            <a:avLst/>
          </a:prstGeom>
          <a:noFill/>
        </p:spPr>
        <p:txBody>
          <a:bodyPr wrap="square" rtlCol="0">
            <a:spAutoFit/>
          </a:bodyPr>
          <a:lstStyle/>
          <a:p>
            <a:r>
              <a:rPr lang="en-NZ" dirty="0"/>
              <a:t>Wolfgang Streeck</a:t>
            </a:r>
          </a:p>
        </p:txBody>
      </p:sp>
      <p:sp>
        <p:nvSpPr>
          <p:cNvPr id="19" name="TextBox 18">
            <a:extLst>
              <a:ext uri="{FF2B5EF4-FFF2-40B4-BE49-F238E27FC236}">
                <a16:creationId xmlns:a16="http://schemas.microsoft.com/office/drawing/2014/main" id="{5B22255B-A3AA-B694-9D93-C214B9099A5D}"/>
              </a:ext>
            </a:extLst>
          </p:cNvPr>
          <p:cNvSpPr txBox="1"/>
          <p:nvPr/>
        </p:nvSpPr>
        <p:spPr>
          <a:xfrm>
            <a:off x="139185" y="4584936"/>
            <a:ext cx="2304932" cy="1631216"/>
          </a:xfrm>
          <a:prstGeom prst="rect">
            <a:avLst/>
          </a:prstGeom>
          <a:noFill/>
        </p:spPr>
        <p:txBody>
          <a:bodyPr wrap="square">
            <a:spAutoFit/>
          </a:bodyPr>
          <a:lstStyle/>
          <a:p>
            <a:r>
              <a:rPr lang="en-NZ" sz="2000" baseline="0" dirty="0"/>
              <a:t>We live in “</a:t>
            </a:r>
            <a:r>
              <a:rPr lang="en-NZ" sz="2000" dirty="0">
                <a:solidFill>
                  <a:srgbClr val="FF0000"/>
                </a:solidFill>
              </a:rPr>
              <a:t>f</a:t>
            </a:r>
            <a:r>
              <a:rPr lang="en-NZ" sz="2000" baseline="0" dirty="0">
                <a:solidFill>
                  <a:srgbClr val="FF0000"/>
                </a:solidFill>
              </a:rPr>
              <a:t>açade democracies</a:t>
            </a:r>
            <a:r>
              <a:rPr lang="en-NZ" sz="2000" baseline="0" dirty="0"/>
              <a:t>”, where legitimacy is based on </a:t>
            </a:r>
            <a:r>
              <a:rPr lang="en-NZ" sz="2000" i="1" baseline="0" dirty="0"/>
              <a:t>acquiescence</a:t>
            </a:r>
            <a:r>
              <a:rPr lang="en-NZ" sz="2000" baseline="0" dirty="0"/>
              <a:t>… </a:t>
            </a:r>
            <a:endParaRPr lang="en-US" sz="2000" baseline="0" dirty="0"/>
          </a:p>
        </p:txBody>
      </p:sp>
      <p:sp>
        <p:nvSpPr>
          <p:cNvPr id="16" name="Rectangle 15">
            <a:extLst>
              <a:ext uri="{FF2B5EF4-FFF2-40B4-BE49-F238E27FC236}">
                <a16:creationId xmlns:a16="http://schemas.microsoft.com/office/drawing/2014/main" id="{59A9BC86-1E48-81B7-8A4C-8ACBA751C6FE}"/>
              </a:ext>
            </a:extLst>
          </p:cNvPr>
          <p:cNvSpPr/>
          <p:nvPr/>
        </p:nvSpPr>
        <p:spPr>
          <a:xfrm>
            <a:off x="3688095" y="2262918"/>
            <a:ext cx="864158" cy="584907"/>
          </a:xfrm>
          <a:prstGeom prst="rect">
            <a:avLst/>
          </a:prstGeom>
          <a:noFill/>
          <a:ln w="3810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TextBox 9"/>
          <p:cNvSpPr txBox="1"/>
          <p:nvPr/>
        </p:nvSpPr>
        <p:spPr>
          <a:xfrm>
            <a:off x="7435969" y="1898314"/>
            <a:ext cx="2357041" cy="546625"/>
          </a:xfrm>
          <a:prstGeom prst="rect">
            <a:avLst/>
          </a:prstGeom>
          <a:solidFill>
            <a:schemeClr val="bg2"/>
          </a:solidFill>
          <a:ln>
            <a:solidFill>
              <a:schemeClr val="tx1"/>
            </a:solidFill>
          </a:ln>
        </p:spPr>
        <p:txBody>
          <a:bodyPr wrap="square" rtlCol="0">
            <a:spAutoFit/>
          </a:bodyPr>
          <a:lstStyle/>
          <a:p>
            <a:pPr algn="ctr" defTabSz="374904">
              <a:spcAft>
                <a:spcPts val="600"/>
              </a:spcAft>
              <a:defRPr/>
            </a:pPr>
            <a:r>
              <a:rPr lang="en-GB" sz="2952" kern="1200" dirty="0">
                <a:solidFill>
                  <a:srgbClr val="000000"/>
                </a:solidFill>
                <a:latin typeface="Gill Sans MT" panose="020B0502020104020203"/>
                <a:ea typeface="+mn-ea"/>
                <a:cs typeface="+mn-cs"/>
              </a:rPr>
              <a:t>The Elites</a:t>
            </a:r>
            <a:endParaRPr kumimoji="0" lang="en-GB" sz="36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2178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par>
                                <p:cTn id="56" presetID="53" presetClass="entr" presetSubtype="16"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animEffect transition="in" filter="fade">
                                      <p:cBhvr>
                                        <p:cTn id="65" dur="500"/>
                                        <p:tgtEl>
                                          <p:spTgt spid="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Effect transition="in" filter="fade">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5" grpId="0" animBg="1"/>
      <p:bldP spid="5" grpId="0"/>
      <p:bldP spid="8" grpId="0"/>
      <p:bldP spid="2" grpId="0"/>
      <p:bldP spid="4" grpId="0"/>
      <p:bldP spid="19" grpId="0"/>
      <p:bldP spid="16"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355092"/>
            <a:ext cx="7729728" cy="1188720"/>
          </a:xfrm>
        </p:spPr>
        <p:txBody>
          <a:bodyPr/>
          <a:lstStyle/>
          <a:p>
            <a:r>
              <a:rPr lang="en-GB" sz="3200" dirty="0"/>
              <a:t>Definitions...</a:t>
            </a:r>
            <a:br>
              <a:rPr lang="en-GB" sz="3200" dirty="0"/>
            </a:br>
            <a:r>
              <a:rPr lang="en-GB" sz="2400" dirty="0"/>
              <a:t>Thinner still</a:t>
            </a:r>
            <a:endParaRPr lang="en-GB" dirty="0"/>
          </a:p>
        </p:txBody>
      </p:sp>
      <p:sp>
        <p:nvSpPr>
          <p:cNvPr id="3" name="Content Placeholder 2"/>
          <p:cNvSpPr>
            <a:spLocks noGrp="1"/>
          </p:cNvSpPr>
          <p:nvPr>
            <p:ph idx="1"/>
          </p:nvPr>
        </p:nvSpPr>
        <p:spPr>
          <a:xfrm>
            <a:off x="1152751" y="2137094"/>
            <a:ext cx="10301600" cy="3101983"/>
          </a:xfrm>
        </p:spPr>
        <p:txBody>
          <a:bodyPr>
            <a:noAutofit/>
          </a:bodyPr>
          <a:lstStyle/>
          <a:p>
            <a:pPr marL="0" indent="0">
              <a:buNone/>
            </a:pPr>
            <a:r>
              <a:rPr lang="en-GB" sz="2400" u="sng" dirty="0"/>
              <a:t>Three parts</a:t>
            </a:r>
          </a:p>
          <a:p>
            <a:pPr marL="457200" indent="-457200">
              <a:buFont typeface="+mj-lt"/>
              <a:buAutoNum type="arabicPeriod"/>
            </a:pPr>
            <a:r>
              <a:rPr lang="en-GB" sz="2400" b="1" dirty="0"/>
              <a:t>Positing the centrality of popular-elite hostility to political life</a:t>
            </a:r>
          </a:p>
          <a:p>
            <a:pPr lvl="1"/>
            <a:r>
              <a:rPr lang="en-GB" sz="2000" dirty="0"/>
              <a:t>But that need not be the </a:t>
            </a:r>
            <a:r>
              <a:rPr lang="en-GB" sz="2000" b="1" i="1" dirty="0"/>
              <a:t>only</a:t>
            </a:r>
            <a:r>
              <a:rPr lang="en-GB" sz="2000" dirty="0"/>
              <a:t> important division</a:t>
            </a:r>
          </a:p>
          <a:p>
            <a:pPr lvl="2"/>
            <a:r>
              <a:rPr lang="en-GB" sz="2000" dirty="0"/>
              <a:t>Nor do we need to assert anything like the ‘moral purity of the people’ </a:t>
            </a:r>
          </a:p>
          <a:p>
            <a:pPr marL="457200" indent="-457200">
              <a:buFont typeface="+mj-lt"/>
              <a:buAutoNum type="arabicPeriod"/>
            </a:pPr>
            <a:r>
              <a:rPr lang="en-GB" sz="2400" b="1" dirty="0"/>
              <a:t>Ambivalence with respect to claims that our democracies are best described as having been constrained by </a:t>
            </a:r>
            <a:r>
              <a:rPr lang="en-GB" sz="2400" b="1" i="1" dirty="0"/>
              <a:t>liberal commitment</a:t>
            </a:r>
            <a:r>
              <a:rPr lang="en-GB" sz="2400" b="1" dirty="0"/>
              <a:t>s</a:t>
            </a:r>
          </a:p>
          <a:p>
            <a:pPr lvl="1"/>
            <a:r>
              <a:rPr lang="en-GB" sz="2000" dirty="0"/>
              <a:t>… as opposed, instead, to having been constrained/’corrupted’ by elite agency</a:t>
            </a:r>
          </a:p>
          <a:p>
            <a:pPr marL="457200" indent="-457200">
              <a:buFont typeface="+mj-lt"/>
              <a:buAutoNum type="arabicPeriod"/>
            </a:pPr>
            <a:r>
              <a:rPr lang="en-GB" sz="2400" b="1" dirty="0"/>
              <a:t>An expectation that elites will react against populist interventions</a:t>
            </a:r>
          </a:p>
          <a:p>
            <a:pPr lvl="1"/>
            <a:r>
              <a:rPr lang="en-GB" sz="2000" dirty="0"/>
              <a:t>Elites are incorrigible, well-resourced and competent political actors.</a:t>
            </a:r>
          </a:p>
        </p:txBody>
      </p:sp>
      <p:sp>
        <p:nvSpPr>
          <p:cNvPr id="6" name="Rectangle 5"/>
          <p:cNvSpPr/>
          <p:nvPr/>
        </p:nvSpPr>
        <p:spPr>
          <a:xfrm>
            <a:off x="3401004" y="1675429"/>
            <a:ext cx="5335307" cy="461665"/>
          </a:xfrm>
          <a:prstGeom prst="rect">
            <a:avLst/>
          </a:prstGeom>
        </p:spPr>
        <p:txBody>
          <a:bodyPr wrap="none">
            <a:spAutoFit/>
          </a:bodyPr>
          <a:lstStyle/>
          <a:p>
            <a:r>
              <a:rPr lang="en-GB" sz="2400" dirty="0"/>
              <a:t>Ridding definitions of their moral baggage</a:t>
            </a:r>
          </a:p>
        </p:txBody>
      </p:sp>
    </p:spTree>
    <p:extLst>
      <p:ext uri="{BB962C8B-B14F-4D97-AF65-F5344CB8AC3E}">
        <p14:creationId xmlns:p14="http://schemas.microsoft.com/office/powerpoint/2010/main" val="275097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271965"/>
            <a:ext cx="7729728" cy="1188720"/>
          </a:xfrm>
        </p:spPr>
        <p:txBody>
          <a:bodyPr/>
          <a:lstStyle/>
          <a:p>
            <a:r>
              <a:rPr lang="en-GB" dirty="0"/>
              <a:t>The </a:t>
            </a:r>
            <a:r>
              <a:rPr lang="en-GB" u="sng" dirty="0">
                <a:effectLst>
                  <a:outerShdw blurRad="38100" dist="38100" dir="2700000" algn="tl">
                    <a:srgbClr val="000000">
                      <a:alpha val="43137"/>
                    </a:srgbClr>
                  </a:outerShdw>
                </a:effectLst>
              </a:rPr>
              <a:t>basic</a:t>
            </a:r>
            <a:r>
              <a:rPr lang="en-GB" dirty="0"/>
              <a:t> political division</a:t>
            </a:r>
          </a:p>
        </p:txBody>
      </p:sp>
      <p:sp>
        <p:nvSpPr>
          <p:cNvPr id="3" name="Content Placeholder 2"/>
          <p:cNvSpPr>
            <a:spLocks noGrp="1"/>
          </p:cNvSpPr>
          <p:nvPr>
            <p:ph idx="1"/>
          </p:nvPr>
        </p:nvSpPr>
        <p:spPr>
          <a:xfrm>
            <a:off x="6375839" y="1765207"/>
            <a:ext cx="5816161" cy="4617931"/>
          </a:xfrm>
        </p:spPr>
        <p:txBody>
          <a:bodyPr>
            <a:normAutofit fontScale="77500" lnSpcReduction="20000"/>
          </a:bodyPr>
          <a:lstStyle/>
          <a:p>
            <a:pPr marL="0" indent="0">
              <a:buNone/>
            </a:pPr>
            <a:r>
              <a:rPr lang="en-GB" sz="3000" dirty="0">
                <a:solidFill>
                  <a:schemeClr val="tx1"/>
                </a:solidFill>
              </a:rPr>
              <a:t>Again… </a:t>
            </a:r>
          </a:p>
          <a:p>
            <a:pPr marL="342900" indent="-342900">
              <a:buFont typeface="+mj-lt"/>
              <a:buAutoNum type="arabicPeriod"/>
            </a:pPr>
            <a:r>
              <a:rPr lang="en-GB" sz="3000" dirty="0">
                <a:solidFill>
                  <a:schemeClr val="tx1"/>
                </a:solidFill>
              </a:rPr>
              <a:t>Although populists always posit the centrality and basic salience of the elite/popular division this need not mean</a:t>
            </a:r>
          </a:p>
          <a:p>
            <a:pPr lvl="1"/>
            <a:r>
              <a:rPr lang="en-GB" sz="3000" dirty="0">
                <a:solidFill>
                  <a:schemeClr val="tx1"/>
                </a:solidFill>
              </a:rPr>
              <a:t>It is not the </a:t>
            </a:r>
            <a:r>
              <a:rPr lang="en-GB" sz="3000" b="1" i="1" dirty="0">
                <a:solidFill>
                  <a:schemeClr val="tx1"/>
                </a:solidFill>
              </a:rPr>
              <a:t>only</a:t>
            </a:r>
            <a:r>
              <a:rPr lang="en-GB" sz="3000" dirty="0">
                <a:solidFill>
                  <a:schemeClr val="tx1"/>
                </a:solidFill>
              </a:rPr>
              <a:t> relevant constituency; </a:t>
            </a:r>
          </a:p>
          <a:p>
            <a:pPr lvl="2"/>
            <a:r>
              <a:rPr lang="en-GB" sz="3000" dirty="0">
                <a:solidFill>
                  <a:schemeClr val="tx1"/>
                </a:solidFill>
              </a:rPr>
              <a:t>People who are with us, those who must be convinced; those who must be ignored; those who must be defeated...</a:t>
            </a:r>
          </a:p>
          <a:p>
            <a:pPr lvl="1"/>
            <a:r>
              <a:rPr lang="en-GB" sz="3000" dirty="0">
                <a:solidFill>
                  <a:schemeClr val="tx1"/>
                </a:solidFill>
              </a:rPr>
              <a:t>Nor does it spell out what populists are destined </a:t>
            </a:r>
            <a:r>
              <a:rPr lang="en-GB" sz="3000" dirty="0">
                <a:solidFill>
                  <a:srgbClr val="FF0000"/>
                </a:solidFill>
              </a:rPr>
              <a:t>to do </a:t>
            </a:r>
            <a:r>
              <a:rPr lang="en-GB" sz="3000" dirty="0">
                <a:solidFill>
                  <a:schemeClr val="tx1"/>
                </a:solidFill>
              </a:rPr>
              <a:t>about their orientations.</a:t>
            </a:r>
          </a:p>
          <a:p>
            <a:pPr marL="228600" lvl="1" indent="0">
              <a:buNone/>
            </a:pPr>
            <a:r>
              <a:rPr lang="en-GB" sz="3000" dirty="0">
                <a:solidFill>
                  <a:schemeClr val="tx1"/>
                </a:solidFill>
              </a:rPr>
              <a:t>And, most crucially of all, it does not tell us how we must articulate </a:t>
            </a:r>
            <a:r>
              <a:rPr lang="en-GB" sz="3000" dirty="0">
                <a:solidFill>
                  <a:srgbClr val="FF0000"/>
                </a:solidFill>
              </a:rPr>
              <a:t>the people</a:t>
            </a:r>
            <a:r>
              <a:rPr lang="en-GB" sz="3000" dirty="0">
                <a:solidFill>
                  <a:schemeClr val="tx1"/>
                </a:solidFill>
              </a:rPr>
              <a:t>.</a:t>
            </a:r>
          </a:p>
          <a:p>
            <a:pPr marL="228600" lvl="1" indent="0">
              <a:buNone/>
            </a:pPr>
            <a:endParaRPr lang="en-GB" dirty="0">
              <a:solidFill>
                <a:schemeClr val="tx1"/>
              </a:solidFill>
            </a:endParaRPr>
          </a:p>
        </p:txBody>
      </p:sp>
      <p:pic>
        <p:nvPicPr>
          <p:cNvPr id="5" name="Picture 4"/>
          <p:cNvPicPr>
            <a:picLocks noChangeAspect="1"/>
          </p:cNvPicPr>
          <p:nvPr/>
        </p:nvPicPr>
        <p:blipFill rotWithShape="1">
          <a:blip r:embed="rId3"/>
          <a:srcRect l="5014" t="1442" r="6818" b="18569"/>
          <a:stretch/>
        </p:blipFill>
        <p:spPr>
          <a:xfrm>
            <a:off x="102480" y="1765208"/>
            <a:ext cx="6091293" cy="34067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260487" y="5476460"/>
            <a:ext cx="6636327" cy="584775"/>
          </a:xfrm>
          <a:prstGeom prst="rect">
            <a:avLst/>
          </a:prstGeom>
          <a:noFill/>
        </p:spPr>
        <p:txBody>
          <a:bodyPr wrap="square" rtlCol="0">
            <a:spAutoFit/>
          </a:bodyPr>
          <a:lstStyle/>
          <a:p>
            <a:pPr algn="ctr"/>
            <a:r>
              <a:rPr lang="en-GB" sz="2800" dirty="0">
                <a:solidFill>
                  <a:srgbClr val="FF0000"/>
                </a:solidFill>
              </a:rPr>
              <a:t>‘The people’ is a radically </a:t>
            </a:r>
            <a:r>
              <a:rPr lang="en-GB" sz="3200" i="1" dirty="0">
                <a:solidFill>
                  <a:srgbClr val="FF0000"/>
                </a:solidFill>
                <a:effectLst>
                  <a:outerShdw blurRad="38100" dist="38100" dir="2700000" algn="tl">
                    <a:srgbClr val="000000">
                      <a:alpha val="43137"/>
                    </a:srgbClr>
                  </a:outerShdw>
                </a:effectLst>
              </a:rPr>
              <a:t>open</a:t>
            </a:r>
            <a:r>
              <a:rPr lang="en-GB" sz="2800" dirty="0">
                <a:solidFill>
                  <a:srgbClr val="FF0000"/>
                </a:solidFill>
              </a:rPr>
              <a:t> category</a:t>
            </a:r>
          </a:p>
        </p:txBody>
      </p:sp>
    </p:spTree>
    <p:extLst>
      <p:ext uri="{BB962C8B-B14F-4D97-AF65-F5344CB8AC3E}">
        <p14:creationId xmlns:p14="http://schemas.microsoft.com/office/powerpoint/2010/main" val="202729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594" y="195290"/>
            <a:ext cx="7729728" cy="1188720"/>
          </a:xfrm>
        </p:spPr>
        <p:txBody>
          <a:bodyPr/>
          <a:lstStyle/>
          <a:p>
            <a:r>
              <a:rPr lang="en-GB" dirty="0"/>
              <a:t>A </a:t>
            </a:r>
            <a:r>
              <a:rPr lang="en-GB" b="1" dirty="0">
                <a:effectLst>
                  <a:outerShdw blurRad="38100" dist="38100" dir="2700000" algn="tl">
                    <a:srgbClr val="000000">
                      <a:alpha val="43137"/>
                    </a:srgbClr>
                  </a:outerShdw>
                </a:effectLst>
              </a:rPr>
              <a:t>Structural</a:t>
            </a:r>
            <a:r>
              <a:rPr lang="en-GB" b="1" dirty="0"/>
              <a:t> understanding</a:t>
            </a:r>
            <a:r>
              <a:rPr lang="en-GB" dirty="0"/>
              <a:t> </a:t>
            </a:r>
            <a:br>
              <a:rPr lang="en-GB" dirty="0"/>
            </a:br>
            <a:r>
              <a:rPr lang="en-GB" dirty="0"/>
              <a:t>of the people</a:t>
            </a:r>
          </a:p>
        </p:txBody>
      </p:sp>
      <p:sp>
        <p:nvSpPr>
          <p:cNvPr id="3" name="Content Placeholder 2"/>
          <p:cNvSpPr>
            <a:spLocks noGrp="1"/>
          </p:cNvSpPr>
          <p:nvPr>
            <p:ph idx="1"/>
          </p:nvPr>
        </p:nvSpPr>
        <p:spPr>
          <a:xfrm>
            <a:off x="4891953" y="4668795"/>
            <a:ext cx="6820526" cy="1814209"/>
          </a:xfrm>
        </p:spPr>
        <p:txBody>
          <a:bodyPr>
            <a:normAutofit fontScale="85000" lnSpcReduction="20000"/>
          </a:bodyPr>
          <a:lstStyle/>
          <a:p>
            <a:pPr marL="0" indent="0">
              <a:buNone/>
            </a:pPr>
            <a:r>
              <a:rPr lang="en-GB" sz="2900" dirty="0"/>
              <a:t>But, the divisions persist...</a:t>
            </a:r>
          </a:p>
          <a:p>
            <a:r>
              <a:rPr lang="en-GB" sz="2900" dirty="0"/>
              <a:t>Inside/outside.... </a:t>
            </a:r>
          </a:p>
          <a:p>
            <a:r>
              <a:rPr lang="en-GB" sz="2900" dirty="0"/>
              <a:t>Us/them.</a:t>
            </a:r>
          </a:p>
          <a:p>
            <a:pPr marL="0" indent="0">
              <a:buNone/>
            </a:pPr>
            <a:r>
              <a:rPr lang="en-GB" sz="2900" dirty="0"/>
              <a:t>And so, dangers (of the kind critics identify) remain </a:t>
            </a:r>
          </a:p>
          <a:p>
            <a:pPr marL="0" indent="0">
              <a:buNone/>
            </a:pPr>
            <a:endParaRPr lang="en-GB" sz="2000" dirty="0"/>
          </a:p>
          <a:p>
            <a:pPr marL="0" indent="0">
              <a:buNone/>
            </a:pPr>
            <a:endParaRPr lang="en-GB" sz="2000" dirty="0"/>
          </a:p>
        </p:txBody>
      </p:sp>
      <p:sp>
        <p:nvSpPr>
          <p:cNvPr id="4" name="TextBox 3"/>
          <p:cNvSpPr txBox="1"/>
          <p:nvPr/>
        </p:nvSpPr>
        <p:spPr>
          <a:xfrm>
            <a:off x="117523" y="1643360"/>
            <a:ext cx="4228335" cy="4401205"/>
          </a:xfrm>
          <a:prstGeom prst="rect">
            <a:avLst/>
          </a:prstGeom>
          <a:noFill/>
        </p:spPr>
        <p:txBody>
          <a:bodyPr wrap="square" rtlCol="0">
            <a:spAutoFit/>
          </a:bodyPr>
          <a:lstStyle/>
          <a:p>
            <a:pPr algn="ctr"/>
            <a:r>
              <a:rPr lang="en-GB" sz="2800" dirty="0"/>
              <a:t>Who </a:t>
            </a:r>
            <a:r>
              <a:rPr lang="en-GB" sz="2800" i="1" dirty="0"/>
              <a:t>should</a:t>
            </a:r>
            <a:r>
              <a:rPr lang="en-GB" sz="2800" dirty="0"/>
              <a:t> ‘the people’ be?</a:t>
            </a:r>
          </a:p>
          <a:p>
            <a:pPr algn="ctr"/>
            <a:endParaRPr lang="en-GB" sz="2800" dirty="0"/>
          </a:p>
          <a:p>
            <a:pPr algn="just"/>
            <a:r>
              <a:rPr lang="en-GB" sz="2800" b="1" dirty="0">
                <a:effectLst>
                  <a:outerShdw blurRad="38100" dist="38100" dir="2700000" algn="tl">
                    <a:srgbClr val="000000">
                      <a:alpha val="43137"/>
                    </a:srgbClr>
                  </a:outerShdw>
                </a:effectLst>
              </a:rPr>
              <a:t>Put simply</a:t>
            </a:r>
            <a:r>
              <a:rPr lang="en-GB" sz="2800" dirty="0"/>
              <a:t>:</a:t>
            </a:r>
          </a:p>
          <a:p>
            <a:pPr algn="just"/>
            <a:r>
              <a:rPr lang="en-GB" sz="2800" dirty="0"/>
              <a:t>Those ill-served by the elites.</a:t>
            </a:r>
          </a:p>
          <a:p>
            <a:pPr algn="just"/>
            <a:endParaRPr lang="en-GB" sz="2800" dirty="0"/>
          </a:p>
          <a:p>
            <a:r>
              <a:rPr lang="en-GB" sz="2800" dirty="0"/>
              <a:t>This is an understanding that </a:t>
            </a:r>
            <a:r>
              <a:rPr lang="en-GB" sz="2800" i="1" dirty="0"/>
              <a:t>can</a:t>
            </a:r>
            <a:r>
              <a:rPr lang="en-GB" sz="2800" dirty="0"/>
              <a:t> extend beyond... race, gender, class and even </a:t>
            </a:r>
            <a:r>
              <a:rPr lang="en-GB" sz="2800" dirty="0">
                <a:solidFill>
                  <a:srgbClr val="FF0000"/>
                </a:solidFill>
              </a:rPr>
              <a:t>nationality</a:t>
            </a:r>
            <a:r>
              <a:rPr lang="en-GB" sz="2800" dirty="0"/>
              <a:t>.</a:t>
            </a:r>
          </a:p>
        </p:txBody>
      </p:sp>
      <p:sp>
        <p:nvSpPr>
          <p:cNvPr id="5" name="TextBox 4"/>
          <p:cNvSpPr txBox="1"/>
          <p:nvPr/>
        </p:nvSpPr>
        <p:spPr>
          <a:xfrm>
            <a:off x="5102942" y="1733615"/>
            <a:ext cx="6619369" cy="2677656"/>
          </a:xfrm>
          <a:prstGeom prst="rect">
            <a:avLst/>
          </a:prstGeom>
          <a:noFill/>
          <a:ln>
            <a:solidFill>
              <a:schemeClr val="tx1"/>
            </a:solidFill>
          </a:ln>
        </p:spPr>
        <p:txBody>
          <a:bodyPr wrap="square" rtlCol="0">
            <a:spAutoFit/>
          </a:bodyPr>
          <a:lstStyle/>
          <a:p>
            <a:pPr algn="ctr"/>
            <a:r>
              <a:rPr lang="en-GB" sz="2400" dirty="0"/>
              <a:t>The people </a:t>
            </a:r>
            <a:r>
              <a:rPr lang="en-GB" sz="2400" i="1" dirty="0"/>
              <a:t>are</a:t>
            </a:r>
            <a:r>
              <a:rPr lang="en-GB" sz="2400" dirty="0"/>
              <a:t> diverse – and there need be no sense of unity based on a notion of anything as substantial as </a:t>
            </a:r>
            <a:r>
              <a:rPr lang="en-GB" sz="2400" dirty="0">
                <a:solidFill>
                  <a:srgbClr val="FF0000"/>
                </a:solidFill>
              </a:rPr>
              <a:t>‘moral purity’</a:t>
            </a:r>
            <a:r>
              <a:rPr lang="en-GB" sz="2400" dirty="0"/>
              <a:t>...</a:t>
            </a:r>
          </a:p>
          <a:p>
            <a:pPr algn="ctr"/>
            <a:r>
              <a:rPr lang="en-GB" sz="2400" b="1" dirty="0"/>
              <a:t>They are united simply by their being victims of elite failings, and who have the right to expect a lot more from their representatives </a:t>
            </a:r>
            <a:r>
              <a:rPr lang="en-GB" sz="2400" dirty="0"/>
              <a:t>...</a:t>
            </a:r>
          </a:p>
        </p:txBody>
      </p:sp>
    </p:spTree>
    <p:extLst>
      <p:ext uri="{BB962C8B-B14F-4D97-AF65-F5344CB8AC3E}">
        <p14:creationId xmlns:p14="http://schemas.microsoft.com/office/powerpoint/2010/main" val="10469770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3045" y="3034350"/>
            <a:ext cx="8363039" cy="3498463"/>
          </a:xfrm>
          <a:prstGeom prst="rect">
            <a:avLst/>
          </a:prstGeom>
        </p:spPr>
      </p:pic>
      <p:sp>
        <p:nvSpPr>
          <p:cNvPr id="5" name="Rectangle 4"/>
          <p:cNvSpPr/>
          <p:nvPr/>
        </p:nvSpPr>
        <p:spPr>
          <a:xfrm>
            <a:off x="3106318" y="936010"/>
            <a:ext cx="9085682" cy="2246769"/>
          </a:xfrm>
          <a:prstGeom prst="rect">
            <a:avLst/>
          </a:prstGeom>
        </p:spPr>
        <p:txBody>
          <a:bodyPr wrap="square">
            <a:spAutoFit/>
          </a:bodyPr>
          <a:lstStyle/>
          <a:p>
            <a:r>
              <a:rPr lang="en-GB" sz="2400" dirty="0"/>
              <a:t>“O, yes! The </a:t>
            </a:r>
            <a:r>
              <a:rPr lang="en-GB" sz="2400" dirty="0">
                <a:solidFill>
                  <a:srgbClr val="FF0000"/>
                </a:solidFill>
              </a:rPr>
              <a:t>ruling class </a:t>
            </a:r>
            <a:r>
              <a:rPr lang="en-GB" sz="2400" dirty="0"/>
              <a:t>are worthy of study. The natural history of the ruling class is of fascinating interest. You begin with interest, you proceed with awe and admiration, you deepen into hatred, and you wind up with contempt for the nature of the beast. You realise that – </a:t>
            </a:r>
            <a:r>
              <a:rPr lang="en-GB" sz="2400" i="1" dirty="0">
                <a:solidFill>
                  <a:srgbClr val="FF0000"/>
                </a:solidFill>
              </a:rPr>
              <a:t>The Capitalist Class is the Meanest Class that ever grasped the Reins of Power</a:t>
            </a:r>
            <a:r>
              <a:rPr lang="en-GB" sz="2400" i="1" dirty="0"/>
              <a:t>.”</a:t>
            </a:r>
          </a:p>
          <a:p>
            <a:endParaRPr lang="en-GB" sz="2000" dirty="0"/>
          </a:p>
        </p:txBody>
      </p:sp>
      <p:pic>
        <p:nvPicPr>
          <p:cNvPr id="6" name="Picture 5"/>
          <p:cNvPicPr>
            <a:picLocks noChangeAspect="1"/>
          </p:cNvPicPr>
          <p:nvPr/>
        </p:nvPicPr>
        <p:blipFill>
          <a:blip r:embed="rId5"/>
          <a:stretch>
            <a:fillRect/>
          </a:stretch>
        </p:blipFill>
        <p:spPr>
          <a:xfrm>
            <a:off x="530942" y="325186"/>
            <a:ext cx="2267676" cy="2492529"/>
          </a:xfrm>
          <a:prstGeom prst="rect">
            <a:avLst/>
          </a:prstGeom>
        </p:spPr>
      </p:pic>
      <p:sp>
        <p:nvSpPr>
          <p:cNvPr id="7" name="TextBox 6"/>
          <p:cNvSpPr txBox="1"/>
          <p:nvPr/>
        </p:nvSpPr>
        <p:spPr>
          <a:xfrm>
            <a:off x="1897675" y="1956536"/>
            <a:ext cx="1543664" cy="646331"/>
          </a:xfrm>
          <a:prstGeom prst="rect">
            <a:avLst/>
          </a:prstGeom>
          <a:noFill/>
        </p:spPr>
        <p:txBody>
          <a:bodyPr wrap="square" rtlCol="0">
            <a:spAutoFit/>
          </a:bodyPr>
          <a:lstStyle/>
          <a:p>
            <a:r>
              <a:rPr lang="en-GB" dirty="0">
                <a:solidFill>
                  <a:schemeClr val="bg1"/>
                </a:solidFill>
              </a:rPr>
              <a:t>James Connolly</a:t>
            </a:r>
          </a:p>
        </p:txBody>
      </p:sp>
      <p:sp>
        <p:nvSpPr>
          <p:cNvPr id="10" name="TextBox 9"/>
          <p:cNvSpPr txBox="1"/>
          <p:nvPr/>
        </p:nvSpPr>
        <p:spPr>
          <a:xfrm>
            <a:off x="4084060" y="0"/>
            <a:ext cx="5209310" cy="923330"/>
          </a:xfrm>
          <a:prstGeom prst="rect">
            <a:avLst/>
          </a:prstGeom>
          <a:noFill/>
        </p:spPr>
        <p:txBody>
          <a:bodyPr wrap="square" rtlCol="0">
            <a:spAutoFit/>
          </a:bodyPr>
          <a:lstStyle/>
          <a:p>
            <a:r>
              <a:rPr lang="en-GB" sz="5400" i="1" u="sng" dirty="0"/>
              <a:t>Naming the Enemy</a:t>
            </a:r>
          </a:p>
        </p:txBody>
      </p:sp>
      <p:pic>
        <p:nvPicPr>
          <p:cNvPr id="8" name="Picture 7"/>
          <p:cNvPicPr>
            <a:picLocks noChangeAspect="1"/>
          </p:cNvPicPr>
          <p:nvPr/>
        </p:nvPicPr>
        <p:blipFill>
          <a:blip r:embed="rId6"/>
          <a:stretch>
            <a:fillRect/>
          </a:stretch>
        </p:blipFill>
        <p:spPr>
          <a:xfrm>
            <a:off x="6427624" y="3034350"/>
            <a:ext cx="5838983" cy="3498463"/>
          </a:xfrm>
          <a:prstGeom prst="rect">
            <a:avLst/>
          </a:prstGeom>
        </p:spPr>
      </p:pic>
      <p:sp>
        <p:nvSpPr>
          <p:cNvPr id="11" name="TextBox 10"/>
          <p:cNvSpPr txBox="1"/>
          <p:nvPr/>
        </p:nvSpPr>
        <p:spPr>
          <a:xfrm>
            <a:off x="6427624" y="3089049"/>
            <a:ext cx="1130934" cy="461665"/>
          </a:xfrm>
          <a:prstGeom prst="rect">
            <a:avLst/>
          </a:prstGeom>
          <a:noFill/>
        </p:spPr>
        <p:txBody>
          <a:bodyPr wrap="square" rtlCol="0">
            <a:spAutoFit/>
          </a:bodyPr>
          <a:lstStyle/>
          <a:p>
            <a:pPr algn="ctr"/>
            <a:r>
              <a:rPr lang="en-GB" sz="2400" dirty="0">
                <a:solidFill>
                  <a:schemeClr val="bg1"/>
                </a:solidFill>
              </a:rPr>
              <a:t>Davos</a:t>
            </a:r>
            <a:endParaRPr lang="en-GB" dirty="0">
              <a:solidFill>
                <a:schemeClr val="bg1"/>
              </a:solidFill>
            </a:endParaRPr>
          </a:p>
        </p:txBody>
      </p:sp>
    </p:spTree>
    <p:custDataLst>
      <p:tags r:id="rId1"/>
    </p:custDataLst>
    <p:extLst>
      <p:ext uri="{BB962C8B-B14F-4D97-AF65-F5344CB8AC3E}">
        <p14:creationId xmlns:p14="http://schemas.microsoft.com/office/powerpoint/2010/main" val="164759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38788" y="0"/>
            <a:ext cx="8936770" cy="6858000"/>
          </a:xfrm>
          <a:prstGeom prst="rect">
            <a:avLst/>
          </a:prstGeom>
        </p:spPr>
      </p:pic>
      <p:sp>
        <p:nvSpPr>
          <p:cNvPr id="3" name="TextBox 2"/>
          <p:cNvSpPr txBox="1"/>
          <p:nvPr/>
        </p:nvSpPr>
        <p:spPr>
          <a:xfrm>
            <a:off x="2409504" y="5245693"/>
            <a:ext cx="2270959" cy="1754326"/>
          </a:xfrm>
          <a:prstGeom prst="rect">
            <a:avLst/>
          </a:prstGeom>
          <a:noFill/>
        </p:spPr>
        <p:txBody>
          <a:bodyPr wrap="square" rtlCol="0">
            <a:spAutoFit/>
          </a:bodyPr>
          <a:lstStyle/>
          <a:p>
            <a:pPr algn="ctr"/>
            <a:r>
              <a:rPr lang="en-GB" dirty="0"/>
              <a:t>Oliver North, Lake Resources of Panama, and the Iran-Contra Operation, ca. 1984–86 (4th Version), 1999.</a:t>
            </a:r>
          </a:p>
          <a:p>
            <a:pPr algn="ctr"/>
            <a:endParaRPr lang="en-GB" dirty="0"/>
          </a:p>
        </p:txBody>
      </p:sp>
      <p:sp>
        <p:nvSpPr>
          <p:cNvPr id="4" name="Rectangle 3"/>
          <p:cNvSpPr/>
          <p:nvPr/>
        </p:nvSpPr>
        <p:spPr>
          <a:xfrm>
            <a:off x="4059980" y="30079"/>
            <a:ext cx="5245282" cy="769441"/>
          </a:xfrm>
          <a:prstGeom prst="rect">
            <a:avLst/>
          </a:prstGeom>
        </p:spPr>
        <p:txBody>
          <a:bodyPr wrap="none">
            <a:spAutoFit/>
          </a:bodyPr>
          <a:lstStyle/>
          <a:p>
            <a:pPr algn="ctr"/>
            <a:r>
              <a:rPr lang="en-GB" sz="4400" i="1" u="sng" dirty="0"/>
              <a:t>Networks of elite power</a:t>
            </a:r>
            <a:endParaRPr lang="en-US" sz="4400" i="1" u="sng" dirty="0"/>
          </a:p>
        </p:txBody>
      </p:sp>
      <p:pic>
        <p:nvPicPr>
          <p:cNvPr id="5" name="Picture 4"/>
          <p:cNvPicPr>
            <a:picLocks noChangeAspect="1"/>
          </p:cNvPicPr>
          <p:nvPr/>
        </p:nvPicPr>
        <p:blipFill>
          <a:blip r:embed="rId4"/>
          <a:stretch>
            <a:fillRect/>
          </a:stretch>
        </p:blipFill>
        <p:spPr>
          <a:xfrm>
            <a:off x="166255" y="163861"/>
            <a:ext cx="1907522" cy="1907522"/>
          </a:xfrm>
          <a:prstGeom prst="rect">
            <a:avLst/>
          </a:prstGeom>
        </p:spPr>
      </p:pic>
      <p:sp>
        <p:nvSpPr>
          <p:cNvPr id="6" name="Rectangle 5"/>
          <p:cNvSpPr/>
          <p:nvPr/>
        </p:nvSpPr>
        <p:spPr>
          <a:xfrm>
            <a:off x="208496" y="2071383"/>
            <a:ext cx="1615892" cy="369332"/>
          </a:xfrm>
          <a:prstGeom prst="rect">
            <a:avLst/>
          </a:prstGeom>
        </p:spPr>
        <p:txBody>
          <a:bodyPr wrap="none">
            <a:spAutoFit/>
          </a:bodyPr>
          <a:lstStyle/>
          <a:p>
            <a:r>
              <a:rPr lang="en-GB" dirty="0"/>
              <a:t>Mark Lombardi</a:t>
            </a:r>
          </a:p>
        </p:txBody>
      </p:sp>
      <p:sp>
        <p:nvSpPr>
          <p:cNvPr id="8" name="TextBox 7"/>
          <p:cNvSpPr txBox="1"/>
          <p:nvPr/>
        </p:nvSpPr>
        <p:spPr>
          <a:xfrm>
            <a:off x="166255" y="3172691"/>
            <a:ext cx="2072533" cy="2677656"/>
          </a:xfrm>
          <a:prstGeom prst="rect">
            <a:avLst/>
          </a:prstGeom>
          <a:noFill/>
        </p:spPr>
        <p:txBody>
          <a:bodyPr wrap="square" rtlCol="0">
            <a:spAutoFit/>
          </a:bodyPr>
          <a:lstStyle/>
          <a:p>
            <a:r>
              <a:rPr lang="en-GB" sz="2400" dirty="0"/>
              <a:t>Deranged conspiracy?</a:t>
            </a:r>
          </a:p>
          <a:p>
            <a:endParaRPr lang="en-GB" sz="2400" dirty="0"/>
          </a:p>
          <a:p>
            <a:r>
              <a:rPr lang="en-GB" sz="2400" dirty="0"/>
              <a:t>Well researched map of elite power?</a:t>
            </a:r>
          </a:p>
        </p:txBody>
      </p:sp>
    </p:spTree>
    <p:extLst>
      <p:ext uri="{BB962C8B-B14F-4D97-AF65-F5344CB8AC3E}">
        <p14:creationId xmlns:p14="http://schemas.microsoft.com/office/powerpoint/2010/main" val="2732102751"/>
      </p:ext>
    </p:extLst>
  </p:cSld>
  <p:clrMapOvr>
    <a:masterClrMapping/>
  </p:clrMapOvr>
  <mc:AlternateContent xmlns:mc="http://schemas.openxmlformats.org/markup-compatibility/2006" xmlns:p14="http://schemas.microsoft.com/office/powerpoint/2010/main">
    <mc:Choice Requires="p14">
      <p:transition spd="slow" p14:dur="17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130203" cy="3067599"/>
          </a:xfrm>
          <a:prstGeom prst="rect">
            <a:avLst/>
          </a:prstGeom>
        </p:spPr>
      </p:pic>
      <p:pic>
        <p:nvPicPr>
          <p:cNvPr id="3" name="Picture 2"/>
          <p:cNvPicPr>
            <a:picLocks noChangeAspect="1"/>
          </p:cNvPicPr>
          <p:nvPr/>
        </p:nvPicPr>
        <p:blipFill>
          <a:blip r:embed="rId3"/>
          <a:stretch>
            <a:fillRect/>
          </a:stretch>
        </p:blipFill>
        <p:spPr>
          <a:xfrm>
            <a:off x="3375184" y="0"/>
            <a:ext cx="4268124" cy="3236078"/>
          </a:xfrm>
          <a:prstGeom prst="rect">
            <a:avLst/>
          </a:prstGeom>
        </p:spPr>
      </p:pic>
      <p:pic>
        <p:nvPicPr>
          <p:cNvPr id="4" name="Picture 3"/>
          <p:cNvPicPr>
            <a:picLocks noChangeAspect="1"/>
          </p:cNvPicPr>
          <p:nvPr/>
        </p:nvPicPr>
        <p:blipFill>
          <a:blip r:embed="rId4"/>
          <a:stretch>
            <a:fillRect/>
          </a:stretch>
        </p:blipFill>
        <p:spPr>
          <a:xfrm>
            <a:off x="7779421" y="250923"/>
            <a:ext cx="4079066" cy="2309379"/>
          </a:xfrm>
          <a:prstGeom prst="rect">
            <a:avLst/>
          </a:prstGeom>
        </p:spPr>
      </p:pic>
      <p:pic>
        <p:nvPicPr>
          <p:cNvPr id="5" name="Picture 4"/>
          <p:cNvPicPr>
            <a:picLocks noChangeAspect="1"/>
          </p:cNvPicPr>
          <p:nvPr/>
        </p:nvPicPr>
        <p:blipFill>
          <a:blip r:embed="rId5"/>
          <a:stretch>
            <a:fillRect/>
          </a:stretch>
        </p:blipFill>
        <p:spPr>
          <a:xfrm>
            <a:off x="2455134" y="2811225"/>
            <a:ext cx="9539467" cy="3914040"/>
          </a:xfrm>
          <a:prstGeom prst="rect">
            <a:avLst/>
          </a:prstGeom>
        </p:spPr>
      </p:pic>
      <p:sp>
        <p:nvSpPr>
          <p:cNvPr id="6" name="TextBox 5"/>
          <p:cNvSpPr txBox="1"/>
          <p:nvPr/>
        </p:nvSpPr>
        <p:spPr>
          <a:xfrm>
            <a:off x="0" y="3619159"/>
            <a:ext cx="2339804" cy="2554545"/>
          </a:xfrm>
          <a:prstGeom prst="rect">
            <a:avLst/>
          </a:prstGeom>
          <a:noFill/>
        </p:spPr>
        <p:txBody>
          <a:bodyPr wrap="square" rtlCol="0">
            <a:spAutoFit/>
          </a:bodyPr>
          <a:lstStyle/>
          <a:p>
            <a:r>
              <a:rPr lang="en-GB" sz="3200" dirty="0"/>
              <a:t>Art that documented </a:t>
            </a:r>
            <a:r>
              <a:rPr lang="en-GB" sz="3200" dirty="0">
                <a:solidFill>
                  <a:srgbClr val="FF0000"/>
                </a:solidFill>
              </a:rPr>
              <a:t>‘the uses and abuses of power</a:t>
            </a:r>
            <a:r>
              <a:rPr lang="en-GB" sz="3200" dirty="0"/>
              <a:t>’.</a:t>
            </a:r>
          </a:p>
        </p:txBody>
      </p:sp>
    </p:spTree>
    <p:extLst>
      <p:ext uri="{BB962C8B-B14F-4D97-AF65-F5344CB8AC3E}">
        <p14:creationId xmlns:p14="http://schemas.microsoft.com/office/powerpoint/2010/main" val="339985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A2BD-A078-2A99-2BB8-B25939EE0BFF}"/>
              </a:ext>
            </a:extLst>
          </p:cNvPr>
          <p:cNvSpPr>
            <a:spLocks noGrp="1"/>
          </p:cNvSpPr>
          <p:nvPr>
            <p:ph type="title"/>
          </p:nvPr>
        </p:nvSpPr>
        <p:spPr/>
        <p:txBody>
          <a:bodyPr>
            <a:normAutofit/>
          </a:bodyPr>
          <a:lstStyle/>
          <a:p>
            <a:r>
              <a:rPr lang="en-NZ" sz="3600" b="1" dirty="0">
                <a:effectLst>
                  <a:outerShdw blurRad="38100" dist="38100" dir="2700000" algn="tl">
                    <a:srgbClr val="000000">
                      <a:alpha val="43137"/>
                    </a:srgbClr>
                  </a:outerShdw>
                </a:effectLst>
              </a:rPr>
              <a:t>A basic Question…</a:t>
            </a:r>
          </a:p>
        </p:txBody>
      </p:sp>
      <p:sp>
        <p:nvSpPr>
          <p:cNvPr id="3" name="TextBox 2">
            <a:extLst>
              <a:ext uri="{FF2B5EF4-FFF2-40B4-BE49-F238E27FC236}">
                <a16:creationId xmlns:a16="http://schemas.microsoft.com/office/drawing/2014/main" id="{E5CCC1C6-9955-FD20-2735-68B8DF1470A0}"/>
              </a:ext>
            </a:extLst>
          </p:cNvPr>
          <p:cNvSpPr txBox="1"/>
          <p:nvPr/>
        </p:nvSpPr>
        <p:spPr>
          <a:xfrm>
            <a:off x="2428568" y="2694624"/>
            <a:ext cx="6794091" cy="2123658"/>
          </a:xfrm>
          <a:prstGeom prst="rect">
            <a:avLst/>
          </a:prstGeom>
          <a:noFill/>
        </p:spPr>
        <p:txBody>
          <a:bodyPr wrap="square" rtlCol="0">
            <a:spAutoFit/>
          </a:bodyPr>
          <a:lstStyle/>
          <a:p>
            <a:pPr algn="ctr"/>
            <a:r>
              <a:rPr lang="en-NZ" sz="4400" dirty="0"/>
              <a:t>Why </a:t>
            </a:r>
            <a:r>
              <a:rPr lang="en-NZ" sz="4400" u="sng" dirty="0"/>
              <a:t>assume</a:t>
            </a:r>
            <a:r>
              <a:rPr lang="en-NZ" sz="4400" dirty="0"/>
              <a:t> that populists’ contempt for (at least some) elites is </a:t>
            </a:r>
            <a:r>
              <a:rPr lang="en-NZ" sz="4400" dirty="0">
                <a:solidFill>
                  <a:srgbClr val="FF0000"/>
                </a:solidFill>
                <a:effectLst>
                  <a:outerShdw blurRad="38100" dist="38100" dir="2700000" algn="tl">
                    <a:srgbClr val="000000">
                      <a:alpha val="43137"/>
                    </a:srgbClr>
                  </a:outerShdw>
                </a:effectLst>
              </a:rPr>
              <a:t>wrong</a:t>
            </a:r>
            <a:r>
              <a:rPr lang="en-NZ" sz="4400" dirty="0"/>
              <a:t>?</a:t>
            </a:r>
          </a:p>
        </p:txBody>
      </p:sp>
    </p:spTree>
    <p:extLst>
      <p:ext uri="{BB962C8B-B14F-4D97-AF65-F5344CB8AC3E}">
        <p14:creationId xmlns:p14="http://schemas.microsoft.com/office/powerpoint/2010/main" val="3785788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69469"/>
            <a:ext cx="7729728" cy="1188720"/>
          </a:xfrm>
        </p:spPr>
        <p:txBody>
          <a:bodyPr>
            <a:normAutofit/>
          </a:bodyPr>
          <a:lstStyle/>
          <a:p>
            <a:r>
              <a:rPr lang="en-GB" sz="3600" dirty="0"/>
              <a:t>Oligarchic overreach </a:t>
            </a:r>
          </a:p>
        </p:txBody>
      </p:sp>
      <p:sp>
        <p:nvSpPr>
          <p:cNvPr id="3" name="Content Placeholder 2"/>
          <p:cNvSpPr>
            <a:spLocks noGrp="1"/>
          </p:cNvSpPr>
          <p:nvPr>
            <p:ph idx="1"/>
          </p:nvPr>
        </p:nvSpPr>
        <p:spPr>
          <a:xfrm>
            <a:off x="2024084" y="1469180"/>
            <a:ext cx="8143832" cy="4097486"/>
          </a:xfrm>
        </p:spPr>
        <p:txBody>
          <a:bodyPr>
            <a:normAutofit/>
          </a:bodyPr>
          <a:lstStyle/>
          <a:p>
            <a:pPr marL="0" indent="0">
              <a:buNone/>
            </a:pPr>
            <a:r>
              <a:rPr lang="en-GB" dirty="0"/>
              <a:t>In modern, liberal democratic nations ‘the elites’ are </a:t>
            </a:r>
            <a:r>
              <a:rPr lang="en-GB" i="1" dirty="0"/>
              <a:t>also</a:t>
            </a:r>
            <a:r>
              <a:rPr lang="en-GB" dirty="0"/>
              <a:t> citizens...</a:t>
            </a:r>
          </a:p>
          <a:p>
            <a:pPr marL="0" indent="0">
              <a:buNone/>
            </a:pPr>
            <a:r>
              <a:rPr lang="en-GB" dirty="0"/>
              <a:t>	Citizenship is egalitarian and unranked...</a:t>
            </a:r>
          </a:p>
          <a:p>
            <a:pPr marL="0" indent="0">
              <a:buNone/>
            </a:pPr>
            <a:r>
              <a:rPr lang="en-GB" dirty="0"/>
              <a:t>In previous epochs, there were </a:t>
            </a:r>
            <a:r>
              <a:rPr lang="en-GB" i="1" dirty="0">
                <a:solidFill>
                  <a:srgbClr val="FF0000"/>
                </a:solidFill>
              </a:rPr>
              <a:t>formal divisions </a:t>
            </a:r>
            <a:r>
              <a:rPr lang="en-GB" dirty="0"/>
              <a:t>between </a:t>
            </a:r>
          </a:p>
          <a:p>
            <a:pPr marL="0" indent="0">
              <a:buNone/>
            </a:pPr>
            <a:r>
              <a:rPr lang="en-GB" dirty="0"/>
              <a:t>      The Plebeians and the Nobles... People are marked out into definitive classes.</a:t>
            </a:r>
          </a:p>
          <a:p>
            <a:pPr marL="0" indent="0">
              <a:buNone/>
            </a:pPr>
            <a:r>
              <a:rPr lang="en-GB" dirty="0"/>
              <a:t>However, </a:t>
            </a:r>
          </a:p>
          <a:p>
            <a:pPr marL="0" indent="0">
              <a:buNone/>
            </a:pPr>
            <a:r>
              <a:rPr lang="en-GB" dirty="0"/>
              <a:t>‘Even though the theory of popular sovereignty that underpins liberal representative governments has </a:t>
            </a:r>
            <a:r>
              <a:rPr lang="en-GB" b="1" dirty="0">
                <a:solidFill>
                  <a:srgbClr val="FF0000"/>
                </a:solidFill>
                <a:effectLst>
                  <a:outerShdw blurRad="38100" dist="38100" dir="2700000" algn="tl">
                    <a:srgbClr val="000000">
                      <a:alpha val="43137"/>
                    </a:srgbClr>
                  </a:outerShdw>
                </a:effectLst>
              </a:rPr>
              <a:t>obscured</a:t>
            </a:r>
            <a:r>
              <a:rPr lang="en-GB" i="1" dirty="0">
                <a:solidFill>
                  <a:srgbClr val="FF0000"/>
                </a:solidFill>
              </a:rPr>
              <a:t> </a:t>
            </a:r>
            <a:r>
              <a:rPr lang="en-GB" dirty="0">
                <a:solidFill>
                  <a:srgbClr val="FF0000"/>
                </a:solidFill>
              </a:rPr>
              <a:t>the fundamental division between the ruling elite and the common people, </a:t>
            </a:r>
            <a:r>
              <a:rPr lang="en-GB" b="1" dirty="0">
                <a:solidFill>
                  <a:srgbClr val="FF0000"/>
                </a:solidFill>
              </a:rPr>
              <a:t>this split is </a:t>
            </a:r>
            <a:r>
              <a:rPr lang="en-GB" b="1" dirty="0">
                <a:solidFill>
                  <a:srgbClr val="FF0000"/>
                </a:solidFill>
                <a:effectLst>
                  <a:outerShdw blurRad="38100" dist="38100" dir="2700000" algn="tl">
                    <a:srgbClr val="000000">
                      <a:alpha val="43137"/>
                    </a:srgbClr>
                  </a:outerShdw>
                </a:effectLst>
              </a:rPr>
              <a:t>factual and unavoidable</a:t>
            </a:r>
            <a:r>
              <a:rPr lang="en-GB" dirty="0"/>
              <a:t>’.</a:t>
            </a:r>
          </a:p>
          <a:p>
            <a:pPr marL="0" indent="0">
              <a:buNone/>
            </a:pPr>
            <a:r>
              <a:rPr lang="en-GB" dirty="0"/>
              <a:t>Specifically, </a:t>
            </a:r>
          </a:p>
          <a:p>
            <a:pPr marL="0" indent="0">
              <a:buNone/>
            </a:pPr>
            <a:r>
              <a:rPr lang="en-GB" dirty="0"/>
              <a:t>‘In times of crisis—in which common people are impoverished and disempowered to the point of oppression -... the </a:t>
            </a:r>
            <a:r>
              <a:rPr lang="en-GB" i="1" dirty="0">
                <a:solidFill>
                  <a:srgbClr val="FF0000"/>
                </a:solidFill>
              </a:rPr>
              <a:t>veil of legal equality thins out</a:t>
            </a:r>
            <a:r>
              <a:rPr lang="en-GB" dirty="0"/>
              <a:t>’.</a:t>
            </a:r>
          </a:p>
          <a:p>
            <a:pPr marL="0" indent="0">
              <a:buNone/>
            </a:pPr>
            <a:endParaRPr lang="en-GB" dirty="0"/>
          </a:p>
        </p:txBody>
      </p:sp>
      <p:pic>
        <p:nvPicPr>
          <p:cNvPr id="4" name="Picture 3"/>
          <p:cNvPicPr>
            <a:picLocks noChangeAspect="1"/>
          </p:cNvPicPr>
          <p:nvPr/>
        </p:nvPicPr>
        <p:blipFill>
          <a:blip r:embed="rId3"/>
          <a:stretch>
            <a:fillRect/>
          </a:stretch>
        </p:blipFill>
        <p:spPr>
          <a:xfrm>
            <a:off x="344447" y="312003"/>
            <a:ext cx="1390650" cy="1371600"/>
          </a:xfrm>
          <a:prstGeom prst="rect">
            <a:avLst/>
          </a:prstGeom>
        </p:spPr>
      </p:pic>
      <p:sp>
        <p:nvSpPr>
          <p:cNvPr id="5" name="TextBox 4"/>
          <p:cNvSpPr txBox="1"/>
          <p:nvPr/>
        </p:nvSpPr>
        <p:spPr>
          <a:xfrm>
            <a:off x="150313" y="1832477"/>
            <a:ext cx="1666719" cy="369332"/>
          </a:xfrm>
          <a:prstGeom prst="rect">
            <a:avLst/>
          </a:prstGeom>
          <a:noFill/>
        </p:spPr>
        <p:txBody>
          <a:bodyPr wrap="square" rtlCol="0">
            <a:spAutoFit/>
          </a:bodyPr>
          <a:lstStyle/>
          <a:p>
            <a:r>
              <a:rPr lang="en-GB" dirty="0"/>
              <a:t>Camila Vergara</a:t>
            </a:r>
          </a:p>
        </p:txBody>
      </p:sp>
      <p:sp>
        <p:nvSpPr>
          <p:cNvPr id="6" name="TextBox 5"/>
          <p:cNvSpPr txBox="1"/>
          <p:nvPr/>
        </p:nvSpPr>
        <p:spPr>
          <a:xfrm>
            <a:off x="10519579" y="2669050"/>
            <a:ext cx="2038663" cy="369332"/>
          </a:xfrm>
          <a:prstGeom prst="rect">
            <a:avLst/>
          </a:prstGeom>
          <a:noFill/>
        </p:spPr>
        <p:txBody>
          <a:bodyPr wrap="square" rtlCol="0">
            <a:spAutoFit/>
          </a:bodyPr>
          <a:lstStyle/>
          <a:p>
            <a:r>
              <a:rPr lang="en-GB" i="1" dirty="0" err="1"/>
              <a:t>Popolo</a:t>
            </a:r>
            <a:r>
              <a:rPr lang="en-GB" i="1" dirty="0"/>
              <a:t>/Grandi</a:t>
            </a:r>
          </a:p>
        </p:txBody>
      </p:sp>
      <p:pic>
        <p:nvPicPr>
          <p:cNvPr id="7" name="Picture 6"/>
          <p:cNvPicPr>
            <a:picLocks noChangeAspect="1"/>
          </p:cNvPicPr>
          <p:nvPr/>
        </p:nvPicPr>
        <p:blipFill>
          <a:blip r:embed="rId4"/>
          <a:stretch>
            <a:fillRect/>
          </a:stretch>
        </p:blipFill>
        <p:spPr>
          <a:xfrm>
            <a:off x="10173755" y="3063191"/>
            <a:ext cx="2095500" cy="1314450"/>
          </a:xfrm>
          <a:prstGeom prst="rect">
            <a:avLst/>
          </a:prstGeom>
        </p:spPr>
      </p:pic>
      <p:pic>
        <p:nvPicPr>
          <p:cNvPr id="8" name="Picture 7"/>
          <p:cNvPicPr>
            <a:picLocks noChangeAspect="1"/>
          </p:cNvPicPr>
          <p:nvPr/>
        </p:nvPicPr>
        <p:blipFill>
          <a:blip r:embed="rId5"/>
          <a:stretch>
            <a:fillRect/>
          </a:stretch>
        </p:blipFill>
        <p:spPr>
          <a:xfrm>
            <a:off x="9980751" y="1489205"/>
            <a:ext cx="2288504" cy="1249644"/>
          </a:xfrm>
          <a:prstGeom prst="rect">
            <a:avLst/>
          </a:prstGeom>
        </p:spPr>
      </p:pic>
      <p:sp>
        <p:nvSpPr>
          <p:cNvPr id="9" name="Rectangle 8"/>
          <p:cNvSpPr/>
          <p:nvPr/>
        </p:nvSpPr>
        <p:spPr>
          <a:xfrm>
            <a:off x="1510902" y="5677657"/>
            <a:ext cx="9170196" cy="923330"/>
          </a:xfrm>
          <a:prstGeom prst="rect">
            <a:avLst/>
          </a:prstGeom>
        </p:spPr>
        <p:txBody>
          <a:bodyPr wrap="square">
            <a:spAutoFit/>
          </a:bodyPr>
          <a:lstStyle/>
          <a:p>
            <a:r>
              <a:rPr lang="en-GB" dirty="0"/>
              <a:t>Against which populism is best regarded as ‘the politicization of wealth in reaction to systemic corruption and the immiseration of the masses, an attempt to balance the scales of social and political power between the ruling elite and the popular sectors.’</a:t>
            </a:r>
          </a:p>
        </p:txBody>
      </p:sp>
      <p:sp>
        <p:nvSpPr>
          <p:cNvPr id="10" name="TextBox 9"/>
          <p:cNvSpPr txBox="1"/>
          <p:nvPr/>
        </p:nvSpPr>
        <p:spPr>
          <a:xfrm>
            <a:off x="87135" y="4565984"/>
            <a:ext cx="1729897" cy="1200329"/>
          </a:xfrm>
          <a:prstGeom prst="rect">
            <a:avLst/>
          </a:prstGeom>
          <a:noFill/>
        </p:spPr>
        <p:txBody>
          <a:bodyPr wrap="square" rtlCol="0">
            <a:spAutoFit/>
          </a:bodyPr>
          <a:lstStyle/>
          <a:p>
            <a:pPr algn="ctr"/>
            <a:r>
              <a:rPr lang="en-GB" dirty="0"/>
              <a:t>Vergara is here making an </a:t>
            </a:r>
            <a:r>
              <a:rPr lang="en-GB" b="1" i="1" dirty="0"/>
              <a:t>empirical claim...</a:t>
            </a:r>
          </a:p>
        </p:txBody>
      </p:sp>
    </p:spTree>
    <p:extLst>
      <p:ext uri="{BB962C8B-B14F-4D97-AF65-F5344CB8AC3E}">
        <p14:creationId xmlns:p14="http://schemas.microsoft.com/office/powerpoint/2010/main" val="850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 calcmode="lin" valueType="num">
                                      <p:cBhvr>
                                        <p:cTn id="5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518" y="234705"/>
            <a:ext cx="7729728" cy="1188720"/>
          </a:xfrm>
        </p:spPr>
        <p:txBody>
          <a:bodyPr/>
          <a:lstStyle/>
          <a:p>
            <a:r>
              <a:rPr lang="en-GB" sz="3200" dirty="0"/>
              <a:t>The Ruling class</a:t>
            </a:r>
            <a:br>
              <a:rPr lang="en-GB" dirty="0"/>
            </a:br>
            <a:r>
              <a:rPr lang="en-GB" sz="1800" dirty="0"/>
              <a:t>reality or conspiratorial fiction?</a:t>
            </a:r>
            <a:endParaRPr lang="en-GB" sz="2400" dirty="0"/>
          </a:p>
        </p:txBody>
      </p:sp>
      <p:sp>
        <p:nvSpPr>
          <p:cNvPr id="3" name="Content Placeholder 2"/>
          <p:cNvSpPr>
            <a:spLocks noGrp="1"/>
          </p:cNvSpPr>
          <p:nvPr>
            <p:ph idx="1"/>
          </p:nvPr>
        </p:nvSpPr>
        <p:spPr>
          <a:xfrm>
            <a:off x="0" y="2624189"/>
            <a:ext cx="7729728" cy="3766779"/>
          </a:xfrm>
        </p:spPr>
        <p:txBody>
          <a:bodyPr>
            <a:normAutofit/>
          </a:bodyPr>
          <a:lstStyle/>
          <a:p>
            <a:r>
              <a:rPr lang="en-GB" sz="2400" dirty="0"/>
              <a:t>Do we live in ‘</a:t>
            </a:r>
            <a:r>
              <a:rPr lang="en-GB" sz="2400" dirty="0">
                <a:solidFill>
                  <a:srgbClr val="FF0000"/>
                </a:solidFill>
              </a:rPr>
              <a:t>real</a:t>
            </a:r>
            <a:r>
              <a:rPr lang="en-GB" sz="2400" dirty="0"/>
              <a:t>’ democracies?</a:t>
            </a:r>
          </a:p>
          <a:p>
            <a:pPr lvl="1"/>
            <a:r>
              <a:rPr lang="en-GB" sz="2000" dirty="0"/>
              <a:t>What are the conditions that need to be satisfied for real democracy to function?</a:t>
            </a:r>
          </a:p>
          <a:p>
            <a:r>
              <a:rPr lang="en-GB" sz="2400" dirty="0"/>
              <a:t>What do the relevant elites do?</a:t>
            </a:r>
          </a:p>
          <a:p>
            <a:pPr lvl="1"/>
            <a:r>
              <a:rPr lang="en-GB" sz="2000" dirty="0"/>
              <a:t>What are the kinds of things elites do the pursue their interests?</a:t>
            </a:r>
          </a:p>
          <a:p>
            <a:r>
              <a:rPr lang="en-GB" sz="2400" dirty="0"/>
              <a:t>Are elites connected to the needs and interests and rights of ‘ordinary people’?</a:t>
            </a:r>
          </a:p>
          <a:p>
            <a:pPr lvl="1"/>
            <a:r>
              <a:rPr lang="en-GB" sz="2000" dirty="0"/>
              <a:t>How do/should ordinary people hold their elected representatives (and others) to account?</a:t>
            </a:r>
          </a:p>
          <a:p>
            <a:endParaRPr lang="en-GB" dirty="0"/>
          </a:p>
        </p:txBody>
      </p:sp>
      <p:pic>
        <p:nvPicPr>
          <p:cNvPr id="4" name="Picture 3"/>
          <p:cNvPicPr>
            <a:picLocks noChangeAspect="1"/>
          </p:cNvPicPr>
          <p:nvPr/>
        </p:nvPicPr>
        <p:blipFill>
          <a:blip r:embed="rId3"/>
          <a:stretch>
            <a:fillRect/>
          </a:stretch>
        </p:blipFill>
        <p:spPr>
          <a:xfrm>
            <a:off x="9003724" y="108896"/>
            <a:ext cx="3056412" cy="2044516"/>
          </a:xfrm>
          <a:prstGeom prst="rect">
            <a:avLst/>
          </a:prstGeom>
        </p:spPr>
      </p:pic>
      <p:pic>
        <p:nvPicPr>
          <p:cNvPr id="5" name="Picture 4"/>
          <p:cNvPicPr>
            <a:picLocks noChangeAspect="1"/>
          </p:cNvPicPr>
          <p:nvPr/>
        </p:nvPicPr>
        <p:blipFill>
          <a:blip r:embed="rId4"/>
          <a:stretch>
            <a:fillRect/>
          </a:stretch>
        </p:blipFill>
        <p:spPr>
          <a:xfrm>
            <a:off x="0" y="108896"/>
            <a:ext cx="3439041" cy="2268266"/>
          </a:xfrm>
          <a:prstGeom prst="rect">
            <a:avLst/>
          </a:prstGeom>
        </p:spPr>
      </p:pic>
      <p:sp>
        <p:nvSpPr>
          <p:cNvPr id="6" name="TextBox 5"/>
          <p:cNvSpPr txBox="1"/>
          <p:nvPr/>
        </p:nvSpPr>
        <p:spPr>
          <a:xfrm>
            <a:off x="8307444" y="2377162"/>
            <a:ext cx="3884556" cy="4247317"/>
          </a:xfrm>
          <a:prstGeom prst="rect">
            <a:avLst/>
          </a:prstGeom>
          <a:noFill/>
        </p:spPr>
        <p:txBody>
          <a:bodyPr wrap="square" rtlCol="0">
            <a:spAutoFit/>
          </a:bodyPr>
          <a:lstStyle/>
          <a:p>
            <a:r>
              <a:rPr lang="en-GB" dirty="0"/>
              <a:t>No... Murderous Satanic and blood drinking paedophiles are running things with the help of ‘woke’ anti-patriots who are funded by foreign powers and a “cultural Marxist” agenda.</a:t>
            </a:r>
          </a:p>
          <a:p>
            <a:endParaRPr lang="en-GB" dirty="0"/>
          </a:p>
          <a:p>
            <a:pPr algn="ctr"/>
            <a:r>
              <a:rPr lang="en-GB" dirty="0"/>
              <a:t>***</a:t>
            </a:r>
          </a:p>
          <a:p>
            <a:endParaRPr lang="en-GB" dirty="0"/>
          </a:p>
          <a:p>
            <a:r>
              <a:rPr lang="en-GB" dirty="0"/>
              <a:t>No.... A ruling class of people operate to limit the demands people can make of their institutions in order to guarantee that the growth required for ever expanding capitalist production is sustained, even as ordinary folk suffer, many quite considerably, as a result</a:t>
            </a:r>
          </a:p>
        </p:txBody>
      </p:sp>
      <p:sp>
        <p:nvSpPr>
          <p:cNvPr id="7" name="Rectangle 6"/>
          <p:cNvSpPr/>
          <p:nvPr/>
        </p:nvSpPr>
        <p:spPr>
          <a:xfrm>
            <a:off x="3574749" y="1468819"/>
            <a:ext cx="5164517" cy="954107"/>
          </a:xfrm>
          <a:prstGeom prst="rect">
            <a:avLst/>
          </a:prstGeom>
        </p:spPr>
        <p:txBody>
          <a:bodyPr wrap="square">
            <a:spAutoFit/>
          </a:bodyPr>
          <a:lstStyle/>
          <a:p>
            <a:pPr algn="ctr"/>
            <a:r>
              <a:rPr lang="en-GB" sz="2800" dirty="0"/>
              <a:t>Some questions to ask yourself.... And that can have answers.</a:t>
            </a:r>
          </a:p>
        </p:txBody>
      </p:sp>
      <p:sp>
        <p:nvSpPr>
          <p:cNvPr id="8" name="Right Arrow 7"/>
          <p:cNvSpPr/>
          <p:nvPr/>
        </p:nvSpPr>
        <p:spPr>
          <a:xfrm>
            <a:off x="4424516" y="2669953"/>
            <a:ext cx="3785420" cy="343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429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748382"/>
            <a:ext cx="7729728" cy="1188720"/>
          </a:xfrm>
        </p:spPr>
        <p:txBody>
          <a:bodyPr/>
          <a:lstStyle/>
          <a:p>
            <a:r>
              <a:rPr lang="en-GB" dirty="0"/>
              <a:t>Today’s lecture</a:t>
            </a:r>
          </a:p>
        </p:txBody>
      </p:sp>
      <p:sp>
        <p:nvSpPr>
          <p:cNvPr id="3" name="Content Placeholder 2"/>
          <p:cNvSpPr>
            <a:spLocks noGrp="1"/>
          </p:cNvSpPr>
          <p:nvPr>
            <p:ph idx="1"/>
          </p:nvPr>
        </p:nvSpPr>
        <p:spPr>
          <a:xfrm>
            <a:off x="2231136" y="2303748"/>
            <a:ext cx="7729728" cy="3805870"/>
          </a:xfrm>
        </p:spPr>
        <p:txBody>
          <a:bodyPr>
            <a:normAutofit fontScale="92500" lnSpcReduction="10000"/>
          </a:bodyPr>
          <a:lstStyle/>
          <a:p>
            <a:r>
              <a:rPr lang="en-GB" sz="2800" dirty="0"/>
              <a:t>Populism: A potted history </a:t>
            </a:r>
          </a:p>
          <a:p>
            <a:pPr lvl="1"/>
            <a:r>
              <a:rPr lang="en-GB" sz="2600" dirty="0"/>
              <a:t>Russia/USA… Ancient Rome</a:t>
            </a:r>
            <a:r>
              <a:rPr lang="en-GB" sz="2600"/>
              <a:t>/India/Cuba</a:t>
            </a:r>
            <a:endParaRPr lang="en-GB" sz="2600" dirty="0"/>
          </a:p>
          <a:p>
            <a:r>
              <a:rPr lang="en-GB" sz="2800" dirty="0">
                <a:effectLst>
                  <a:outerShdw blurRad="38100" dist="38100" dir="2700000" algn="tl">
                    <a:srgbClr val="000000">
                      <a:alpha val="43137"/>
                    </a:srgbClr>
                  </a:outerShdw>
                </a:effectLst>
              </a:rPr>
              <a:t>Anti</a:t>
            </a:r>
            <a:r>
              <a:rPr lang="en-GB" sz="2800" dirty="0"/>
              <a:t>-Populism</a:t>
            </a:r>
          </a:p>
          <a:p>
            <a:pPr lvl="1"/>
            <a:r>
              <a:rPr lang="en-GB" sz="2800" dirty="0"/>
              <a:t>What it gets wrong…</a:t>
            </a:r>
          </a:p>
          <a:p>
            <a:r>
              <a:rPr lang="en-GB" sz="2800" dirty="0"/>
              <a:t> A thinner version of populism</a:t>
            </a:r>
          </a:p>
          <a:p>
            <a:pPr lvl="1"/>
            <a:r>
              <a:rPr lang="en-GB" sz="2400" dirty="0"/>
              <a:t>Taking seriously the charge of Elite Failure</a:t>
            </a:r>
          </a:p>
          <a:p>
            <a:r>
              <a:rPr lang="en-GB" sz="2800" dirty="0"/>
              <a:t>Perilous Politics … </a:t>
            </a:r>
          </a:p>
          <a:p>
            <a:pPr lvl="1"/>
            <a:r>
              <a:rPr lang="en-GB" sz="2600" dirty="0"/>
              <a:t>What follows? What is to be done?</a:t>
            </a:r>
          </a:p>
          <a:p>
            <a:pPr marL="0" indent="0">
              <a:buNone/>
            </a:pPr>
            <a:endParaRPr lang="en-GB" sz="2000" dirty="0"/>
          </a:p>
          <a:p>
            <a:endParaRPr lang="en-GB" sz="2000" dirty="0"/>
          </a:p>
          <a:p>
            <a:pPr lvl="1"/>
            <a:endParaRPr lang="en-GB" sz="1800" dirty="0"/>
          </a:p>
          <a:p>
            <a:endParaRPr lang="en-GB" dirty="0"/>
          </a:p>
        </p:txBody>
      </p:sp>
    </p:spTree>
    <p:extLst>
      <p:ext uri="{BB962C8B-B14F-4D97-AF65-F5344CB8AC3E}">
        <p14:creationId xmlns:p14="http://schemas.microsoft.com/office/powerpoint/2010/main" val="125315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027" y="161129"/>
            <a:ext cx="7729728" cy="1188720"/>
          </a:xfrm>
        </p:spPr>
        <p:txBody>
          <a:bodyPr>
            <a:normAutofit/>
          </a:bodyPr>
          <a:lstStyle/>
          <a:p>
            <a:r>
              <a:rPr lang="en-GB" sz="3600" dirty="0"/>
              <a:t>Dealing with </a:t>
            </a:r>
            <a:r>
              <a:rPr lang="en-GB" sz="3600" b="1" dirty="0">
                <a:effectLst>
                  <a:outerShdw blurRad="38100" dist="38100" dir="2700000" algn="tl">
                    <a:srgbClr val="000000">
                      <a:alpha val="43137"/>
                    </a:srgbClr>
                  </a:outerShdw>
                </a:effectLst>
              </a:rPr>
              <a:t>elites</a:t>
            </a:r>
            <a:r>
              <a:rPr lang="en-GB" sz="3600" dirty="0"/>
              <a:t>...</a:t>
            </a:r>
          </a:p>
        </p:txBody>
      </p:sp>
      <p:sp>
        <p:nvSpPr>
          <p:cNvPr id="4" name="Rectangle 3"/>
          <p:cNvSpPr/>
          <p:nvPr/>
        </p:nvSpPr>
        <p:spPr>
          <a:xfrm>
            <a:off x="110836" y="2193883"/>
            <a:ext cx="6694912" cy="4108817"/>
          </a:xfrm>
          <a:prstGeom prst="rect">
            <a:avLst/>
          </a:prstGeom>
        </p:spPr>
        <p:txBody>
          <a:bodyPr wrap="square">
            <a:spAutoFit/>
          </a:bodyPr>
          <a:lstStyle/>
          <a:p>
            <a:pPr algn="ctr" defTabSz="457200"/>
            <a:r>
              <a:rPr lang="en-GB" sz="2900" dirty="0">
                <a:solidFill>
                  <a:prstClr val="black"/>
                </a:solidFill>
                <a:latin typeface="Tw Cen MT" panose="020B0602020104020603"/>
              </a:rPr>
              <a:t>‘... He [Cleomenes] perceived that he could not confer this benefit on his country unless he obtained sole power. For he saw that the ambition of others made it </a:t>
            </a:r>
            <a:r>
              <a:rPr lang="en-GB" sz="2900" dirty="0">
                <a:solidFill>
                  <a:srgbClr val="FF0000"/>
                </a:solidFill>
                <a:latin typeface="Tw Cen MT" panose="020B0602020104020603"/>
              </a:rPr>
              <a:t>impossible for him to do what was useful for many against the will of a few</a:t>
            </a:r>
            <a:r>
              <a:rPr lang="en-GB" sz="2900" dirty="0">
                <a:solidFill>
                  <a:prstClr val="black"/>
                </a:solidFill>
                <a:latin typeface="Tw Cen MT" panose="020B0602020104020603"/>
              </a:rPr>
              <a:t>. Wherefore, finding fit occasion, he </a:t>
            </a:r>
            <a:r>
              <a:rPr lang="en-GB" sz="2900" dirty="0">
                <a:solidFill>
                  <a:srgbClr val="FF0000"/>
                </a:solidFill>
                <a:latin typeface="Tw Cen MT" panose="020B0602020104020603"/>
              </a:rPr>
              <a:t>murdered the </a:t>
            </a:r>
            <a:r>
              <a:rPr lang="en-GB" sz="2900" i="1" dirty="0">
                <a:solidFill>
                  <a:srgbClr val="FF0000"/>
                </a:solidFill>
                <a:latin typeface="Tw Cen MT" panose="020B0602020104020603"/>
              </a:rPr>
              <a:t>Ephori</a:t>
            </a:r>
            <a:r>
              <a:rPr lang="en-GB" sz="2900" dirty="0">
                <a:solidFill>
                  <a:srgbClr val="FF0000"/>
                </a:solidFill>
                <a:latin typeface="Tw Cen MT" panose="020B0602020104020603"/>
              </a:rPr>
              <a:t> and all others likely to oppose him; after which, he completely renewed the laws of Lycurgus.’</a:t>
            </a:r>
          </a:p>
        </p:txBody>
      </p:sp>
      <p:pic>
        <p:nvPicPr>
          <p:cNvPr id="5" name="Picture 4"/>
          <p:cNvPicPr>
            <a:picLocks noChangeAspect="1"/>
          </p:cNvPicPr>
          <p:nvPr/>
        </p:nvPicPr>
        <p:blipFill>
          <a:blip r:embed="rId3"/>
          <a:stretch>
            <a:fillRect/>
          </a:stretch>
        </p:blipFill>
        <p:spPr>
          <a:xfrm>
            <a:off x="6805748" y="1493028"/>
            <a:ext cx="3471800" cy="5180745"/>
          </a:xfrm>
          <a:prstGeom prst="rect">
            <a:avLst/>
          </a:prstGeom>
        </p:spPr>
      </p:pic>
      <p:pic>
        <p:nvPicPr>
          <p:cNvPr id="3" name="Picture 2"/>
          <p:cNvPicPr>
            <a:picLocks noChangeAspect="1"/>
          </p:cNvPicPr>
          <p:nvPr/>
        </p:nvPicPr>
        <p:blipFill>
          <a:blip r:embed="rId4"/>
          <a:stretch>
            <a:fillRect/>
          </a:stretch>
        </p:blipFill>
        <p:spPr>
          <a:xfrm>
            <a:off x="304951" y="161129"/>
            <a:ext cx="1565418" cy="1565418"/>
          </a:xfrm>
          <a:prstGeom prst="rect">
            <a:avLst/>
          </a:prstGeom>
        </p:spPr>
      </p:pic>
      <p:pic>
        <p:nvPicPr>
          <p:cNvPr id="7" name="Picture 6"/>
          <p:cNvPicPr>
            <a:picLocks noChangeAspect="1"/>
          </p:cNvPicPr>
          <p:nvPr/>
        </p:nvPicPr>
        <p:blipFill rotWithShape="1">
          <a:blip r:embed="rId5"/>
          <a:srcRect l="17591" r="18329" b="13996"/>
          <a:stretch/>
        </p:blipFill>
        <p:spPr>
          <a:xfrm>
            <a:off x="10748391" y="11708"/>
            <a:ext cx="1108364" cy="1487562"/>
          </a:xfrm>
          <a:prstGeom prst="rect">
            <a:avLst/>
          </a:prstGeom>
        </p:spPr>
      </p:pic>
      <p:sp>
        <p:nvSpPr>
          <p:cNvPr id="8" name="TextBox 7"/>
          <p:cNvSpPr txBox="1"/>
          <p:nvPr/>
        </p:nvSpPr>
        <p:spPr>
          <a:xfrm>
            <a:off x="10277548" y="1541881"/>
            <a:ext cx="2133600" cy="369332"/>
          </a:xfrm>
          <a:prstGeom prst="rect">
            <a:avLst/>
          </a:prstGeom>
          <a:noFill/>
        </p:spPr>
        <p:txBody>
          <a:bodyPr wrap="square" rtlCol="0">
            <a:spAutoFit/>
          </a:bodyPr>
          <a:lstStyle/>
          <a:p>
            <a:r>
              <a:rPr lang="en-GB" dirty="0"/>
              <a:t>John P. McCormick</a:t>
            </a:r>
          </a:p>
        </p:txBody>
      </p:sp>
      <p:sp>
        <p:nvSpPr>
          <p:cNvPr id="6" name="Rectangle 5"/>
          <p:cNvSpPr/>
          <p:nvPr/>
        </p:nvSpPr>
        <p:spPr>
          <a:xfrm>
            <a:off x="2051027" y="1349849"/>
            <a:ext cx="4308764" cy="5317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rPr>
              <a:t>An instance of ‘ferocious populism’</a:t>
            </a:r>
          </a:p>
        </p:txBody>
      </p:sp>
      <p:pic>
        <p:nvPicPr>
          <p:cNvPr id="10" name="Picture 9"/>
          <p:cNvPicPr>
            <a:picLocks noChangeAspect="1"/>
          </p:cNvPicPr>
          <p:nvPr/>
        </p:nvPicPr>
        <p:blipFill rotWithShape="1">
          <a:blip r:embed="rId6"/>
          <a:srcRect r="-396" b="14718"/>
          <a:stretch/>
        </p:blipFill>
        <p:spPr>
          <a:xfrm>
            <a:off x="-1" y="6146149"/>
            <a:ext cx="1870369" cy="623888"/>
          </a:xfrm>
          <a:prstGeom prst="rect">
            <a:avLst/>
          </a:prstGeom>
        </p:spPr>
      </p:pic>
      <p:pic>
        <p:nvPicPr>
          <p:cNvPr id="11" name="Picture 10"/>
          <p:cNvPicPr>
            <a:picLocks noChangeAspect="1"/>
          </p:cNvPicPr>
          <p:nvPr/>
        </p:nvPicPr>
        <p:blipFill rotWithShape="1">
          <a:blip r:embed="rId6"/>
          <a:srcRect r="-396" b="14718"/>
          <a:stretch/>
        </p:blipFill>
        <p:spPr>
          <a:xfrm>
            <a:off x="1842196" y="6146149"/>
            <a:ext cx="2445668" cy="623888"/>
          </a:xfrm>
          <a:prstGeom prst="rect">
            <a:avLst/>
          </a:prstGeom>
        </p:spPr>
      </p:pic>
      <p:pic>
        <p:nvPicPr>
          <p:cNvPr id="12" name="Picture 11"/>
          <p:cNvPicPr>
            <a:picLocks noChangeAspect="1"/>
          </p:cNvPicPr>
          <p:nvPr/>
        </p:nvPicPr>
        <p:blipFill rotWithShape="1">
          <a:blip r:embed="rId6"/>
          <a:srcRect r="-396" b="14718"/>
          <a:stretch/>
        </p:blipFill>
        <p:spPr>
          <a:xfrm>
            <a:off x="4287864" y="6146148"/>
            <a:ext cx="1663908" cy="623888"/>
          </a:xfrm>
          <a:prstGeom prst="rect">
            <a:avLst/>
          </a:prstGeom>
        </p:spPr>
      </p:pic>
      <p:pic>
        <p:nvPicPr>
          <p:cNvPr id="14" name="Picture 13"/>
          <p:cNvPicPr>
            <a:picLocks noChangeAspect="1"/>
          </p:cNvPicPr>
          <p:nvPr/>
        </p:nvPicPr>
        <p:blipFill rotWithShape="1">
          <a:blip r:embed="rId6"/>
          <a:srcRect r="-396" b="14718"/>
          <a:stretch/>
        </p:blipFill>
        <p:spPr>
          <a:xfrm>
            <a:off x="5951772" y="6146148"/>
            <a:ext cx="853976" cy="623888"/>
          </a:xfrm>
          <a:prstGeom prst="rect">
            <a:avLst/>
          </a:prstGeom>
        </p:spPr>
      </p:pic>
    </p:spTree>
    <p:extLst>
      <p:ext uri="{BB962C8B-B14F-4D97-AF65-F5344CB8AC3E}">
        <p14:creationId xmlns:p14="http://schemas.microsoft.com/office/powerpoint/2010/main" val="34344936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9333F-08D0-105C-0BAC-8DD974C6D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D5EDD-7208-1644-88B8-C8C863EAB6B1}"/>
              </a:ext>
            </a:extLst>
          </p:cNvPr>
          <p:cNvSpPr>
            <a:spLocks noGrp="1"/>
          </p:cNvSpPr>
          <p:nvPr>
            <p:ph type="title"/>
          </p:nvPr>
        </p:nvSpPr>
        <p:spPr>
          <a:xfrm>
            <a:off x="2231136" y="576920"/>
            <a:ext cx="7729728" cy="786731"/>
          </a:xfrm>
        </p:spPr>
        <p:txBody>
          <a:bodyPr/>
          <a:lstStyle/>
          <a:p>
            <a:r>
              <a:rPr lang="en-GB" dirty="0"/>
              <a:t>Populist strategy</a:t>
            </a:r>
          </a:p>
        </p:txBody>
      </p:sp>
      <p:sp>
        <p:nvSpPr>
          <p:cNvPr id="8" name="Rectangle 7">
            <a:extLst>
              <a:ext uri="{FF2B5EF4-FFF2-40B4-BE49-F238E27FC236}">
                <a16:creationId xmlns:a16="http://schemas.microsoft.com/office/drawing/2014/main" id="{0436B386-323E-C039-87F6-33646BE904F5}"/>
              </a:ext>
            </a:extLst>
          </p:cNvPr>
          <p:cNvSpPr/>
          <p:nvPr/>
        </p:nvSpPr>
        <p:spPr>
          <a:xfrm>
            <a:off x="3421627" y="1905506"/>
            <a:ext cx="5063612" cy="3046988"/>
          </a:xfrm>
          <a:prstGeom prst="rect">
            <a:avLst/>
          </a:prstGeom>
        </p:spPr>
        <p:txBody>
          <a:bodyPr wrap="square">
            <a:spAutoFit/>
          </a:bodyPr>
          <a:lstStyle/>
          <a:p>
            <a:pPr algn="ctr"/>
            <a:r>
              <a:rPr lang="en-GB" sz="3200" b="1" dirty="0"/>
              <a:t>Even if populists convince us of their correct reading of our failed/failing democracies, it does not mean that “anything goes”... </a:t>
            </a:r>
          </a:p>
        </p:txBody>
      </p:sp>
    </p:spTree>
    <p:extLst>
      <p:ext uri="{BB962C8B-B14F-4D97-AF65-F5344CB8AC3E}">
        <p14:creationId xmlns:p14="http://schemas.microsoft.com/office/powerpoint/2010/main" val="3420606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55378"/>
            <a:ext cx="7729728" cy="786731"/>
          </a:xfrm>
        </p:spPr>
        <p:txBody>
          <a:bodyPr/>
          <a:lstStyle/>
          <a:p>
            <a:r>
              <a:rPr lang="en-GB" dirty="0"/>
              <a:t>Populist strategy</a:t>
            </a:r>
          </a:p>
        </p:txBody>
      </p:sp>
      <p:sp>
        <p:nvSpPr>
          <p:cNvPr id="3" name="Content Placeholder 2"/>
          <p:cNvSpPr>
            <a:spLocks noGrp="1"/>
          </p:cNvSpPr>
          <p:nvPr>
            <p:ph idx="1"/>
          </p:nvPr>
        </p:nvSpPr>
        <p:spPr>
          <a:xfrm>
            <a:off x="1760080" y="1049242"/>
            <a:ext cx="8409155" cy="5808758"/>
          </a:xfrm>
        </p:spPr>
        <p:txBody>
          <a:bodyPr>
            <a:normAutofit fontScale="92500" lnSpcReduction="20000"/>
          </a:bodyPr>
          <a:lstStyle/>
          <a:p>
            <a:pPr marL="0" indent="0">
              <a:buNone/>
            </a:pPr>
            <a:r>
              <a:rPr lang="en-GB" sz="1900" dirty="0"/>
              <a:t>Populists can draw on a range of approaches to advance their agendas</a:t>
            </a:r>
          </a:p>
          <a:p>
            <a:pPr marL="342900" indent="-342900">
              <a:buFont typeface="+mj-lt"/>
              <a:buAutoNum type="arabicPeriod"/>
            </a:pPr>
            <a:r>
              <a:rPr lang="en-GB" sz="1900" b="1" dirty="0"/>
              <a:t>‘Shortcuts to power’: the possessive approach</a:t>
            </a:r>
          </a:p>
          <a:p>
            <a:pPr lvl="1"/>
            <a:r>
              <a:rPr lang="en-GB" sz="1700" dirty="0"/>
              <a:t>Including ‘dismembering’ and ‘unmembering’ one’s rivals;</a:t>
            </a:r>
          </a:p>
          <a:p>
            <a:pPr lvl="1"/>
            <a:r>
              <a:rPr lang="en-GB" sz="1700" dirty="0"/>
              <a:t>Pack the courts with one’s chosen personnel</a:t>
            </a:r>
          </a:p>
          <a:p>
            <a:pPr lvl="1"/>
            <a:r>
              <a:rPr lang="en-GB" sz="1700" dirty="0"/>
              <a:t>Changing of constitutions to keep populist leader in power</a:t>
            </a:r>
          </a:p>
          <a:p>
            <a:pPr lvl="1"/>
            <a:r>
              <a:rPr lang="en-GB" sz="1700" dirty="0"/>
              <a:t>Gerrymandering electoral districts</a:t>
            </a:r>
          </a:p>
          <a:p>
            <a:pPr marL="342900" indent="-342900">
              <a:buFont typeface="+mj-lt"/>
              <a:buAutoNum type="arabicPeriod"/>
            </a:pPr>
            <a:r>
              <a:rPr lang="en-GB" sz="1900" b="1" dirty="0"/>
              <a:t>Use constitutional provisions to...</a:t>
            </a:r>
          </a:p>
          <a:p>
            <a:pPr lvl="1"/>
            <a:r>
              <a:rPr lang="en-GB" sz="1700" dirty="0"/>
              <a:t>Expand the courts (as pursued by FDR and Abraham Lincoln).</a:t>
            </a:r>
          </a:p>
          <a:p>
            <a:pPr lvl="1"/>
            <a:r>
              <a:rPr lang="en-GB" sz="1700" dirty="0"/>
              <a:t>Change electoral process in ways that will favour populist agenda</a:t>
            </a:r>
          </a:p>
          <a:p>
            <a:pPr marL="342900" indent="-342900">
              <a:buFont typeface="+mj-lt"/>
              <a:buAutoNum type="arabicPeriod"/>
            </a:pPr>
            <a:r>
              <a:rPr lang="en-GB" sz="1900" b="1" dirty="0"/>
              <a:t>Try and achieve a degree of cultural hegemony </a:t>
            </a:r>
            <a:r>
              <a:rPr lang="en-GB" sz="1900" b="1" i="1" dirty="0"/>
              <a:t>outside </a:t>
            </a:r>
            <a:r>
              <a:rPr lang="en-GB" sz="1900" b="1" dirty="0"/>
              <a:t>formal arenas of power</a:t>
            </a:r>
          </a:p>
          <a:p>
            <a:pPr lvl="1"/>
            <a:r>
              <a:rPr lang="en-GB" sz="1700" dirty="0"/>
              <a:t>Cultural products (cinema, art, theatre, literature) can be produced with populist messages. </a:t>
            </a:r>
          </a:p>
          <a:p>
            <a:pPr marL="342900" indent="-342900">
              <a:buFont typeface="+mj-lt"/>
              <a:buAutoNum type="arabicPeriod"/>
            </a:pPr>
            <a:r>
              <a:rPr lang="en-GB" sz="1900" b="1" dirty="0"/>
              <a:t>‘Take over’ a political party... by getting one’s candidates elected!</a:t>
            </a:r>
          </a:p>
          <a:p>
            <a:pPr lvl="1"/>
            <a:r>
              <a:rPr lang="en-GB" sz="1700" dirty="0"/>
              <a:t>Self-declared (left-)populists in the US are trying to swerve Dems in broadly populist directions.</a:t>
            </a:r>
          </a:p>
          <a:p>
            <a:pPr marL="342900" indent="-342900">
              <a:buFont typeface="+mj-lt"/>
              <a:buAutoNum type="arabicPeriod"/>
            </a:pPr>
            <a:r>
              <a:rPr lang="en-GB" sz="1900" b="1" dirty="0"/>
              <a:t>Use/Avoid divisive rhetoric and keep under the radar</a:t>
            </a:r>
          </a:p>
          <a:p>
            <a:pPr lvl="1"/>
            <a:r>
              <a:rPr lang="en-GB" sz="1700" dirty="0"/>
              <a:t>Perfectly possible and sensible for populists to avoid using populist rhetoric in an effort to stay under the radar. </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342900" indent="-342900">
              <a:buFont typeface="+mj-lt"/>
              <a:buAutoNum type="arabicPeriod"/>
            </a:pPr>
            <a:endParaRPr lang="en-GB" dirty="0"/>
          </a:p>
          <a:p>
            <a:endParaRPr lang="en-GB" dirty="0"/>
          </a:p>
        </p:txBody>
      </p:sp>
      <p:sp>
        <p:nvSpPr>
          <p:cNvPr id="8" name="Rectangle 7"/>
          <p:cNvSpPr/>
          <p:nvPr/>
        </p:nvSpPr>
        <p:spPr>
          <a:xfrm>
            <a:off x="8711381" y="1049242"/>
            <a:ext cx="2725770" cy="2246769"/>
          </a:xfrm>
          <a:prstGeom prst="rect">
            <a:avLst/>
          </a:prstGeom>
        </p:spPr>
        <p:txBody>
          <a:bodyPr wrap="square">
            <a:spAutoFit/>
          </a:bodyPr>
          <a:lstStyle/>
          <a:p>
            <a:pPr algn="ctr"/>
            <a:r>
              <a:rPr lang="en-GB" sz="2000" b="1" dirty="0"/>
              <a:t>Even if populists convince us of their correct reading of our failed/failing democracies, it does not mean that “anything goes”... </a:t>
            </a:r>
          </a:p>
        </p:txBody>
      </p:sp>
    </p:spTree>
    <p:extLst>
      <p:ext uri="{BB962C8B-B14F-4D97-AF65-F5344CB8AC3E}">
        <p14:creationId xmlns:p14="http://schemas.microsoft.com/office/powerpoint/2010/main" val="3634568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3">
                                            <p:txEl>
                                              <p:pRg st="6" end="6"/>
                                            </p:txEl>
                                          </p:spTgt>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8" dur="500"/>
                                        <p:tgtEl>
                                          <p:spTgt spid="3">
                                            <p:txEl>
                                              <p:pRg st="7" end="7"/>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p:cTn id="51"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3" dur="500"/>
                                        <p:tgtEl>
                                          <p:spTgt spid="3">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 calcmode="lin" valueType="num">
                                      <p:cBhvr>
                                        <p:cTn id="58"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0" dur="500"/>
                                        <p:tgtEl>
                                          <p:spTgt spid="3">
                                            <p:txEl>
                                              <p:pRg st="9" end="9"/>
                                            </p:txEl>
                                          </p:spTgt>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anim calcmode="lin" valueType="num">
                                      <p:cBhvr>
                                        <p:cTn id="63"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65" dur="500"/>
                                        <p:tgtEl>
                                          <p:spTgt spid="3">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xEl>
                                              <p:pRg st="11" end="11"/>
                                            </p:txEl>
                                          </p:spTgt>
                                        </p:tgtEl>
                                        <p:attrNameLst>
                                          <p:attrName>style.visibility</p:attrName>
                                        </p:attrNameLst>
                                      </p:cBhvr>
                                      <p:to>
                                        <p:strVal val="visible"/>
                                      </p:to>
                                    </p:set>
                                    <p:anim calcmode="lin" valueType="num">
                                      <p:cBhvr>
                                        <p:cTn id="70"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2" dur="500"/>
                                        <p:tgtEl>
                                          <p:spTgt spid="3">
                                            <p:txEl>
                                              <p:pRg st="11" end="11"/>
                                            </p:txEl>
                                          </p:spTgt>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
                                            <p:txEl>
                                              <p:pRg st="12" end="12"/>
                                            </p:txEl>
                                          </p:spTgt>
                                        </p:tgtEl>
                                        <p:attrNameLst>
                                          <p:attrName>style.visibility</p:attrName>
                                        </p:attrNameLst>
                                      </p:cBhvr>
                                      <p:to>
                                        <p:strVal val="visible"/>
                                      </p:to>
                                    </p:set>
                                    <p:anim calcmode="lin" valueType="num">
                                      <p:cBhvr>
                                        <p:cTn id="75" dur="5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76" dur="500" fill="hold"/>
                                        <p:tgtEl>
                                          <p:spTgt spid="3">
                                            <p:txEl>
                                              <p:pRg st="12" end="12"/>
                                            </p:txEl>
                                          </p:spTgt>
                                        </p:tgtEl>
                                        <p:attrNameLst>
                                          <p:attrName>ppt_h</p:attrName>
                                        </p:attrNameLst>
                                      </p:cBhvr>
                                      <p:tavLst>
                                        <p:tav tm="0">
                                          <p:val>
                                            <p:fltVal val="0"/>
                                          </p:val>
                                        </p:tav>
                                        <p:tav tm="100000">
                                          <p:val>
                                            <p:strVal val="#ppt_h"/>
                                          </p:val>
                                        </p:tav>
                                      </p:tavLst>
                                    </p:anim>
                                    <p:animEffect transition="in" filter="fade">
                                      <p:cBhvr>
                                        <p:cTn id="77" dur="500"/>
                                        <p:tgtEl>
                                          <p:spTgt spid="3">
                                            <p:txEl>
                                              <p:pRg st="12" end="1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
                                            <p:txEl>
                                              <p:pRg st="13" end="13"/>
                                            </p:txEl>
                                          </p:spTgt>
                                        </p:tgtEl>
                                        <p:attrNameLst>
                                          <p:attrName>style.visibility</p:attrName>
                                        </p:attrNameLst>
                                      </p:cBhvr>
                                      <p:to>
                                        <p:strVal val="visible"/>
                                      </p:to>
                                    </p:set>
                                    <p:anim calcmode="lin" valueType="num">
                                      <p:cBhvr>
                                        <p:cTn id="82" dur="5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3" dur="500" fill="hold"/>
                                        <p:tgtEl>
                                          <p:spTgt spid="3">
                                            <p:txEl>
                                              <p:pRg st="13" end="13"/>
                                            </p:txEl>
                                          </p:spTgt>
                                        </p:tgtEl>
                                        <p:attrNameLst>
                                          <p:attrName>ppt_h</p:attrName>
                                        </p:attrNameLst>
                                      </p:cBhvr>
                                      <p:tavLst>
                                        <p:tav tm="0">
                                          <p:val>
                                            <p:fltVal val="0"/>
                                          </p:val>
                                        </p:tav>
                                        <p:tav tm="100000">
                                          <p:val>
                                            <p:strVal val="#ppt_h"/>
                                          </p:val>
                                        </p:tav>
                                      </p:tavLst>
                                    </p:anim>
                                    <p:animEffect transition="in" filter="fade">
                                      <p:cBhvr>
                                        <p:cTn id="84" dur="500"/>
                                        <p:tgtEl>
                                          <p:spTgt spid="3">
                                            <p:txEl>
                                              <p:pRg st="13" end="13"/>
                                            </p:tx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
                                            <p:txEl>
                                              <p:pRg st="14" end="14"/>
                                            </p:txEl>
                                          </p:spTgt>
                                        </p:tgtEl>
                                        <p:attrNameLst>
                                          <p:attrName>style.visibility</p:attrName>
                                        </p:attrNameLst>
                                      </p:cBhvr>
                                      <p:to>
                                        <p:strVal val="visible"/>
                                      </p:to>
                                    </p:set>
                                    <p:anim calcmode="lin" valueType="num">
                                      <p:cBhvr>
                                        <p:cTn id="87" dur="5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88" dur="500" fill="hold"/>
                                        <p:tgtEl>
                                          <p:spTgt spid="3">
                                            <p:txEl>
                                              <p:pRg st="14" end="14"/>
                                            </p:txEl>
                                          </p:spTgt>
                                        </p:tgtEl>
                                        <p:attrNameLst>
                                          <p:attrName>ppt_h</p:attrName>
                                        </p:attrNameLst>
                                      </p:cBhvr>
                                      <p:tavLst>
                                        <p:tav tm="0">
                                          <p:val>
                                            <p:fltVal val="0"/>
                                          </p:val>
                                        </p:tav>
                                        <p:tav tm="100000">
                                          <p:val>
                                            <p:strVal val="#ppt_h"/>
                                          </p:val>
                                        </p:tav>
                                      </p:tavLst>
                                    </p:anim>
                                    <p:animEffect transition="in" filter="fade">
                                      <p:cBhvr>
                                        <p:cTn id="89"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13336" t="365"/>
          <a:stretch/>
        </p:blipFill>
        <p:spPr>
          <a:xfrm>
            <a:off x="5223920" y="935598"/>
            <a:ext cx="6968080" cy="4398402"/>
          </a:xfrm>
          <a:prstGeom prst="rect">
            <a:avLst/>
          </a:prstGeom>
        </p:spPr>
      </p:pic>
      <p:pic>
        <p:nvPicPr>
          <p:cNvPr id="11" name="Picture 10"/>
          <p:cNvPicPr>
            <a:picLocks noChangeAspect="1"/>
          </p:cNvPicPr>
          <p:nvPr/>
        </p:nvPicPr>
        <p:blipFill>
          <a:blip r:embed="rId3"/>
          <a:stretch>
            <a:fillRect/>
          </a:stretch>
        </p:blipFill>
        <p:spPr>
          <a:xfrm>
            <a:off x="0" y="789709"/>
            <a:ext cx="5223920" cy="5798551"/>
          </a:xfrm>
          <a:prstGeom prst="rect">
            <a:avLst/>
          </a:prstGeom>
        </p:spPr>
      </p:pic>
      <p:sp>
        <p:nvSpPr>
          <p:cNvPr id="6" name="Title 5"/>
          <p:cNvSpPr>
            <a:spLocks noGrp="1"/>
          </p:cNvSpPr>
          <p:nvPr>
            <p:ph type="title"/>
          </p:nvPr>
        </p:nvSpPr>
        <p:spPr>
          <a:xfrm>
            <a:off x="2150749" y="35059"/>
            <a:ext cx="7729728" cy="1188720"/>
          </a:xfrm>
        </p:spPr>
        <p:txBody>
          <a:bodyPr/>
          <a:lstStyle/>
          <a:p>
            <a:r>
              <a:rPr lang="en-GB" dirty="0"/>
              <a:t>Historical origins</a:t>
            </a:r>
          </a:p>
        </p:txBody>
      </p:sp>
      <p:sp>
        <p:nvSpPr>
          <p:cNvPr id="2" name="Rectangle 1"/>
          <p:cNvSpPr/>
          <p:nvPr/>
        </p:nvSpPr>
        <p:spPr>
          <a:xfrm>
            <a:off x="5223919" y="5375793"/>
            <a:ext cx="6968081" cy="1384995"/>
          </a:xfrm>
          <a:prstGeom prst="rect">
            <a:avLst/>
          </a:prstGeom>
        </p:spPr>
        <p:txBody>
          <a:bodyPr wrap="square">
            <a:spAutoFit/>
          </a:bodyPr>
          <a:lstStyle/>
          <a:p>
            <a:r>
              <a:rPr lang="en-GB" sz="2700" dirty="0"/>
              <a:t>Born in places “</a:t>
            </a:r>
            <a:r>
              <a:rPr lang="en-GB" sz="2700" dirty="0">
                <a:solidFill>
                  <a:srgbClr val="FF0000"/>
                </a:solidFill>
              </a:rPr>
              <a:t>two hundred and fifty miles to the nearest post office, one hundred miles to wood, twenty miles to water, six inches to Hell</a:t>
            </a:r>
            <a:r>
              <a:rPr lang="en-GB" sz="2700" dirty="0"/>
              <a:t>”. </a:t>
            </a:r>
          </a:p>
        </p:txBody>
      </p:sp>
    </p:spTree>
    <p:extLst>
      <p:ext uri="{BB962C8B-B14F-4D97-AF65-F5344CB8AC3E}">
        <p14:creationId xmlns:p14="http://schemas.microsoft.com/office/powerpoint/2010/main" val="78980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34054" y="1449775"/>
            <a:ext cx="4270248" cy="704087"/>
          </a:xfrm>
        </p:spPr>
        <p:txBody>
          <a:bodyPr/>
          <a:lstStyle/>
          <a:p>
            <a:r>
              <a:rPr lang="en-GB" sz="3200" dirty="0"/>
              <a:t>Russian</a:t>
            </a:r>
            <a:endParaRPr lang="en-GB" dirty="0"/>
          </a:p>
        </p:txBody>
      </p:sp>
      <p:sp>
        <p:nvSpPr>
          <p:cNvPr id="3" name="Content Placeholder 2"/>
          <p:cNvSpPr>
            <a:spLocks noGrp="1"/>
          </p:cNvSpPr>
          <p:nvPr>
            <p:ph sz="half" idx="2"/>
          </p:nvPr>
        </p:nvSpPr>
        <p:spPr>
          <a:xfrm>
            <a:off x="1334054" y="2317519"/>
            <a:ext cx="4270248" cy="3184467"/>
          </a:xfrm>
        </p:spPr>
        <p:txBody>
          <a:bodyPr>
            <a:noAutofit/>
          </a:bodyPr>
          <a:lstStyle/>
          <a:p>
            <a:pPr marL="0" indent="0">
              <a:buNone/>
            </a:pPr>
            <a:r>
              <a:rPr lang="en-GB" sz="2000" b="1" i="1" dirty="0"/>
              <a:t>Narodniks</a:t>
            </a:r>
            <a:r>
              <a:rPr lang="en-GB" sz="2000" dirty="0"/>
              <a:t> – “friends of the people”</a:t>
            </a:r>
          </a:p>
          <a:p>
            <a:r>
              <a:rPr lang="en-GB" dirty="0"/>
              <a:t>Intention was to help emancipate the masses and increase their welfare.</a:t>
            </a:r>
          </a:p>
          <a:p>
            <a:pPr marL="0" indent="0">
              <a:buNone/>
            </a:pPr>
            <a:r>
              <a:rPr lang="en-GB" b="1" i="1" dirty="0"/>
              <a:t>Zemlya </a:t>
            </a:r>
            <a:r>
              <a:rPr lang="en-GB" b="1" i="1" dirty="0" err="1"/>
              <a:t>i</a:t>
            </a:r>
            <a:r>
              <a:rPr lang="en-GB" b="1" i="1" dirty="0"/>
              <a:t> </a:t>
            </a:r>
            <a:r>
              <a:rPr lang="en-GB" b="1" i="1" dirty="0" err="1"/>
              <a:t>Volya</a:t>
            </a:r>
            <a:r>
              <a:rPr lang="en-GB" b="1" i="1" dirty="0"/>
              <a:t> </a:t>
            </a:r>
            <a:r>
              <a:rPr lang="en-GB" dirty="0"/>
              <a:t>(Land and Liberty)</a:t>
            </a:r>
          </a:p>
          <a:p>
            <a:pPr marL="0" indent="0">
              <a:buNone/>
            </a:pPr>
            <a:r>
              <a:rPr lang="en-GB" dirty="0"/>
              <a:t>Peasantry = the revolutionary subject capable of bypassing capitalist development and moving directly to communism through communal land ownership, based on the traditional </a:t>
            </a:r>
            <a:r>
              <a:rPr lang="en-GB" i="1" dirty="0"/>
              <a:t>mir</a:t>
            </a:r>
            <a:r>
              <a:rPr lang="en-GB" dirty="0"/>
              <a:t>.</a:t>
            </a:r>
          </a:p>
          <a:p>
            <a:pPr marL="0" indent="0">
              <a:buNone/>
            </a:pPr>
            <a:r>
              <a:rPr lang="en-GB" dirty="0">
                <a:effectLst>
                  <a:outerShdw blurRad="38100" dist="38100" dir="2700000" algn="tl">
                    <a:srgbClr val="000000">
                      <a:alpha val="43137"/>
                    </a:srgbClr>
                  </a:outerShdw>
                </a:effectLst>
              </a:rPr>
              <a:t>Dissolved into two major factions:</a:t>
            </a:r>
          </a:p>
          <a:p>
            <a:r>
              <a:rPr lang="en-GB" i="1" dirty="0" err="1"/>
              <a:t>Narodnaya</a:t>
            </a:r>
            <a:r>
              <a:rPr lang="en-GB" i="1" dirty="0"/>
              <a:t> </a:t>
            </a:r>
            <a:r>
              <a:rPr lang="en-GB" i="1" dirty="0" err="1"/>
              <a:t>Volya</a:t>
            </a:r>
            <a:r>
              <a:rPr lang="en-GB" dirty="0"/>
              <a:t> (People's Will)</a:t>
            </a:r>
          </a:p>
          <a:p>
            <a:r>
              <a:rPr lang="en-GB" i="1" dirty="0"/>
              <a:t>Chernyi </a:t>
            </a:r>
            <a:r>
              <a:rPr lang="en-GB" i="1" dirty="0" err="1"/>
              <a:t>Peredel</a:t>
            </a:r>
            <a:r>
              <a:rPr lang="en-GB" i="1" dirty="0"/>
              <a:t> </a:t>
            </a:r>
            <a:r>
              <a:rPr lang="en-GB" dirty="0"/>
              <a:t>(Black Repartition)</a:t>
            </a:r>
          </a:p>
          <a:p>
            <a:pPr marL="0" indent="0">
              <a:buNone/>
            </a:pPr>
            <a:r>
              <a:rPr lang="en-GB" sz="1600" dirty="0"/>
              <a:t>	… Gave way to Leninist-Marxism.</a:t>
            </a:r>
          </a:p>
        </p:txBody>
      </p:sp>
      <p:sp>
        <p:nvSpPr>
          <p:cNvPr id="4" name="Content Placeholder 3"/>
          <p:cNvSpPr>
            <a:spLocks noGrp="1"/>
          </p:cNvSpPr>
          <p:nvPr>
            <p:ph sz="quarter" idx="4"/>
          </p:nvPr>
        </p:nvSpPr>
        <p:spPr>
          <a:xfrm>
            <a:off x="6213624" y="2317519"/>
            <a:ext cx="4454375" cy="2596776"/>
          </a:xfrm>
        </p:spPr>
        <p:txBody>
          <a:bodyPr>
            <a:noAutofit/>
          </a:bodyPr>
          <a:lstStyle/>
          <a:p>
            <a:pPr marL="0" indent="0">
              <a:buNone/>
            </a:pPr>
            <a:r>
              <a:rPr lang="en-GB" sz="2000" b="1" dirty="0"/>
              <a:t>The People’s Party </a:t>
            </a:r>
            <a:r>
              <a:rPr lang="en-GB" dirty="0"/>
              <a:t>(est. 1891)</a:t>
            </a:r>
          </a:p>
          <a:p>
            <a:r>
              <a:rPr lang="en-GB" dirty="0"/>
              <a:t>An electoral coalition of the protest movements of the </a:t>
            </a:r>
            <a:r>
              <a:rPr lang="en-GB" dirty="0">
                <a:solidFill>
                  <a:srgbClr val="FF0000"/>
                </a:solidFill>
              </a:rPr>
              <a:t>Southern Farmers‘ Alliance</a:t>
            </a:r>
            <a:r>
              <a:rPr lang="en-GB" dirty="0"/>
              <a:t>, the </a:t>
            </a:r>
            <a:r>
              <a:rPr lang="en-GB" dirty="0" err="1">
                <a:solidFill>
                  <a:srgbClr val="FF0000"/>
                </a:solidFill>
              </a:rPr>
              <a:t>Colored</a:t>
            </a:r>
            <a:r>
              <a:rPr lang="en-GB" dirty="0">
                <a:solidFill>
                  <a:srgbClr val="FF0000"/>
                </a:solidFill>
              </a:rPr>
              <a:t> Farmers' National Alliance</a:t>
            </a:r>
            <a:r>
              <a:rPr lang="en-GB" dirty="0"/>
              <a:t>, and the </a:t>
            </a:r>
            <a:r>
              <a:rPr lang="en-GB" dirty="0">
                <a:solidFill>
                  <a:srgbClr val="FF0000"/>
                </a:solidFill>
              </a:rPr>
              <a:t>Knights of </a:t>
            </a:r>
            <a:r>
              <a:rPr lang="en-GB" dirty="0" err="1">
                <a:solidFill>
                  <a:srgbClr val="FF0000"/>
                </a:solidFill>
              </a:rPr>
              <a:t>Labor</a:t>
            </a:r>
            <a:r>
              <a:rPr lang="en-GB" dirty="0"/>
              <a:t>.</a:t>
            </a:r>
          </a:p>
          <a:p>
            <a:pPr lvl="1"/>
            <a:r>
              <a:rPr lang="en-GB" dirty="0"/>
              <a:t>A coalition across racial and gender lines.</a:t>
            </a:r>
          </a:p>
          <a:p>
            <a:r>
              <a:rPr lang="en-GB" dirty="0"/>
              <a:t>Endorsed William Jennings Bryan for Democratic Presidential Candidate, who lost (in 1896) to McKinley.</a:t>
            </a:r>
          </a:p>
          <a:p>
            <a:pPr lvl="1"/>
            <a:r>
              <a:rPr lang="en-GB" sz="1800" dirty="0"/>
              <a:t>Terroristic violence and fraud characterised that election; </a:t>
            </a:r>
          </a:p>
          <a:p>
            <a:pPr lvl="1"/>
            <a:r>
              <a:rPr lang="en-GB" sz="1800" dirty="0"/>
              <a:t>Movement became increasingly riven by racial conflict and eventually collapsed.</a:t>
            </a:r>
          </a:p>
          <a:p>
            <a:endParaRPr lang="en-GB" dirty="0"/>
          </a:p>
        </p:txBody>
      </p:sp>
      <p:sp>
        <p:nvSpPr>
          <p:cNvPr id="5" name="Text Placeholder 4"/>
          <p:cNvSpPr>
            <a:spLocks noGrp="1"/>
          </p:cNvSpPr>
          <p:nvPr>
            <p:ph type="body" sz="quarter" idx="13"/>
          </p:nvPr>
        </p:nvSpPr>
        <p:spPr>
          <a:xfrm>
            <a:off x="6213625" y="1487702"/>
            <a:ext cx="4270248" cy="704087"/>
          </a:xfrm>
        </p:spPr>
        <p:txBody>
          <a:bodyPr>
            <a:normAutofit/>
          </a:bodyPr>
          <a:lstStyle/>
          <a:p>
            <a:r>
              <a:rPr lang="en-GB" sz="3200" dirty="0"/>
              <a:t>American</a:t>
            </a:r>
          </a:p>
        </p:txBody>
      </p:sp>
      <p:sp>
        <p:nvSpPr>
          <p:cNvPr id="6" name="Title 5"/>
          <p:cNvSpPr>
            <a:spLocks noGrp="1"/>
          </p:cNvSpPr>
          <p:nvPr>
            <p:ph type="title"/>
          </p:nvPr>
        </p:nvSpPr>
        <p:spPr>
          <a:xfrm>
            <a:off x="2231136" y="341238"/>
            <a:ext cx="7729728" cy="944880"/>
          </a:xfrm>
        </p:spPr>
        <p:txBody>
          <a:bodyPr/>
          <a:lstStyle/>
          <a:p>
            <a:r>
              <a:rPr lang="en-GB" dirty="0"/>
              <a:t>Historical origins</a:t>
            </a:r>
          </a:p>
        </p:txBody>
      </p:sp>
      <p:sp>
        <p:nvSpPr>
          <p:cNvPr id="7" name="TextBox 6"/>
          <p:cNvSpPr txBox="1"/>
          <p:nvPr/>
        </p:nvSpPr>
        <p:spPr>
          <a:xfrm>
            <a:off x="120950" y="1486522"/>
            <a:ext cx="1941576" cy="830997"/>
          </a:xfrm>
          <a:prstGeom prst="rect">
            <a:avLst/>
          </a:prstGeom>
          <a:noFill/>
        </p:spPr>
        <p:txBody>
          <a:bodyPr wrap="square" rtlCol="0">
            <a:spAutoFit/>
          </a:bodyPr>
          <a:lstStyle/>
          <a:p>
            <a:r>
              <a:rPr lang="en-GB" sz="4800" dirty="0"/>
              <a:t>1860s</a:t>
            </a:r>
            <a:endParaRPr lang="en-GB" dirty="0"/>
          </a:p>
        </p:txBody>
      </p:sp>
      <p:sp>
        <p:nvSpPr>
          <p:cNvPr id="10" name="TextBox 9"/>
          <p:cNvSpPr txBox="1"/>
          <p:nvPr/>
        </p:nvSpPr>
        <p:spPr>
          <a:xfrm>
            <a:off x="10250424" y="1487702"/>
            <a:ext cx="1941576" cy="830997"/>
          </a:xfrm>
          <a:prstGeom prst="rect">
            <a:avLst/>
          </a:prstGeom>
          <a:noFill/>
        </p:spPr>
        <p:txBody>
          <a:bodyPr wrap="square" rtlCol="0">
            <a:spAutoFit/>
          </a:bodyPr>
          <a:lstStyle/>
          <a:p>
            <a:r>
              <a:rPr lang="en-GB" sz="4800" dirty="0"/>
              <a:t>1890s</a:t>
            </a:r>
            <a:endParaRPr lang="en-GB" dirty="0"/>
          </a:p>
        </p:txBody>
      </p:sp>
    </p:spTree>
    <p:extLst>
      <p:ext uri="{BB962C8B-B14F-4D97-AF65-F5344CB8AC3E}">
        <p14:creationId xmlns:p14="http://schemas.microsoft.com/office/powerpoint/2010/main" val="111907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3CD28-696E-36A8-729D-847A9A78C0D8}"/>
              </a:ext>
            </a:extLst>
          </p:cNvPr>
          <p:cNvPicPr>
            <a:picLocks noChangeAspect="1"/>
          </p:cNvPicPr>
          <p:nvPr/>
        </p:nvPicPr>
        <p:blipFill>
          <a:blip r:embed="rId3"/>
          <a:srcRect l="12787" r="3118" b="-2"/>
          <a:stretch>
            <a:fillRect/>
          </a:stretch>
        </p:blipFill>
        <p:spPr>
          <a:xfrm>
            <a:off x="6887045" y="10"/>
            <a:ext cx="4661488" cy="3104198"/>
          </a:xfrm>
          <a:prstGeom prst="rect">
            <a:avLst/>
          </a:prstGeom>
        </p:spPr>
      </p:pic>
      <p:pic>
        <p:nvPicPr>
          <p:cNvPr id="4" name="Picture 3">
            <a:extLst>
              <a:ext uri="{FF2B5EF4-FFF2-40B4-BE49-F238E27FC236}">
                <a16:creationId xmlns:a16="http://schemas.microsoft.com/office/drawing/2014/main" id="{E2B12854-85CF-93AF-8F1D-21C14CAE1229}"/>
              </a:ext>
            </a:extLst>
          </p:cNvPr>
          <p:cNvPicPr>
            <a:picLocks noChangeAspect="1"/>
          </p:cNvPicPr>
          <p:nvPr/>
        </p:nvPicPr>
        <p:blipFill>
          <a:blip r:embed="rId4"/>
          <a:srcRect r="2" b="13499"/>
          <a:stretch>
            <a:fillRect/>
          </a:stretch>
        </p:blipFill>
        <p:spPr>
          <a:xfrm>
            <a:off x="5419264" y="3265080"/>
            <a:ext cx="6129269" cy="3592925"/>
          </a:xfrm>
          <a:prstGeom prst="rect">
            <a:avLst/>
          </a:prstGeom>
        </p:spPr>
      </p:pic>
      <p:pic>
        <p:nvPicPr>
          <p:cNvPr id="3" name="Picture 2">
            <a:extLst>
              <a:ext uri="{FF2B5EF4-FFF2-40B4-BE49-F238E27FC236}">
                <a16:creationId xmlns:a16="http://schemas.microsoft.com/office/drawing/2014/main" id="{1A9643A3-1EA5-B12E-4A3E-363028E16C43}"/>
              </a:ext>
            </a:extLst>
          </p:cNvPr>
          <p:cNvPicPr>
            <a:picLocks noChangeAspect="1"/>
          </p:cNvPicPr>
          <p:nvPr/>
        </p:nvPicPr>
        <p:blipFill>
          <a:blip r:embed="rId5"/>
          <a:srcRect l="9339" r="6717" b="1"/>
          <a:stretch>
            <a:fillRect/>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9" name="Rectangle 8">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1F900F2-5C90-8B6D-BF35-52B84FAC3C7A}"/>
              </a:ext>
            </a:extLst>
          </p:cNvPr>
          <p:cNvSpPr txBox="1"/>
          <p:nvPr/>
        </p:nvSpPr>
        <p:spPr>
          <a:xfrm>
            <a:off x="1248697" y="4493342"/>
            <a:ext cx="3486680" cy="1200329"/>
          </a:xfrm>
          <a:prstGeom prst="rect">
            <a:avLst/>
          </a:prstGeom>
          <a:noFill/>
        </p:spPr>
        <p:txBody>
          <a:bodyPr wrap="square" rtlCol="0">
            <a:spAutoFit/>
          </a:bodyPr>
          <a:lstStyle/>
          <a:p>
            <a:r>
              <a:rPr lang="en-US" sz="7200" u="sng" dirty="0">
                <a:solidFill>
                  <a:schemeClr val="bg1"/>
                </a:solidFill>
              </a:rPr>
              <a:t>Populists</a:t>
            </a:r>
            <a:endParaRPr lang="en-NZ" sz="7200" u="sng" dirty="0">
              <a:solidFill>
                <a:schemeClr val="bg1"/>
              </a:solidFill>
            </a:endParaRPr>
          </a:p>
        </p:txBody>
      </p:sp>
      <p:sp>
        <p:nvSpPr>
          <p:cNvPr id="7" name="TextBox 6">
            <a:extLst>
              <a:ext uri="{FF2B5EF4-FFF2-40B4-BE49-F238E27FC236}">
                <a16:creationId xmlns:a16="http://schemas.microsoft.com/office/drawing/2014/main" id="{A5922ED7-4B2B-3C52-8C4D-2543537FBB47}"/>
              </a:ext>
            </a:extLst>
          </p:cNvPr>
          <p:cNvSpPr txBox="1"/>
          <p:nvPr/>
        </p:nvSpPr>
        <p:spPr>
          <a:xfrm>
            <a:off x="6361471" y="6411178"/>
            <a:ext cx="4503175" cy="400110"/>
          </a:xfrm>
          <a:prstGeom prst="rect">
            <a:avLst/>
          </a:prstGeom>
          <a:noFill/>
        </p:spPr>
        <p:txBody>
          <a:bodyPr wrap="square">
            <a:spAutoFit/>
          </a:bodyPr>
          <a:lstStyle/>
          <a:p>
            <a:r>
              <a:rPr lang="en-GB" sz="2000" dirty="0">
                <a:solidFill>
                  <a:schemeClr val="bg1"/>
                </a:solidFill>
              </a:rPr>
              <a:t>Tiberius Gracchus and Gaius Gracchus.</a:t>
            </a:r>
            <a:endParaRPr lang="en-NZ" sz="2000" dirty="0">
              <a:solidFill>
                <a:schemeClr val="bg1"/>
              </a:solidFill>
            </a:endParaRPr>
          </a:p>
        </p:txBody>
      </p:sp>
      <p:sp>
        <p:nvSpPr>
          <p:cNvPr id="8" name="TextBox 7">
            <a:extLst>
              <a:ext uri="{FF2B5EF4-FFF2-40B4-BE49-F238E27FC236}">
                <a16:creationId xmlns:a16="http://schemas.microsoft.com/office/drawing/2014/main" id="{BCA49286-70AE-0C7C-34E0-88530F4BE1B3}"/>
              </a:ext>
            </a:extLst>
          </p:cNvPr>
          <p:cNvSpPr txBox="1"/>
          <p:nvPr/>
        </p:nvSpPr>
        <p:spPr>
          <a:xfrm>
            <a:off x="2231923" y="3458374"/>
            <a:ext cx="2064774" cy="523220"/>
          </a:xfrm>
          <a:prstGeom prst="rect">
            <a:avLst/>
          </a:prstGeom>
          <a:noFill/>
        </p:spPr>
        <p:txBody>
          <a:bodyPr wrap="square">
            <a:spAutoFit/>
          </a:bodyPr>
          <a:lstStyle/>
          <a:p>
            <a:r>
              <a:rPr lang="en-GB" sz="2800" dirty="0">
                <a:solidFill>
                  <a:schemeClr val="bg1"/>
                </a:solidFill>
              </a:rPr>
              <a:t>Fidel Castro</a:t>
            </a:r>
            <a:endParaRPr lang="en-NZ" sz="2800" dirty="0">
              <a:solidFill>
                <a:schemeClr val="bg1"/>
              </a:solidFill>
            </a:endParaRPr>
          </a:p>
        </p:txBody>
      </p:sp>
      <p:sp>
        <p:nvSpPr>
          <p:cNvPr id="10" name="TextBox 9">
            <a:extLst>
              <a:ext uri="{FF2B5EF4-FFF2-40B4-BE49-F238E27FC236}">
                <a16:creationId xmlns:a16="http://schemas.microsoft.com/office/drawing/2014/main" id="{A35A2A3D-986A-AD26-0A32-9213C29B675B}"/>
              </a:ext>
            </a:extLst>
          </p:cNvPr>
          <p:cNvSpPr txBox="1"/>
          <p:nvPr/>
        </p:nvSpPr>
        <p:spPr>
          <a:xfrm>
            <a:off x="9989557" y="0"/>
            <a:ext cx="1558976" cy="954107"/>
          </a:xfrm>
          <a:prstGeom prst="rect">
            <a:avLst/>
          </a:prstGeom>
          <a:noFill/>
        </p:spPr>
        <p:txBody>
          <a:bodyPr wrap="square">
            <a:spAutoFit/>
          </a:bodyPr>
          <a:lstStyle/>
          <a:p>
            <a:pPr algn="ctr"/>
            <a:r>
              <a:rPr lang="en-GB" sz="2800" dirty="0">
                <a:solidFill>
                  <a:schemeClr val="bg1"/>
                </a:solidFill>
              </a:rPr>
              <a:t>Mahatma Gandhi</a:t>
            </a:r>
            <a:endParaRPr lang="en-NZ" sz="2800" dirty="0">
              <a:solidFill>
                <a:schemeClr val="bg1"/>
              </a:solidFill>
            </a:endParaRPr>
          </a:p>
        </p:txBody>
      </p:sp>
    </p:spTree>
    <p:extLst>
      <p:ext uri="{BB962C8B-B14F-4D97-AF65-F5344CB8AC3E}">
        <p14:creationId xmlns:p14="http://schemas.microsoft.com/office/powerpoint/2010/main" val="3922508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0"/>
            <a:ext cx="7729728" cy="841051"/>
          </a:xfrm>
        </p:spPr>
        <p:txBody>
          <a:bodyPr/>
          <a:lstStyle/>
          <a:p>
            <a:r>
              <a:rPr lang="en-GB" u="sng" dirty="0"/>
              <a:t>Understanding populism</a:t>
            </a:r>
          </a:p>
        </p:txBody>
      </p:sp>
      <p:sp>
        <p:nvSpPr>
          <p:cNvPr id="3" name="Content Placeholder 2"/>
          <p:cNvSpPr>
            <a:spLocks noGrp="1"/>
          </p:cNvSpPr>
          <p:nvPr>
            <p:ph idx="1"/>
          </p:nvPr>
        </p:nvSpPr>
        <p:spPr>
          <a:xfrm>
            <a:off x="1954871" y="1023711"/>
            <a:ext cx="9809273" cy="1365921"/>
          </a:xfrm>
        </p:spPr>
        <p:txBody>
          <a:bodyPr>
            <a:noAutofit/>
          </a:bodyPr>
          <a:lstStyle/>
          <a:p>
            <a:pPr marL="0" indent="0">
              <a:buNone/>
            </a:pPr>
            <a:r>
              <a:rPr lang="en-GB" sz="2500" dirty="0"/>
              <a:t>“An ideology that considers society to be ultimately separated into two </a:t>
            </a:r>
            <a:r>
              <a:rPr lang="en-GB" sz="2500" dirty="0">
                <a:solidFill>
                  <a:srgbClr val="FF0000"/>
                </a:solidFill>
              </a:rPr>
              <a:t>homogeneous and antagonistic </a:t>
            </a:r>
            <a:r>
              <a:rPr lang="en-GB" sz="2500" dirty="0"/>
              <a:t>groups, ‘</a:t>
            </a:r>
            <a:r>
              <a:rPr lang="en-GB" sz="2500" dirty="0">
                <a:solidFill>
                  <a:srgbClr val="FF0000"/>
                </a:solidFill>
              </a:rPr>
              <a:t>the pure people</a:t>
            </a:r>
            <a:r>
              <a:rPr lang="en-GB" sz="2500" dirty="0"/>
              <a:t>’ versus ‘the corrupt elite’, and which argues that politics should be an expression of the </a:t>
            </a:r>
            <a:r>
              <a:rPr lang="en-GB" sz="2500" i="1" dirty="0" err="1"/>
              <a:t>volonté</a:t>
            </a:r>
            <a:r>
              <a:rPr lang="en-GB" sz="2500" i="1" dirty="0"/>
              <a:t> </a:t>
            </a:r>
            <a:r>
              <a:rPr lang="en-GB" sz="2500" i="1" dirty="0" err="1"/>
              <a:t>générale</a:t>
            </a:r>
            <a:r>
              <a:rPr lang="en-GB" sz="2500" i="1" dirty="0"/>
              <a:t> </a:t>
            </a:r>
            <a:r>
              <a:rPr lang="en-GB" sz="2500" dirty="0"/>
              <a:t>(general will) of the people”.</a:t>
            </a:r>
          </a:p>
        </p:txBody>
      </p:sp>
      <p:pic>
        <p:nvPicPr>
          <p:cNvPr id="4" name="Picture 3"/>
          <p:cNvPicPr>
            <a:picLocks noChangeAspect="1"/>
          </p:cNvPicPr>
          <p:nvPr/>
        </p:nvPicPr>
        <p:blipFill>
          <a:blip r:embed="rId3"/>
          <a:stretch>
            <a:fillRect/>
          </a:stretch>
        </p:blipFill>
        <p:spPr>
          <a:xfrm>
            <a:off x="374212" y="1018032"/>
            <a:ext cx="1447800" cy="1371600"/>
          </a:xfrm>
          <a:prstGeom prst="rect">
            <a:avLst/>
          </a:prstGeom>
        </p:spPr>
      </p:pic>
      <p:pic>
        <p:nvPicPr>
          <p:cNvPr id="6" name="Picture 5"/>
          <p:cNvPicPr>
            <a:picLocks noChangeAspect="1"/>
          </p:cNvPicPr>
          <p:nvPr/>
        </p:nvPicPr>
        <p:blipFill rotWithShape="1">
          <a:blip r:embed="rId4"/>
          <a:srcRect l="22364" t="-311" r="21393"/>
          <a:stretch/>
        </p:blipFill>
        <p:spPr>
          <a:xfrm>
            <a:off x="499081" y="2764259"/>
            <a:ext cx="1296462" cy="1294877"/>
          </a:xfrm>
          <a:prstGeom prst="rect">
            <a:avLst/>
          </a:prstGeom>
        </p:spPr>
      </p:pic>
      <p:sp>
        <p:nvSpPr>
          <p:cNvPr id="8" name="Content Placeholder 2"/>
          <p:cNvSpPr txBox="1">
            <a:spLocks/>
          </p:cNvSpPr>
          <p:nvPr/>
        </p:nvSpPr>
        <p:spPr>
          <a:xfrm>
            <a:off x="2010291" y="2779387"/>
            <a:ext cx="9470327" cy="158066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GB" sz="2500" dirty="0"/>
              <a:t>“The danger to democracies today is not some comprehensive ideology that systematically denies democratic ideals. The danger is populism—a </a:t>
            </a:r>
            <a:r>
              <a:rPr lang="en-GB" sz="2500" dirty="0">
                <a:solidFill>
                  <a:srgbClr val="FF0000"/>
                </a:solidFill>
              </a:rPr>
              <a:t>degraded form of democracy </a:t>
            </a:r>
            <a:r>
              <a:rPr lang="en-GB" sz="2500" dirty="0"/>
              <a:t>that promises to make good on democracy’s </a:t>
            </a:r>
            <a:r>
              <a:rPr lang="en-GB" sz="2500" dirty="0">
                <a:solidFill>
                  <a:srgbClr val="FF0000"/>
                </a:solidFill>
              </a:rPr>
              <a:t>highest ideals</a:t>
            </a:r>
            <a:r>
              <a:rPr lang="en-GB" sz="2500" dirty="0"/>
              <a:t>.</a:t>
            </a:r>
          </a:p>
        </p:txBody>
      </p:sp>
      <p:sp>
        <p:nvSpPr>
          <p:cNvPr id="9" name="TextBox 8"/>
          <p:cNvSpPr txBox="1"/>
          <p:nvPr/>
        </p:nvSpPr>
        <p:spPr>
          <a:xfrm>
            <a:off x="5270090" y="5840814"/>
            <a:ext cx="6921909" cy="1077218"/>
          </a:xfrm>
          <a:prstGeom prst="rect">
            <a:avLst/>
          </a:prstGeom>
          <a:noFill/>
          <a:ln>
            <a:solidFill>
              <a:schemeClr val="tx1"/>
            </a:solidFill>
          </a:ln>
        </p:spPr>
        <p:txBody>
          <a:bodyPr wrap="square" rtlCol="0">
            <a:spAutoFit/>
          </a:bodyPr>
          <a:lstStyle/>
          <a:p>
            <a:r>
              <a:rPr lang="en-GB" sz="2400" b="1" dirty="0"/>
              <a:t>In Sum</a:t>
            </a:r>
            <a:r>
              <a:rPr lang="en-GB" sz="2000" dirty="0"/>
              <a:t>: Populism is illiberal, anti-pluralist, dangerously exclusionary, insufficiently cognizant of the demands of a complex reality.</a:t>
            </a:r>
          </a:p>
        </p:txBody>
      </p:sp>
      <p:sp>
        <p:nvSpPr>
          <p:cNvPr id="5" name="TextBox 4"/>
          <p:cNvSpPr txBox="1"/>
          <p:nvPr/>
        </p:nvSpPr>
        <p:spPr>
          <a:xfrm>
            <a:off x="449881" y="2353918"/>
            <a:ext cx="1296462" cy="369332"/>
          </a:xfrm>
          <a:prstGeom prst="rect">
            <a:avLst/>
          </a:prstGeom>
          <a:noFill/>
        </p:spPr>
        <p:txBody>
          <a:bodyPr wrap="square" rtlCol="0">
            <a:spAutoFit/>
          </a:bodyPr>
          <a:lstStyle/>
          <a:p>
            <a:r>
              <a:rPr lang="en-GB" dirty="0"/>
              <a:t>Cas Mudde</a:t>
            </a:r>
          </a:p>
        </p:txBody>
      </p:sp>
      <p:sp>
        <p:nvSpPr>
          <p:cNvPr id="7" name="TextBox 6"/>
          <p:cNvSpPr txBox="1"/>
          <p:nvPr/>
        </p:nvSpPr>
        <p:spPr>
          <a:xfrm>
            <a:off x="121090" y="4100145"/>
            <a:ext cx="1954044" cy="369332"/>
          </a:xfrm>
          <a:prstGeom prst="rect">
            <a:avLst/>
          </a:prstGeom>
          <a:noFill/>
        </p:spPr>
        <p:txBody>
          <a:bodyPr wrap="square" rtlCol="0">
            <a:spAutoFit/>
          </a:bodyPr>
          <a:lstStyle/>
          <a:p>
            <a:r>
              <a:rPr lang="en-GB" dirty="0"/>
              <a:t>Jan Werner-Muller</a:t>
            </a:r>
          </a:p>
        </p:txBody>
      </p:sp>
      <p:sp>
        <p:nvSpPr>
          <p:cNvPr id="10" name="Rectangle 9">
            <a:extLst>
              <a:ext uri="{FF2B5EF4-FFF2-40B4-BE49-F238E27FC236}">
                <a16:creationId xmlns:a16="http://schemas.microsoft.com/office/drawing/2014/main" id="{BB891ED4-D4F8-2EDB-4CB5-D331301C47CD}"/>
              </a:ext>
            </a:extLst>
          </p:cNvPr>
          <p:cNvSpPr/>
          <p:nvPr/>
        </p:nvSpPr>
        <p:spPr>
          <a:xfrm>
            <a:off x="256192" y="6132022"/>
            <a:ext cx="1697901" cy="369332"/>
          </a:xfrm>
          <a:prstGeom prst="rect">
            <a:avLst/>
          </a:prstGeom>
        </p:spPr>
        <p:txBody>
          <a:bodyPr wrap="none">
            <a:spAutoFit/>
          </a:bodyPr>
          <a:lstStyle/>
          <a:p>
            <a:r>
              <a:rPr lang="en-GB" dirty="0"/>
              <a:t>William Galston</a:t>
            </a:r>
          </a:p>
        </p:txBody>
      </p:sp>
      <p:pic>
        <p:nvPicPr>
          <p:cNvPr id="11" name="Picture 10">
            <a:extLst>
              <a:ext uri="{FF2B5EF4-FFF2-40B4-BE49-F238E27FC236}">
                <a16:creationId xmlns:a16="http://schemas.microsoft.com/office/drawing/2014/main" id="{355AEEB7-8C0E-12EE-50E8-9EAEA7C35654}"/>
              </a:ext>
            </a:extLst>
          </p:cNvPr>
          <p:cNvPicPr>
            <a:picLocks noChangeAspect="1"/>
          </p:cNvPicPr>
          <p:nvPr/>
        </p:nvPicPr>
        <p:blipFill rotWithShape="1">
          <a:blip r:embed="rId5"/>
          <a:srcRect l="15028" t="9008" r="15027" b="27520"/>
          <a:stretch/>
        </p:blipFill>
        <p:spPr>
          <a:xfrm>
            <a:off x="495543" y="4469477"/>
            <a:ext cx="1219201" cy="1662546"/>
          </a:xfrm>
          <a:prstGeom prst="rect">
            <a:avLst/>
          </a:prstGeom>
        </p:spPr>
      </p:pic>
      <p:sp>
        <p:nvSpPr>
          <p:cNvPr id="13" name="TextBox 12">
            <a:extLst>
              <a:ext uri="{FF2B5EF4-FFF2-40B4-BE49-F238E27FC236}">
                <a16:creationId xmlns:a16="http://schemas.microsoft.com/office/drawing/2014/main" id="{04893D12-E467-31DE-BAA0-76A14EBF74BF}"/>
              </a:ext>
            </a:extLst>
          </p:cNvPr>
          <p:cNvSpPr txBox="1"/>
          <p:nvPr/>
        </p:nvSpPr>
        <p:spPr>
          <a:xfrm>
            <a:off x="2193444" y="4665688"/>
            <a:ext cx="8956336" cy="1323439"/>
          </a:xfrm>
          <a:prstGeom prst="rect">
            <a:avLst/>
          </a:prstGeom>
          <a:noFill/>
        </p:spPr>
        <p:txBody>
          <a:bodyPr wrap="square">
            <a:spAutoFit/>
          </a:bodyPr>
          <a:lstStyle/>
          <a:p>
            <a:pPr marL="0" indent="0">
              <a:buNone/>
            </a:pPr>
            <a:r>
              <a:rPr lang="en-GB" sz="2000" dirty="0">
                <a:solidFill>
                  <a:srgbClr val="FF0000"/>
                </a:solidFill>
              </a:rPr>
              <a:t>“The assumption of (popular) homogeneity is always false, it leads first to denial and then to suppression. </a:t>
            </a:r>
            <a:r>
              <a:rPr lang="en-GB" sz="2000" dirty="0"/>
              <a:t>The inevitable culmination of denial and suppression is a populist declaration of enmity on behalf of a non-existent people against an undeserving scapegoat.”</a:t>
            </a:r>
          </a:p>
        </p:txBody>
      </p:sp>
    </p:spTree>
    <p:extLst>
      <p:ext uri="{BB962C8B-B14F-4D97-AF65-F5344CB8AC3E}">
        <p14:creationId xmlns:p14="http://schemas.microsoft.com/office/powerpoint/2010/main" val="414177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15EE5-EBEB-5187-0B54-2FD5005ECC26}"/>
              </a:ext>
            </a:extLst>
          </p:cNvPr>
          <p:cNvPicPr>
            <a:picLocks noChangeAspect="1"/>
          </p:cNvPicPr>
          <p:nvPr/>
        </p:nvPicPr>
        <p:blipFill>
          <a:blip r:embed="rId3"/>
          <a:stretch>
            <a:fillRect/>
          </a:stretch>
        </p:blipFill>
        <p:spPr>
          <a:xfrm>
            <a:off x="2126001" y="117192"/>
            <a:ext cx="2619375" cy="1743075"/>
          </a:xfrm>
          <a:prstGeom prst="rect">
            <a:avLst/>
          </a:prstGeom>
        </p:spPr>
      </p:pic>
      <p:pic>
        <p:nvPicPr>
          <p:cNvPr id="5" name="Picture 4">
            <a:extLst>
              <a:ext uri="{FF2B5EF4-FFF2-40B4-BE49-F238E27FC236}">
                <a16:creationId xmlns:a16="http://schemas.microsoft.com/office/drawing/2014/main" id="{4F8D4C56-D52F-9929-A008-EF8E9496F80D}"/>
              </a:ext>
            </a:extLst>
          </p:cNvPr>
          <p:cNvPicPr>
            <a:picLocks noChangeAspect="1"/>
          </p:cNvPicPr>
          <p:nvPr/>
        </p:nvPicPr>
        <p:blipFill>
          <a:blip r:embed="rId4"/>
          <a:stretch>
            <a:fillRect/>
          </a:stretch>
        </p:blipFill>
        <p:spPr>
          <a:xfrm>
            <a:off x="1926143" y="2145148"/>
            <a:ext cx="3850351" cy="2567703"/>
          </a:xfrm>
          <a:prstGeom prst="rect">
            <a:avLst/>
          </a:prstGeom>
        </p:spPr>
      </p:pic>
      <p:pic>
        <p:nvPicPr>
          <p:cNvPr id="7" name="Picture 6">
            <a:extLst>
              <a:ext uri="{FF2B5EF4-FFF2-40B4-BE49-F238E27FC236}">
                <a16:creationId xmlns:a16="http://schemas.microsoft.com/office/drawing/2014/main" id="{C9C07845-80C2-6310-6DCC-2C290E94B892}"/>
              </a:ext>
            </a:extLst>
          </p:cNvPr>
          <p:cNvPicPr>
            <a:picLocks noChangeAspect="1"/>
          </p:cNvPicPr>
          <p:nvPr/>
        </p:nvPicPr>
        <p:blipFill>
          <a:blip r:embed="rId5"/>
          <a:stretch>
            <a:fillRect/>
          </a:stretch>
        </p:blipFill>
        <p:spPr>
          <a:xfrm>
            <a:off x="2266102" y="4866650"/>
            <a:ext cx="2619375" cy="1743075"/>
          </a:xfrm>
          <a:prstGeom prst="rect">
            <a:avLst/>
          </a:prstGeom>
        </p:spPr>
      </p:pic>
      <p:pic>
        <p:nvPicPr>
          <p:cNvPr id="9" name="Picture 8">
            <a:extLst>
              <a:ext uri="{FF2B5EF4-FFF2-40B4-BE49-F238E27FC236}">
                <a16:creationId xmlns:a16="http://schemas.microsoft.com/office/drawing/2014/main" id="{403BE91C-8E14-5B52-8B42-D3E70EA8086B}"/>
              </a:ext>
            </a:extLst>
          </p:cNvPr>
          <p:cNvPicPr>
            <a:picLocks noChangeAspect="1"/>
          </p:cNvPicPr>
          <p:nvPr/>
        </p:nvPicPr>
        <p:blipFill>
          <a:blip r:embed="rId6"/>
          <a:srcRect l="5527" b="6533"/>
          <a:stretch>
            <a:fillRect/>
          </a:stretch>
        </p:blipFill>
        <p:spPr>
          <a:xfrm>
            <a:off x="6703084" y="3700643"/>
            <a:ext cx="2124049" cy="2791109"/>
          </a:xfrm>
          <a:prstGeom prst="rect">
            <a:avLst/>
          </a:prstGeom>
        </p:spPr>
      </p:pic>
      <p:pic>
        <p:nvPicPr>
          <p:cNvPr id="11" name="Picture 10">
            <a:extLst>
              <a:ext uri="{FF2B5EF4-FFF2-40B4-BE49-F238E27FC236}">
                <a16:creationId xmlns:a16="http://schemas.microsoft.com/office/drawing/2014/main" id="{A45521F5-07DE-4DC5-8E78-F962C6606328}"/>
              </a:ext>
            </a:extLst>
          </p:cNvPr>
          <p:cNvPicPr>
            <a:picLocks noChangeAspect="1"/>
          </p:cNvPicPr>
          <p:nvPr/>
        </p:nvPicPr>
        <p:blipFill>
          <a:blip r:embed="rId7"/>
          <a:stretch>
            <a:fillRect/>
          </a:stretch>
        </p:blipFill>
        <p:spPr>
          <a:xfrm>
            <a:off x="8840321" y="855590"/>
            <a:ext cx="2278309" cy="2845053"/>
          </a:xfrm>
          <a:prstGeom prst="rect">
            <a:avLst/>
          </a:prstGeom>
        </p:spPr>
      </p:pic>
      <p:pic>
        <p:nvPicPr>
          <p:cNvPr id="13" name="Picture 12">
            <a:extLst>
              <a:ext uri="{FF2B5EF4-FFF2-40B4-BE49-F238E27FC236}">
                <a16:creationId xmlns:a16="http://schemas.microsoft.com/office/drawing/2014/main" id="{7B94C121-EF1D-3701-5352-9B267E012A13}"/>
              </a:ext>
            </a:extLst>
          </p:cNvPr>
          <p:cNvPicPr>
            <a:picLocks noChangeAspect="1"/>
          </p:cNvPicPr>
          <p:nvPr/>
        </p:nvPicPr>
        <p:blipFill>
          <a:blip r:embed="rId8"/>
          <a:srcRect b="7551"/>
          <a:stretch>
            <a:fillRect/>
          </a:stretch>
        </p:blipFill>
        <p:spPr>
          <a:xfrm>
            <a:off x="6703084" y="855590"/>
            <a:ext cx="2206465" cy="2845053"/>
          </a:xfrm>
          <a:prstGeom prst="rect">
            <a:avLst/>
          </a:prstGeom>
        </p:spPr>
      </p:pic>
      <p:sp>
        <p:nvSpPr>
          <p:cNvPr id="16" name="Rectangle 15">
            <a:extLst>
              <a:ext uri="{FF2B5EF4-FFF2-40B4-BE49-F238E27FC236}">
                <a16:creationId xmlns:a16="http://schemas.microsoft.com/office/drawing/2014/main" id="{CAD42205-4CA9-6A5C-5982-A886425BE0B5}"/>
              </a:ext>
            </a:extLst>
          </p:cNvPr>
          <p:cNvSpPr/>
          <p:nvPr/>
        </p:nvSpPr>
        <p:spPr>
          <a:xfrm>
            <a:off x="5928851" y="0"/>
            <a:ext cx="275303"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0E2C5679-C136-2995-C381-58A01D5FF1CE}"/>
              </a:ext>
            </a:extLst>
          </p:cNvPr>
          <p:cNvSpPr txBox="1"/>
          <p:nvPr/>
        </p:nvSpPr>
        <p:spPr>
          <a:xfrm>
            <a:off x="4608" y="374969"/>
            <a:ext cx="285135" cy="6247864"/>
          </a:xfrm>
          <a:prstGeom prst="rect">
            <a:avLst/>
          </a:prstGeom>
          <a:noFill/>
        </p:spPr>
        <p:txBody>
          <a:bodyPr wrap="square" rtlCol="0">
            <a:spAutoFit/>
          </a:bodyPr>
          <a:lstStyle/>
          <a:p>
            <a:r>
              <a:rPr lang="en-NZ" sz="4000" u="sng" dirty="0"/>
              <a:t>Possessive </a:t>
            </a:r>
            <a:endParaRPr lang="en-GB" sz="4000" u="sng" dirty="0"/>
          </a:p>
        </p:txBody>
      </p:sp>
      <p:sp>
        <p:nvSpPr>
          <p:cNvPr id="18" name="TextBox 17">
            <a:extLst>
              <a:ext uri="{FF2B5EF4-FFF2-40B4-BE49-F238E27FC236}">
                <a16:creationId xmlns:a16="http://schemas.microsoft.com/office/drawing/2014/main" id="{FBBB3CB2-80EC-394C-4AFF-242439737165}"/>
              </a:ext>
            </a:extLst>
          </p:cNvPr>
          <p:cNvSpPr txBox="1"/>
          <p:nvPr/>
        </p:nvSpPr>
        <p:spPr>
          <a:xfrm>
            <a:off x="714604" y="2375516"/>
            <a:ext cx="353961" cy="4247317"/>
          </a:xfrm>
          <a:prstGeom prst="rect">
            <a:avLst/>
          </a:prstGeom>
          <a:noFill/>
        </p:spPr>
        <p:txBody>
          <a:bodyPr wrap="square" rtlCol="0">
            <a:spAutoFit/>
          </a:bodyPr>
          <a:lstStyle/>
          <a:p>
            <a:r>
              <a:rPr lang="en-NZ" sz="5400" u="sng" dirty="0"/>
              <a:t>power</a:t>
            </a:r>
            <a:endParaRPr lang="en-GB" sz="5400" u="sng" dirty="0"/>
          </a:p>
        </p:txBody>
      </p:sp>
      <p:sp>
        <p:nvSpPr>
          <p:cNvPr id="19" name="TextBox 18">
            <a:extLst>
              <a:ext uri="{FF2B5EF4-FFF2-40B4-BE49-F238E27FC236}">
                <a16:creationId xmlns:a16="http://schemas.microsoft.com/office/drawing/2014/main" id="{D2B2F555-C63C-62F0-BFBD-1FF5301E9642}"/>
              </a:ext>
            </a:extLst>
          </p:cNvPr>
          <p:cNvSpPr txBox="1"/>
          <p:nvPr/>
        </p:nvSpPr>
        <p:spPr>
          <a:xfrm>
            <a:off x="788673" y="1991349"/>
            <a:ext cx="1137470" cy="646331"/>
          </a:xfrm>
          <a:prstGeom prst="rect">
            <a:avLst/>
          </a:prstGeom>
          <a:noFill/>
        </p:spPr>
        <p:txBody>
          <a:bodyPr wrap="square" rtlCol="0">
            <a:spAutoFit/>
          </a:bodyPr>
          <a:lstStyle/>
          <a:p>
            <a:r>
              <a:rPr lang="en-NZ" dirty="0"/>
              <a:t>Approach to…</a:t>
            </a:r>
            <a:endParaRPr lang="en-GB" dirty="0"/>
          </a:p>
        </p:txBody>
      </p:sp>
      <p:pic>
        <p:nvPicPr>
          <p:cNvPr id="21" name="Picture 20">
            <a:extLst>
              <a:ext uri="{FF2B5EF4-FFF2-40B4-BE49-F238E27FC236}">
                <a16:creationId xmlns:a16="http://schemas.microsoft.com/office/drawing/2014/main" id="{0E271531-3C9A-7D16-478D-93773F0704F3}"/>
              </a:ext>
            </a:extLst>
          </p:cNvPr>
          <p:cNvPicPr>
            <a:picLocks noChangeAspect="1"/>
          </p:cNvPicPr>
          <p:nvPr/>
        </p:nvPicPr>
        <p:blipFill>
          <a:blip r:embed="rId9"/>
          <a:srcRect l="30829" t="-196" r="16083"/>
          <a:stretch>
            <a:fillRect/>
          </a:stretch>
        </p:blipFill>
        <p:spPr>
          <a:xfrm>
            <a:off x="8827133" y="3700643"/>
            <a:ext cx="2253407" cy="2828603"/>
          </a:xfrm>
          <a:prstGeom prst="rect">
            <a:avLst/>
          </a:prstGeom>
        </p:spPr>
      </p:pic>
      <p:sp>
        <p:nvSpPr>
          <p:cNvPr id="22" name="TextBox 21">
            <a:extLst>
              <a:ext uri="{FF2B5EF4-FFF2-40B4-BE49-F238E27FC236}">
                <a16:creationId xmlns:a16="http://schemas.microsoft.com/office/drawing/2014/main" id="{8E302837-AC86-56CD-0645-32511EB681A8}"/>
              </a:ext>
            </a:extLst>
          </p:cNvPr>
          <p:cNvSpPr txBox="1"/>
          <p:nvPr/>
        </p:nvSpPr>
        <p:spPr>
          <a:xfrm>
            <a:off x="6856937" y="117192"/>
            <a:ext cx="4680155" cy="584775"/>
          </a:xfrm>
          <a:prstGeom prst="rect">
            <a:avLst/>
          </a:prstGeom>
          <a:noFill/>
        </p:spPr>
        <p:txBody>
          <a:bodyPr wrap="square" rtlCol="0">
            <a:spAutoFit/>
          </a:bodyPr>
          <a:lstStyle/>
          <a:p>
            <a:r>
              <a:rPr lang="en-NZ" sz="3200" dirty="0"/>
              <a:t>Ideology of </a:t>
            </a:r>
            <a:r>
              <a:rPr lang="en-NZ" sz="3200" u="sng" dirty="0">
                <a:effectLst>
                  <a:outerShdw blurRad="38100" dist="38100" dir="2700000" algn="tl">
                    <a:srgbClr val="000000">
                      <a:alpha val="43137"/>
                    </a:srgbClr>
                  </a:outerShdw>
                </a:effectLst>
              </a:rPr>
              <a:t>Demagogues</a:t>
            </a:r>
            <a:r>
              <a:rPr lang="en-NZ" sz="3200" dirty="0"/>
              <a:t> </a:t>
            </a:r>
            <a:endParaRPr lang="en-GB" sz="3200" dirty="0"/>
          </a:p>
        </p:txBody>
      </p:sp>
    </p:spTree>
    <p:extLst>
      <p:ext uri="{BB962C8B-B14F-4D97-AF65-F5344CB8AC3E}">
        <p14:creationId xmlns:p14="http://schemas.microsoft.com/office/powerpoint/2010/main" val="23118482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1350" y="421148"/>
            <a:ext cx="5849300" cy="1188720"/>
          </a:xfrm>
        </p:spPr>
        <p:txBody>
          <a:bodyPr/>
          <a:lstStyle/>
          <a:p>
            <a:r>
              <a:rPr lang="en-GB" dirty="0"/>
              <a:t>Anti-populism</a:t>
            </a:r>
          </a:p>
        </p:txBody>
      </p:sp>
      <p:sp>
        <p:nvSpPr>
          <p:cNvPr id="3" name="Content Placeholder 2"/>
          <p:cNvSpPr>
            <a:spLocks noGrp="1"/>
          </p:cNvSpPr>
          <p:nvPr>
            <p:ph idx="1"/>
          </p:nvPr>
        </p:nvSpPr>
        <p:spPr>
          <a:xfrm>
            <a:off x="1917291" y="1833054"/>
            <a:ext cx="7826478" cy="4390765"/>
          </a:xfrm>
          <a:ln>
            <a:solidFill>
              <a:schemeClr val="tx1"/>
            </a:solidFill>
          </a:ln>
        </p:spPr>
        <p:txBody>
          <a:bodyPr>
            <a:normAutofit fontScale="92500" lnSpcReduction="10000"/>
          </a:bodyPr>
          <a:lstStyle/>
          <a:p>
            <a:pPr marL="0" indent="0">
              <a:buNone/>
            </a:pPr>
            <a:r>
              <a:rPr lang="en-GB" sz="3000" dirty="0"/>
              <a:t>In sum, populism is understood as a...</a:t>
            </a:r>
          </a:p>
          <a:p>
            <a:pPr>
              <a:buFont typeface="Wingdings" panose="05000000000000000000" pitchFamily="2" charset="2"/>
              <a:buChar char="Ø"/>
            </a:pPr>
            <a:r>
              <a:rPr lang="en-GB" sz="3000" b="1" dirty="0"/>
              <a:t>A ‘Thin-centred’ ideology</a:t>
            </a:r>
          </a:p>
          <a:p>
            <a:pPr marL="0" indent="0">
              <a:buNone/>
            </a:pPr>
            <a:r>
              <a:rPr lang="en-GB" sz="3000" dirty="0"/>
              <a:t>Committed to… </a:t>
            </a:r>
          </a:p>
          <a:p>
            <a:pPr>
              <a:buFont typeface="Wingdings" panose="05000000000000000000" pitchFamily="2" charset="2"/>
              <a:buChar char="Ø"/>
            </a:pPr>
            <a:r>
              <a:rPr lang="en-GB" sz="3000" b="1" dirty="0"/>
              <a:t>Anti-pluralism </a:t>
            </a:r>
          </a:p>
          <a:p>
            <a:pPr marL="0" indent="0">
              <a:buNone/>
            </a:pPr>
            <a:r>
              <a:rPr lang="en-GB" sz="3000" dirty="0"/>
              <a:t>Which issues in strategies characterized by...</a:t>
            </a:r>
          </a:p>
          <a:p>
            <a:pPr>
              <a:buFont typeface="Wingdings" panose="05000000000000000000" pitchFamily="2" charset="2"/>
              <a:buChar char="Ø"/>
            </a:pPr>
            <a:r>
              <a:rPr lang="en-GB" sz="3000" b="1" dirty="0"/>
              <a:t>Unorganized, amorphous and fickle masses;</a:t>
            </a:r>
          </a:p>
          <a:p>
            <a:pPr>
              <a:buFont typeface="Wingdings" panose="05000000000000000000" pitchFamily="2" charset="2"/>
              <a:buChar char="Ø"/>
            </a:pPr>
            <a:r>
              <a:rPr lang="en-GB" sz="3000" b="1" dirty="0"/>
              <a:t>Antagonistic forms of rhetoric;</a:t>
            </a:r>
          </a:p>
          <a:p>
            <a:pPr>
              <a:buFont typeface="Wingdings" panose="05000000000000000000" pitchFamily="2" charset="2"/>
              <a:buChar char="Ø"/>
            </a:pPr>
            <a:r>
              <a:rPr lang="en-GB" sz="3000" b="1" dirty="0"/>
              <a:t>Illiberal </a:t>
            </a:r>
            <a:r>
              <a:rPr lang="en-GB" sz="3000" b="1" i="1" dirty="0"/>
              <a:t>and </a:t>
            </a:r>
            <a:r>
              <a:rPr lang="en-GB" sz="3000" b="1" dirty="0"/>
              <a:t>undemocratic consequences.</a:t>
            </a:r>
          </a:p>
          <a:p>
            <a:endParaRPr lang="en-GB" dirty="0"/>
          </a:p>
        </p:txBody>
      </p:sp>
    </p:spTree>
    <p:extLst>
      <p:ext uri="{BB962C8B-B14F-4D97-AF65-F5344CB8AC3E}">
        <p14:creationId xmlns:p14="http://schemas.microsoft.com/office/powerpoint/2010/main" val="1760488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491357" cy="6858000"/>
          </a:xfrm>
          <a:prstGeom prst="rect">
            <a:avLst/>
          </a:prstGeom>
        </p:spPr>
      </p:pic>
      <p:sp>
        <p:nvSpPr>
          <p:cNvPr id="4" name="Title 1"/>
          <p:cNvSpPr txBox="1">
            <a:spLocks/>
          </p:cNvSpPr>
          <p:nvPr/>
        </p:nvSpPr>
        <p:spPr bwMode="blackWhite">
          <a:xfrm>
            <a:off x="2743200" y="0"/>
            <a:ext cx="7689273" cy="886691"/>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975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dirty="0">
                <a:latin typeface="Gill Sans MT" panose="020B0502020104020203"/>
              </a:rPr>
              <a:t>The original populists</a:t>
            </a:r>
            <a:endParaRPr kumimoji="0" lang="en-US" sz="3600" b="0" i="1" u="none" strike="noStrike" kern="1200" cap="all" spc="200" normalizeH="0" baseline="0" noProof="0" dirty="0">
              <a:ln>
                <a:noFill/>
              </a:ln>
              <a:solidFill>
                <a:srgbClr val="262626"/>
              </a:solidFill>
              <a:effectLst/>
              <a:uLnTx/>
              <a:uFillTx/>
              <a:latin typeface="Gill Sans MT" panose="020B0502020104020203"/>
              <a:ea typeface="+mj-ea"/>
              <a:cs typeface="+mj-cs"/>
            </a:endParaRPr>
          </a:p>
        </p:txBody>
      </p:sp>
      <p:sp>
        <p:nvSpPr>
          <p:cNvPr id="2" name="TextBox 1"/>
          <p:cNvSpPr txBox="1"/>
          <p:nvPr/>
        </p:nvSpPr>
        <p:spPr>
          <a:xfrm>
            <a:off x="180108" y="1163782"/>
            <a:ext cx="5818909" cy="5447645"/>
          </a:xfrm>
          <a:prstGeom prst="rect">
            <a:avLst/>
          </a:prstGeom>
          <a:noFill/>
        </p:spPr>
        <p:txBody>
          <a:bodyPr wrap="square" rtlCol="0">
            <a:spAutoFit/>
          </a:bodyPr>
          <a:lstStyle/>
          <a:p>
            <a:r>
              <a:rPr lang="en-GB" sz="2000" dirty="0">
                <a:solidFill>
                  <a:schemeClr val="bg1"/>
                </a:solidFill>
              </a:rPr>
              <a:t>These people are </a:t>
            </a:r>
            <a:r>
              <a:rPr lang="en-GB" sz="2000" u="sng" dirty="0">
                <a:solidFill>
                  <a:schemeClr val="bg1"/>
                </a:solidFill>
                <a:effectLst>
                  <a:outerShdw blurRad="38100" dist="38100" dir="2700000" algn="tl">
                    <a:srgbClr val="000000">
                      <a:alpha val="43137"/>
                    </a:srgbClr>
                  </a:outerShdw>
                </a:effectLst>
              </a:rPr>
              <a:t>removed</a:t>
            </a:r>
            <a:r>
              <a:rPr lang="en-GB" sz="2000" dirty="0">
                <a:solidFill>
                  <a:schemeClr val="bg1"/>
                </a:solidFill>
              </a:rPr>
              <a:t> from Muller’s definition of populism.</a:t>
            </a:r>
          </a:p>
          <a:p>
            <a:endParaRPr lang="en-GB" dirty="0">
              <a:solidFill>
                <a:schemeClr val="bg1"/>
              </a:solidFill>
            </a:endParaRPr>
          </a:p>
          <a:p>
            <a:endParaRPr lang="en-GB" dirty="0">
              <a:solidFill>
                <a:schemeClr val="bg1"/>
              </a:solidFill>
            </a:endParaRPr>
          </a:p>
          <a:p>
            <a:r>
              <a:rPr lang="en-GB" sz="2000" dirty="0">
                <a:solidFill>
                  <a:schemeClr val="bg1"/>
                </a:solidFill>
              </a:rPr>
              <a:t>The original populists are </a:t>
            </a:r>
            <a:r>
              <a:rPr lang="en-GB" sz="2000" b="1" dirty="0">
                <a:solidFill>
                  <a:schemeClr val="bg1"/>
                </a:solidFill>
              </a:rPr>
              <a:t>not</a:t>
            </a:r>
            <a:r>
              <a:rPr lang="en-GB" sz="2000" dirty="0">
                <a:solidFill>
                  <a:schemeClr val="bg1"/>
                </a:solidFill>
              </a:rPr>
              <a:t>, it turns out, populist!!!</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sz="3200" dirty="0">
                <a:solidFill>
                  <a:schemeClr val="bg1"/>
                </a:solidFill>
              </a:rPr>
              <a:t>‘Raise less corn and more hell’</a:t>
            </a:r>
          </a:p>
          <a:p>
            <a:endParaRPr lang="en-GB" dirty="0">
              <a:solidFill>
                <a:schemeClr val="bg1"/>
              </a:solidFill>
            </a:endParaRPr>
          </a:p>
        </p:txBody>
      </p:sp>
      <p:pic>
        <p:nvPicPr>
          <p:cNvPr id="5" name="Picture 4"/>
          <p:cNvPicPr>
            <a:picLocks noChangeAspect="1"/>
          </p:cNvPicPr>
          <p:nvPr/>
        </p:nvPicPr>
        <p:blipFill>
          <a:blip r:embed="rId4"/>
          <a:stretch>
            <a:fillRect/>
          </a:stretch>
        </p:blipFill>
        <p:spPr>
          <a:xfrm>
            <a:off x="317759" y="2875596"/>
            <a:ext cx="2425441" cy="2747300"/>
          </a:xfrm>
          <a:prstGeom prst="rect">
            <a:avLst/>
          </a:prstGeom>
        </p:spPr>
      </p:pic>
      <p:sp>
        <p:nvSpPr>
          <p:cNvPr id="6" name="Rectangle 5"/>
          <p:cNvSpPr/>
          <p:nvPr/>
        </p:nvSpPr>
        <p:spPr>
          <a:xfrm>
            <a:off x="317759" y="6180540"/>
            <a:ext cx="1310423" cy="369332"/>
          </a:xfrm>
          <a:prstGeom prst="rect">
            <a:avLst/>
          </a:prstGeom>
        </p:spPr>
        <p:txBody>
          <a:bodyPr wrap="none">
            <a:spAutoFit/>
          </a:bodyPr>
          <a:lstStyle/>
          <a:p>
            <a:r>
              <a:rPr lang="en-GB" dirty="0">
                <a:solidFill>
                  <a:schemeClr val="bg1"/>
                </a:solidFill>
              </a:rPr>
              <a:t>Mary Lease </a:t>
            </a:r>
          </a:p>
        </p:txBody>
      </p:sp>
    </p:spTree>
    <p:extLst>
      <p:ext uri="{BB962C8B-B14F-4D97-AF65-F5344CB8AC3E}">
        <p14:creationId xmlns:p14="http://schemas.microsoft.com/office/powerpoint/2010/main" val="4876628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
                                            <p:txEl>
                                              <p:pRg st="15" end="15"/>
                                            </p:txEl>
                                          </p:spTgt>
                                        </p:tgtEl>
                                        <p:attrNameLst>
                                          <p:attrName>style.visibility</p:attrName>
                                        </p:attrNameLst>
                                      </p:cBhvr>
                                      <p:to>
                                        <p:strVal val="visible"/>
                                      </p:to>
                                    </p:set>
                                    <p:anim calcmode="lin" valueType="num">
                                      <p:cBhvr>
                                        <p:cTn id="25" dur="500" fill="hold"/>
                                        <p:tgtEl>
                                          <p:spTgt spid="2">
                                            <p:txEl>
                                              <p:pRg st="15" end="15"/>
                                            </p:txEl>
                                          </p:spTgt>
                                        </p:tgtEl>
                                        <p:attrNameLst>
                                          <p:attrName>ppt_w</p:attrName>
                                        </p:attrNameLst>
                                      </p:cBhvr>
                                      <p:tavLst>
                                        <p:tav tm="0">
                                          <p:val>
                                            <p:fltVal val="0"/>
                                          </p:val>
                                        </p:tav>
                                        <p:tav tm="100000">
                                          <p:val>
                                            <p:strVal val="#ppt_w"/>
                                          </p:val>
                                        </p:tav>
                                      </p:tavLst>
                                    </p:anim>
                                    <p:anim calcmode="lin" valueType="num">
                                      <p:cBhvr>
                                        <p:cTn id="26" dur="500" fill="hold"/>
                                        <p:tgtEl>
                                          <p:spTgt spid="2">
                                            <p:txEl>
                                              <p:pRg st="15" end="15"/>
                                            </p:txEl>
                                          </p:spTgt>
                                        </p:tgtEl>
                                        <p:attrNameLst>
                                          <p:attrName>ppt_h</p:attrName>
                                        </p:attrNameLst>
                                      </p:cBhvr>
                                      <p:tavLst>
                                        <p:tav tm="0">
                                          <p:val>
                                            <p:fltVal val="0"/>
                                          </p:val>
                                        </p:tav>
                                        <p:tav tm="100000">
                                          <p:val>
                                            <p:strVal val="#ppt_h"/>
                                          </p:val>
                                        </p:tav>
                                      </p:tavLst>
                                    </p:anim>
                                    <p:animEffect transition="in" filter="fade">
                                      <p:cBhvr>
                                        <p:cTn id="27"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3.3|87.7|2.8|3.8"/>
</p:tagLst>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14986</TotalTime>
  <Words>2657</Words>
  <Application>Microsoft Office PowerPoint</Application>
  <PresentationFormat>Widescreen</PresentationFormat>
  <Paragraphs>233</Paragraphs>
  <Slides>22</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Gill Sans MT</vt:lpstr>
      <vt:lpstr>Tw Cen MT</vt:lpstr>
      <vt:lpstr>Wingdings</vt:lpstr>
      <vt:lpstr>Parcel</vt:lpstr>
      <vt:lpstr>Understanding Populism u3a _ Timaru 15.6.2026</vt:lpstr>
      <vt:lpstr>Today’s lecture</vt:lpstr>
      <vt:lpstr>Historical origins</vt:lpstr>
      <vt:lpstr>Historical origins</vt:lpstr>
      <vt:lpstr>PowerPoint Presentation</vt:lpstr>
      <vt:lpstr>Understanding populism</vt:lpstr>
      <vt:lpstr>PowerPoint Presentation</vt:lpstr>
      <vt:lpstr>Anti-populism</vt:lpstr>
      <vt:lpstr>PowerPoint Presentation</vt:lpstr>
      <vt:lpstr>PowerPoint Presentation</vt:lpstr>
      <vt:lpstr>Definitions... Thinner still</vt:lpstr>
      <vt:lpstr>The basic political division</vt:lpstr>
      <vt:lpstr>A Structural understanding  of the people</vt:lpstr>
      <vt:lpstr>PowerPoint Presentation</vt:lpstr>
      <vt:lpstr>PowerPoint Presentation</vt:lpstr>
      <vt:lpstr>PowerPoint Presentation</vt:lpstr>
      <vt:lpstr>A basic Question…</vt:lpstr>
      <vt:lpstr>Oligarchic overreach </vt:lpstr>
      <vt:lpstr>The Ruling class reality or conspiratorial fiction?</vt:lpstr>
      <vt:lpstr>Dealing with elites...</vt:lpstr>
      <vt:lpstr>Populist strategy</vt:lpstr>
      <vt:lpstr>Populist strategy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being heard</dc:title>
  <dc:creator>David Jenkins</dc:creator>
  <cp:lastModifiedBy>David Jenkins</cp:lastModifiedBy>
  <cp:revision>421</cp:revision>
  <dcterms:created xsi:type="dcterms:W3CDTF">2020-11-19T15:22:25Z</dcterms:created>
  <dcterms:modified xsi:type="dcterms:W3CDTF">2026-06-07T22:12:14Z</dcterms:modified>
</cp:coreProperties>
</file>