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67" r:id="rId5"/>
    <p:sldId id="266" r:id="rId6"/>
    <p:sldId id="276" r:id="rId7"/>
    <p:sldId id="259" r:id="rId8"/>
    <p:sldId id="260" r:id="rId9"/>
    <p:sldId id="261" r:id="rId10"/>
    <p:sldId id="269" r:id="rId11"/>
    <p:sldId id="262" r:id="rId12"/>
    <p:sldId id="270" r:id="rId13"/>
    <p:sldId id="271" r:id="rId14"/>
    <p:sldId id="272" r:id="rId15"/>
    <p:sldId id="263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8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2754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83406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654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3434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38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1664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584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33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3906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784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489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429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AE8F3-4E1A-474D-8197-38374B2DD560}" type="datetimeFigureOut">
              <a:rPr lang="en-NZ" smtClean="0"/>
              <a:t>12/05/2026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9E20B-7C24-44F0-AE13-6278F4097CB1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9AFBA-0A23-14CD-D74B-07BE450432A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84825" y="6687820"/>
            <a:ext cx="1042988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7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Classification: In-Confidence</a:t>
            </a:r>
          </a:p>
        </p:txBody>
      </p:sp>
    </p:spTree>
    <p:extLst>
      <p:ext uri="{BB962C8B-B14F-4D97-AF65-F5344CB8AC3E}">
        <p14:creationId xmlns:p14="http://schemas.microsoft.com/office/powerpoint/2010/main" val="319895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Happiness Differences between Countries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Simon Kemp</a:t>
            </a:r>
          </a:p>
        </p:txBody>
      </p:sp>
    </p:spTree>
    <p:extLst>
      <p:ext uri="{BB962C8B-B14F-4D97-AF65-F5344CB8AC3E}">
        <p14:creationId xmlns:p14="http://schemas.microsoft.com/office/powerpoint/2010/main" val="422664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09D0E-D353-058E-D0FE-DE5D8A81D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				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E423-2FB2-1182-35E2-632E6D04B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Income doesn’t explain all of the country differences, although it is probably part of the answer.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So how about income inequality (which is a very fashionable explanation)</a:t>
            </a:r>
          </a:p>
        </p:txBody>
      </p:sp>
    </p:spTree>
    <p:extLst>
      <p:ext uri="{BB962C8B-B14F-4D97-AF65-F5344CB8AC3E}">
        <p14:creationId xmlns:p14="http://schemas.microsoft.com/office/powerpoint/2010/main" val="3854347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Gini </a:t>
            </a:r>
            <a:r>
              <a:rPr lang="en-NZ" dirty="0" err="1"/>
              <a:t>coefficents</a:t>
            </a:r>
            <a:r>
              <a:rPr lang="en-NZ" dirty="0"/>
              <a:t> (Inequality) in 2022</a:t>
            </a:r>
          </a:p>
        </p:txBody>
      </p:sp>
      <p:pic>
        <p:nvPicPr>
          <p:cNvPr id="2050" name="Picture 2" descr="Gini coefficient - Wikipedia">
            <a:extLst>
              <a:ext uri="{FF2B5EF4-FFF2-40B4-BE49-F238E27FC236}">
                <a16:creationId xmlns:a16="http://schemas.microsoft.com/office/drawing/2014/main" id="{096225FE-6594-C493-7BA1-24394BA7BC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641" y="1825625"/>
            <a:ext cx="858471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454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EC49F-9B62-8726-F971-AA9DF667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			Other explanations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44EA-26E3-F945-BE78-C43D36BBA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Lots of these, for example, life expectancy and health; crime. (Climate clearly doesn’t matter.)</a:t>
            </a:r>
          </a:p>
          <a:p>
            <a:pPr marL="0" indent="0">
              <a:buNone/>
            </a:pPr>
            <a:r>
              <a:rPr lang="en-NZ" dirty="0"/>
              <a:t>The WHR report in 2026 thought the three most important explanations were (in order): average income; lack of corruption; social support. Other authors find other explanations more important (e.g. personal freedom). </a:t>
            </a:r>
          </a:p>
          <a:p>
            <a:pPr marL="0" indent="0">
              <a:buNone/>
            </a:pPr>
            <a:r>
              <a:rPr lang="en-NZ" dirty="0"/>
              <a:t>Trouble is that “good” things – income, decent health services, good government, low crime rate – tend to cluster together and it is not easy to pick them apart.</a:t>
            </a:r>
          </a:p>
          <a:p>
            <a:pPr marL="0" indent="0">
              <a:buNone/>
            </a:pPr>
            <a:r>
              <a:rPr lang="en-NZ" dirty="0"/>
              <a:t>Implication: Hard to know what to improve.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490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BB9C5-5DD9-6FA1-26A4-4B4B723E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	2026 focus on 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2718D-7B1C-31AF-A4E2-1E65777A0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Social media and smartphones make people miserable. </a:t>
            </a:r>
          </a:p>
          <a:p>
            <a:pPr marL="0" indent="0">
              <a:buNone/>
            </a:pPr>
            <a:r>
              <a:rPr lang="en-NZ" dirty="0"/>
              <a:t>Especially younger people in the USA, UK, NZ, Australia, Canada.</a:t>
            </a:r>
          </a:p>
          <a:p>
            <a:pPr marL="0" indent="0">
              <a:buNone/>
            </a:pPr>
            <a:r>
              <a:rPr lang="en-NZ" dirty="0"/>
              <a:t>(This fits with quite a lot of other evidence.)</a:t>
            </a:r>
          </a:p>
        </p:txBody>
      </p:sp>
    </p:spTree>
    <p:extLst>
      <p:ext uri="{BB962C8B-B14F-4D97-AF65-F5344CB8AC3E}">
        <p14:creationId xmlns:p14="http://schemas.microsoft.com/office/powerpoint/2010/main" val="2337328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145F-BF7F-C3F4-D672-211FFFE2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Are the happiness results real?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5778-AE42-68C3-59AC-4D7AB62B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If they are real, then what country you are born is responsible for about half your happiness. (Oddly this is about what people </a:t>
            </a:r>
            <a:r>
              <a:rPr lang="en-NZ"/>
              <a:t>say.) Issues</a:t>
            </a:r>
            <a:r>
              <a:rPr lang="en-NZ" dirty="0"/>
              <a:t>:</a:t>
            </a:r>
          </a:p>
          <a:p>
            <a:pPr marL="514350" indent="-514350">
              <a:buAutoNum type="arabicPeriod"/>
            </a:pPr>
            <a:r>
              <a:rPr lang="en-NZ" dirty="0"/>
              <a:t>How does the “best possible life for you” translate?</a:t>
            </a:r>
          </a:p>
          <a:p>
            <a:pPr marL="514350" indent="-514350">
              <a:buAutoNum type="arabicPeriod"/>
            </a:pPr>
            <a:r>
              <a:rPr lang="en-NZ" dirty="0"/>
              <a:t>Are there cultural differences in how happy people say they are?</a:t>
            </a:r>
          </a:p>
          <a:p>
            <a:pPr marL="514350" indent="-514350">
              <a:buAutoNum type="arabicPeriod"/>
            </a:pPr>
            <a:r>
              <a:rPr lang="en-NZ" dirty="0"/>
              <a:t>Do different cultures have different ideas of what happiness is?</a:t>
            </a:r>
          </a:p>
          <a:p>
            <a:pPr marL="514350" indent="-514350">
              <a:buAutoNum type="arabicPeriod"/>
            </a:pPr>
            <a:r>
              <a:rPr lang="en-NZ" dirty="0"/>
              <a:t>How does WHR sampling work?</a:t>
            </a:r>
          </a:p>
          <a:p>
            <a:pPr marL="514350" indent="-514350">
              <a:buAutoNum type="arabicPeriod"/>
            </a:pPr>
            <a:r>
              <a:rPr lang="en-NZ" dirty="0"/>
              <a:t>How free are people to reply?</a:t>
            </a:r>
          </a:p>
        </p:txBody>
      </p:sp>
    </p:spTree>
    <p:extLst>
      <p:ext uri="{BB962C8B-B14F-4D97-AF65-F5344CB8AC3E}">
        <p14:creationId xmlns:p14="http://schemas.microsoft.com/office/powerpoint/2010/main" val="3663479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Depression round the world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5295" y="1825625"/>
            <a:ext cx="880140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1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51C62-ABFC-284A-2D6C-8756E881F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 one way to 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C6546-99A8-8380-CD17-F6AA40BF1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Bolle &amp; Kemp (2009) compared student groups where on group is known to be unhappy (Asians in NZ; Poles in East Germany; Hungarians vs Danes).</a:t>
            </a:r>
          </a:p>
          <a:p>
            <a:pPr marL="0" indent="0">
              <a:buNone/>
            </a:pPr>
            <a:r>
              <a:rPr lang="en-NZ" dirty="0"/>
              <a:t>Describe an imaginary student who has either a great life or a very poor life, and ask for happiness ratings.</a:t>
            </a:r>
          </a:p>
          <a:p>
            <a:pPr marL="0" indent="0">
              <a:buNone/>
            </a:pPr>
            <a:r>
              <a:rPr lang="en-NZ" dirty="0"/>
              <a:t>Found no difference between the groups in how they rated, indicating perhaps a common “shopping list” for happiness.</a:t>
            </a:r>
          </a:p>
          <a:p>
            <a:pPr marL="0" indent="0">
              <a:buNone/>
            </a:pPr>
            <a:r>
              <a:rPr lang="en-NZ" dirty="0"/>
              <a:t>Suggests that culture mightn’t bias the results much.</a:t>
            </a:r>
          </a:p>
        </p:txBody>
      </p:sp>
    </p:spTree>
    <p:extLst>
      <p:ext uri="{BB962C8B-B14F-4D97-AF65-F5344CB8AC3E}">
        <p14:creationId xmlns:p14="http://schemas.microsoft.com/office/powerpoint/2010/main" val="1786373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684A-2492-85C2-AA57-1F4618F3E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BF72-D10B-FCE9-5048-132F81A61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NZ" dirty="0"/>
              <a:t>There are happiness differences between countries.</a:t>
            </a:r>
          </a:p>
          <a:p>
            <a:pPr marL="514350" indent="-514350">
              <a:buAutoNum type="arabicParenR"/>
            </a:pPr>
            <a:r>
              <a:rPr lang="en-NZ" dirty="0"/>
              <a:t>They are big.</a:t>
            </a:r>
          </a:p>
          <a:p>
            <a:pPr marL="514350" indent="-514350">
              <a:buAutoNum type="arabicParenR"/>
            </a:pPr>
            <a:r>
              <a:rPr lang="en-NZ" dirty="0"/>
              <a:t>We don’t really know why they exist, or if they are real.</a:t>
            </a:r>
          </a:p>
          <a:p>
            <a:pPr marL="514350" indent="-514350">
              <a:buAutoNum type="arabicParenR"/>
            </a:pPr>
            <a:endParaRPr lang="en-NZ" dirty="0"/>
          </a:p>
          <a:p>
            <a:pPr marL="0" indent="0">
              <a:buNone/>
            </a:pPr>
            <a:r>
              <a:rPr lang="en-NZ" dirty="0"/>
              <a:t>Implication. </a:t>
            </a:r>
          </a:p>
          <a:p>
            <a:pPr marL="0" indent="0">
              <a:buNone/>
            </a:pPr>
            <a:r>
              <a:rPr lang="en-NZ" dirty="0"/>
              <a:t>Beyond the obvious – avoid war! – it is not easy to fix miserable societies.</a:t>
            </a:r>
          </a:p>
        </p:txBody>
      </p:sp>
    </p:spTree>
    <p:extLst>
      <p:ext uri="{BB962C8B-B14F-4D97-AF65-F5344CB8AC3E}">
        <p14:creationId xmlns:p14="http://schemas.microsoft.com/office/powerpoint/2010/main" val="380524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4D62-4FD1-5704-6F77-30D97477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              Happiness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941B-1986-75D8-CB4A-A1580201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“Better an ounce of happiness than a pound of gold.”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 and governments are important: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happiness of society is the end of government.”</a:t>
            </a: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703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err="1"/>
              <a:t>Cantril</a:t>
            </a:r>
            <a:r>
              <a:rPr lang="en-NZ" dirty="0"/>
              <a:t> 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A single item in the World Happiness Report is used for the measurement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The </a:t>
            </a:r>
            <a:r>
              <a:rPr lang="en-NZ" dirty="0" err="1"/>
              <a:t>Cantril</a:t>
            </a:r>
            <a:r>
              <a:rPr lang="en-NZ" dirty="0"/>
              <a:t> Ladder asks respondents to think of a ladder, with the best possible life for them being a 10 and the worst possible life being a 0. They then rate their own current lives on that 0 to 10 scale.</a:t>
            </a:r>
          </a:p>
        </p:txBody>
      </p:sp>
    </p:spTree>
    <p:extLst>
      <p:ext uri="{BB962C8B-B14F-4D97-AF65-F5344CB8AC3E}">
        <p14:creationId xmlns:p14="http://schemas.microsoft.com/office/powerpoint/2010/main" val="264975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DC0B-4501-71E2-36A8-9B79DF3D8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Basic Method of the World Happiness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D788-27C1-6546-1DE3-C1DC4624F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dirty="0"/>
              <a:t>Usually 1000 participants per country per year questioned by Gallup World Poll. </a:t>
            </a:r>
          </a:p>
          <a:p>
            <a:pPr marL="0" indent="0">
              <a:buNone/>
            </a:pPr>
            <a:r>
              <a:rPr lang="en-NZ" dirty="0"/>
              <a:t>Averaged over the last 3 years: 2026 results from 2023-2025.</a:t>
            </a:r>
          </a:p>
          <a:p>
            <a:pPr marL="0" indent="0">
              <a:buNone/>
            </a:pPr>
            <a:r>
              <a:rPr lang="en-NZ" dirty="0"/>
              <a:t>Results put together by the Sustainable Development Solutions Network based at the University of Oxford: Wellbeing Research Centre.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147 countries in 2026. 140+ languages.</a:t>
            </a:r>
          </a:p>
        </p:txBody>
      </p:sp>
    </p:spTree>
    <p:extLst>
      <p:ext uri="{BB962C8B-B14F-4D97-AF65-F5344CB8AC3E}">
        <p14:creationId xmlns:p14="http://schemas.microsoft.com/office/powerpoint/2010/main" val="3433964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62762-DF54-CE32-378F-238E4888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0"/>
            <a:ext cx="1063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8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5BE7F-2060-2684-82CE-1EABF9004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Overall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5075-5C0C-683B-1D42-62D9259AE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NZ" dirty="0"/>
              <a:t>Richer, safer, more democratic countries do better.</a:t>
            </a:r>
          </a:p>
          <a:p>
            <a:pPr marL="514350" indent="-514350">
              <a:buAutoNum type="arabicPeriod"/>
            </a:pPr>
            <a:r>
              <a:rPr lang="en-NZ" dirty="0"/>
              <a:t>The differences are huge. As a very rough estimate, the results indicate that about half the variation of in people’s happiness is due to what country they live in. </a:t>
            </a:r>
            <a:r>
              <a:rPr lang="en-NZ"/>
              <a:t>This seems odd.</a:t>
            </a:r>
            <a:endParaRPr lang="en-NZ" dirty="0"/>
          </a:p>
          <a:p>
            <a:pPr marL="514350" indent="-514350">
              <a:buAutoNum type="arabicPeriod"/>
            </a:pPr>
            <a:r>
              <a:rPr lang="en-NZ" dirty="0"/>
              <a:t> Oddities: Japan. Botswana. Costa Rica. </a:t>
            </a:r>
          </a:p>
        </p:txBody>
      </p:sp>
    </p:spTree>
    <p:extLst>
      <p:ext uri="{BB962C8B-B14F-4D97-AF65-F5344CB8AC3E}">
        <p14:creationId xmlns:p14="http://schemas.microsoft.com/office/powerpoint/2010/main" val="99617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GDP per capita (adjusted for cost of living)</a:t>
            </a:r>
          </a:p>
        </p:txBody>
      </p:sp>
      <p:pic>
        <p:nvPicPr>
          <p:cNvPr id="1028" name="Picture 4" descr="List of countries by GDP (PPP) per capita - Wikipedia">
            <a:extLst>
              <a:ext uri="{FF2B5EF4-FFF2-40B4-BE49-F238E27FC236}">
                <a16:creationId xmlns:a16="http://schemas.microsoft.com/office/drawing/2014/main" id="{4788E306-421A-CAF1-E83F-17EC31D0D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514" y="1690688"/>
            <a:ext cx="8918917" cy="455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7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742950"/>
            <a:ext cx="70485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3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5519" y="789140"/>
            <a:ext cx="7653402" cy="488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0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d2b2326c-f811-4ccc-abcb-1b955c303c2e}" enabled="1" method="Standard" siteId="{dc781727-710e-4855-bc4c-690266a1b551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642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Happiness Differences between Countries</vt:lpstr>
      <vt:lpstr>              Happiness is important</vt:lpstr>
      <vt:lpstr>Cantril Ladder</vt:lpstr>
      <vt:lpstr>Basic Method of the World Happiness Report</vt:lpstr>
      <vt:lpstr>PowerPoint Presentation</vt:lpstr>
      <vt:lpstr>Overall results</vt:lpstr>
      <vt:lpstr>GDP per capita (adjusted for cost of living)</vt:lpstr>
      <vt:lpstr>PowerPoint Presentation</vt:lpstr>
      <vt:lpstr>PowerPoint Presentation</vt:lpstr>
      <vt:lpstr>    Income</vt:lpstr>
      <vt:lpstr>Gini coefficents (Inequality) in 2022</vt:lpstr>
      <vt:lpstr>   Other explanations</vt:lpstr>
      <vt:lpstr> 2026 focus on social media</vt:lpstr>
      <vt:lpstr>Are the happiness results real?</vt:lpstr>
      <vt:lpstr>Depression round the world</vt:lpstr>
      <vt:lpstr>… one way to check</vt:lpstr>
      <vt:lpstr>Conclusion </vt:lpstr>
    </vt:vector>
  </TitlesOfParts>
  <Company>University of Canterbury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Happiness Differences between Countries</dc:title>
  <dc:creator>Simon Kemp</dc:creator>
  <cp:lastModifiedBy>John Barton</cp:lastModifiedBy>
  <cp:revision>22</cp:revision>
  <cp:lastPrinted>2026-03-29T22:59:50Z</cp:lastPrinted>
  <dcterms:created xsi:type="dcterms:W3CDTF">2022-11-21T20:59:02Z</dcterms:created>
  <dcterms:modified xsi:type="dcterms:W3CDTF">2026-05-12T00:21:49Z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b2326c-f811-4ccc-abcb-1b955c303c2e_Enabled">
    <vt:lpwstr>true</vt:lpwstr>
  </property>
  <property fmtid="{D5CDD505-2E9C-101B-9397-08002B2CF9AE}" pid="3" name="MSIP_Label_d2b2326c-f811-4ccc-abcb-1b955c303c2e_SetDate">
    <vt:lpwstr>2025-03-24T22:57:58Z</vt:lpwstr>
  </property>
  <property fmtid="{D5CDD505-2E9C-101B-9397-08002B2CF9AE}" pid="4" name="MSIP_Label_d2b2326c-f811-4ccc-abcb-1b955c303c2e_Method">
    <vt:lpwstr>Standard</vt:lpwstr>
  </property>
  <property fmtid="{D5CDD505-2E9C-101B-9397-08002B2CF9AE}" pid="5" name="MSIP_Label_d2b2326c-f811-4ccc-abcb-1b955c303c2e_Name">
    <vt:lpwstr>In-Confidence</vt:lpwstr>
  </property>
  <property fmtid="{D5CDD505-2E9C-101B-9397-08002B2CF9AE}" pid="6" name="MSIP_Label_d2b2326c-f811-4ccc-abcb-1b955c303c2e_SiteId">
    <vt:lpwstr>dc781727-710e-4855-bc4c-690266a1b551</vt:lpwstr>
  </property>
  <property fmtid="{D5CDD505-2E9C-101B-9397-08002B2CF9AE}" pid="7" name="MSIP_Label_d2b2326c-f811-4ccc-abcb-1b955c303c2e_ActionId">
    <vt:lpwstr>064d9c94-e7b4-48cf-8d8c-e37c6bcc8540</vt:lpwstr>
  </property>
  <property fmtid="{D5CDD505-2E9C-101B-9397-08002B2CF9AE}" pid="8" name="MSIP_Label_d2b2326c-f811-4ccc-abcb-1b955c303c2e_ContentBits">
    <vt:lpwstr>2</vt:lpwstr>
  </property>
  <property fmtid="{D5CDD505-2E9C-101B-9397-08002B2CF9AE}" pid="9" name="MSIP_Label_d2b2326c-f811-4ccc-abcb-1b955c303c2e_Tag">
    <vt:lpwstr>10, 3, 0, 1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Classification: In-Confidence</vt:lpwstr>
  </property>
</Properties>
</file>