
<file path=[Content_Types].xml><?xml version="1.0" encoding="utf-8"?>
<Types xmlns="http://schemas.openxmlformats.org/package/2006/content-types"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8" r:id="rId3"/>
    <p:sldId id="260" r:id="rId4"/>
    <p:sldId id="324" r:id="rId5"/>
    <p:sldId id="352" r:id="rId6"/>
    <p:sldId id="268" r:id="rId7"/>
    <p:sldId id="313" r:id="rId8"/>
    <p:sldId id="358" r:id="rId9"/>
    <p:sldId id="355" r:id="rId10"/>
    <p:sldId id="353" r:id="rId11"/>
    <p:sldId id="334" r:id="rId12"/>
    <p:sldId id="272" r:id="rId13"/>
    <p:sldId id="315" r:id="rId14"/>
    <p:sldId id="274" r:id="rId15"/>
    <p:sldId id="343" r:id="rId16"/>
    <p:sldId id="344" r:id="rId17"/>
    <p:sldId id="346" r:id="rId18"/>
    <p:sldId id="347" r:id="rId19"/>
    <p:sldId id="300" r:id="rId20"/>
    <p:sldId id="301" r:id="rId21"/>
    <p:sldId id="318" r:id="rId22"/>
    <p:sldId id="354" r:id="rId23"/>
    <p:sldId id="350" r:id="rId24"/>
    <p:sldId id="319" r:id="rId25"/>
    <p:sldId id="305" r:id="rId26"/>
    <p:sldId id="310" r:id="rId27"/>
    <p:sldId id="320" r:id="rId28"/>
    <p:sldId id="357" r:id="rId29"/>
    <p:sldId id="26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B500"/>
    <a:srgbClr val="FFFFFF"/>
    <a:srgbClr val="EFEFEF"/>
    <a:srgbClr val="FFDEB2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404" autoAdjust="0"/>
  </p:normalViewPr>
  <p:slideViewPr>
    <p:cSldViewPr snapToGrid="0">
      <p:cViewPr varScale="1">
        <p:scale>
          <a:sx n="66" d="100"/>
          <a:sy n="66" d="100"/>
        </p:scale>
        <p:origin x="36" y="1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C52CDA-0246-40DD-AC55-589420B1F600}" type="datetimeFigureOut">
              <a:rPr lang="en-NZ" smtClean="0"/>
              <a:t>17/11/2025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2F9FB6-EAA8-4661-9FB8-02B66B7C2FA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44666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F9FB6-EAA8-4661-9FB8-02B66B7C2FA5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937548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BDFF4F-A586-252E-E31D-38FAC3543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31B39D-A396-7CB6-78D0-EBFD58F7EB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D2DD8D-A741-60AB-3FFA-AFD12CE065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CFEEB-4501-AC54-2774-73ED2EE036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F9FB6-EAA8-4661-9FB8-02B66B7C2FA5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186893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1F379-3276-3D94-3981-A790DC06B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0B1A42-2710-F45F-6E02-6799181F13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83C55B-14FE-35F9-ECA9-C80AB0DC58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9B9F3B-76D5-F808-8F30-6B92883C52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F9FB6-EAA8-4661-9FB8-02B66B7C2FA5}" type="slidenum">
              <a:rPr lang="en-NZ" smtClean="0"/>
              <a:t>11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490609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7F39D-10CE-4B82-925C-F6546CAEB60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3700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34CB3-8B6E-DA14-8B8F-1508233A1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80F5F9-E1FC-0D15-21A0-BDA5F9AFE5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479BD5-5D73-F798-A142-5F28F85158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F7B96B-DEDF-0417-F085-CF83A70103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7F39D-10CE-4B82-925C-F6546CAEB60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7449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None/>
            </a:pPr>
            <a:endParaRPr lang="en-NZ" b="0" i="0" dirty="0">
              <a:effectLst/>
              <a:latin typeface="fkGroteskNeu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7F39D-10CE-4B82-925C-F6546CAEB60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8109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E7FBB-DEB0-C3CC-2884-3E2125D8C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56C422-5936-6514-6BFC-30F97CAA94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3DA704-6760-C1FD-E77C-E9F08CD507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5969D7-9E1E-71B4-1BF5-6B4B8B1E70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F9FB6-EAA8-4661-9FB8-02B66B7C2FA5}" type="slidenum">
              <a:rPr lang="en-NZ" smtClean="0"/>
              <a:t>15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743559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BE8BA-F627-D0B8-AFDD-1B7414C57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E17708-77BE-4EB2-DC71-54541CD2A1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595DD2-E6E6-1B56-AF22-77CB43B948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58F899-0AF4-85B8-CEBC-D80A6C179B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F9FB6-EAA8-4661-9FB8-02B66B7C2FA5}" type="slidenum">
              <a:rPr lang="en-NZ" smtClean="0"/>
              <a:t>16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882718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6F808A-28AB-1FEF-D6F5-61FA3AB48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4BCF6A-37FD-69BC-9E2E-E53B747C99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429AD1-869E-F803-5E6B-3C3836D154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93BE9E-B354-A262-54F9-C9CB385C3E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F9FB6-EAA8-4661-9FB8-02B66B7C2FA5}" type="slidenum">
              <a:rPr lang="en-NZ" smtClean="0"/>
              <a:t>17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325221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F9FB6-EAA8-4661-9FB8-02B66B7C2FA5}" type="slidenum">
              <a:rPr lang="en-NZ" smtClean="0"/>
              <a:t>18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425056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F9FB6-EAA8-4661-9FB8-02B66B7C2FA5}" type="slidenum">
              <a:rPr lang="en-NZ" smtClean="0"/>
              <a:t>19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05696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F9FB6-EAA8-4661-9FB8-02B66B7C2FA5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940290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F9FB6-EAA8-4661-9FB8-02B66B7C2FA5}" type="slidenum">
              <a:rPr lang="en-NZ" smtClean="0"/>
              <a:t>20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051703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8073C-10DC-FD40-2946-44C72C690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B6C7D0-A217-11F2-E885-1DFD566730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065C40-2FC3-B4EC-D94E-D31C5AE8A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DE47D5-FA09-E7EF-547C-4E3E7CA316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F9FB6-EAA8-4661-9FB8-02B66B7C2FA5}" type="slidenum">
              <a:rPr lang="en-NZ" smtClean="0"/>
              <a:t>21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046660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18F384-F6AB-F981-B7D0-F3F710DF8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47F57C-6C32-BA98-F326-FF25DAC03D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2C8856-8693-6D7E-1F99-4E09791FDE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EA1F90-8119-64A9-88EB-33035EAE2C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F9FB6-EAA8-4661-9FB8-02B66B7C2FA5}" type="slidenum">
              <a:rPr lang="en-NZ" smtClean="0"/>
              <a:t>22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537583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311492-EAC8-0B1B-B672-E6BD044D8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28C20A-FF86-9130-B620-632AF1D63F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052CC4-6151-394D-DA38-3961A37D07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7DFDAF-4CF8-FE4A-EDE5-3700D3F6A4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F9FB6-EAA8-4661-9FB8-02B66B7C2FA5}" type="slidenum">
              <a:rPr lang="en-NZ" smtClean="0"/>
              <a:t>23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739589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F49603-FB45-FC1A-B07B-0B9059FD2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927A38-01CB-E247-9AEB-2AAA814596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944F28-E605-80B9-3551-B8C594993C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B759DE-C9CC-C866-35F8-B6E5E8D93E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F9FB6-EAA8-4661-9FB8-02B66B7C2FA5}" type="slidenum">
              <a:rPr lang="en-NZ" smtClean="0"/>
              <a:t>24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922564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None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F9FB6-EAA8-4661-9FB8-02B66B7C2FA5}" type="slidenum">
              <a:rPr lang="en-NZ" smtClean="0"/>
              <a:t>25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078462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F9FB6-EAA8-4661-9FB8-02B66B7C2FA5}" type="slidenum">
              <a:rPr lang="en-NZ" smtClean="0"/>
              <a:t>26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915059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A8A66-53CB-9DF6-411C-CB2F07416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7813D9-7316-F4E6-AF17-3B480ACA58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EF42BD-7AEA-4E2A-B2AD-809CB60388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612BF9-DAAA-384C-B65B-06BB909834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F9FB6-EAA8-4661-9FB8-02B66B7C2FA5}" type="slidenum">
              <a:rPr lang="en-NZ" smtClean="0"/>
              <a:t>27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461986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F9FB6-EAA8-4661-9FB8-02B66B7C2FA5}" type="slidenum">
              <a:rPr lang="en-NZ" smtClean="0"/>
              <a:t>29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1722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F9FB6-EAA8-4661-9FB8-02B66B7C2FA5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35360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E129B8-4486-95E3-3E2E-2073490F5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EA15A1-BDE6-D09E-E79B-E9454CAB9F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C5B450-E8E4-D5A9-7BE8-AAFE04B5CD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1EAF21-39A0-5322-8926-DB272F7814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F9FB6-EAA8-4661-9FB8-02B66B7C2FA5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30376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50935-EB6A-2A8A-4A44-B94EEA2E3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7D70E1-A5DE-9DE0-3555-0C52B0CF28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53D91C-6BE8-2B70-3ACD-93C5B4BA1C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B91FD9-0101-425C-FA93-17D79B6269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F9FB6-EAA8-4661-9FB8-02B66B7C2FA5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83493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F9FB6-EAA8-4661-9FB8-02B66B7C2FA5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91942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23B95-6354-E6E0-89C6-AB919C9C1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D001C4-F715-55D4-ACB8-72632565C4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3C58C5-629D-6884-C1EE-CC8589A9EB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EA5D10-8640-EE60-C5CF-1FABC329F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F9FB6-EAA8-4661-9FB8-02B66B7C2FA5}" type="slidenum">
              <a:rPr lang="en-NZ" smtClean="0"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253420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65A337-82D0-B86E-684C-937A5B2A4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1AA1C8-CBAA-B575-80C7-DCC7B40316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E43A19-9FCF-D18E-EA57-8F2E532B15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7C9CF6-9AA7-B0EB-E805-544A2B99C8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F9FB6-EAA8-4661-9FB8-02B66B7C2FA5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463220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42105-8FE2-861F-4B79-D36570B64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42E98E-1BD2-913A-0FEA-B431C8D1CB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EA797C-59EC-DE0E-7E82-A01DAF4EA1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04BF0F-4FC0-2A50-FCE6-0B0E28CB49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F9FB6-EAA8-4661-9FB8-02B66B7C2FA5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51340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0AC9D-D2F8-9CE4-980C-67BBA355A7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C945C1-9F30-1345-6365-39B577B4F2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AA014-E068-13AA-4F4B-B2388160E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F336F-C4E2-4EB2-8162-E373E6D4EFF0}" type="datetimeFigureOut">
              <a:rPr lang="en-NZ" smtClean="0"/>
              <a:t>17/11/2025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4C023-DADA-3DD2-9B24-6B75642F9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7E773-F0CC-AAA4-8CA5-6AA7DBC18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C73B0-5BA8-4FFC-83B0-2A18B9E5527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66514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2EAF0-9939-967A-6CFE-01A167343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8DEFF9-445F-A890-B2BB-95B6F8A4A1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0C80E-1E81-FBC9-65E8-183195D19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F336F-C4E2-4EB2-8162-E373E6D4EFF0}" type="datetimeFigureOut">
              <a:rPr lang="en-NZ" smtClean="0"/>
              <a:t>17/11/2025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DF8747-2CC4-519B-375D-6DC6D9A98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DE529-953A-CA93-466E-7281D5B96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C73B0-5BA8-4FFC-83B0-2A18B9E5527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50316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372CE9-5A98-19A1-3074-BAE0D3354B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ACECC8-BEDA-FC1E-C72D-8694F8C2C4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88C088-080A-4D01-BBD4-72BEF9631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F336F-C4E2-4EB2-8162-E373E6D4EFF0}" type="datetimeFigureOut">
              <a:rPr lang="en-NZ" smtClean="0"/>
              <a:t>17/11/2025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3226A4-7895-7287-6CDD-61D518C81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31D25A-FC32-FE08-0BC3-8E7F5B7C2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C73B0-5BA8-4FFC-83B0-2A18B9E5527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38072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7C24E-757E-844E-5603-CFA33A56B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AC217-C4D5-79B8-633C-6A29F20B4A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2C2C8-0862-87AE-FADA-31952DA01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F336F-C4E2-4EB2-8162-E373E6D4EFF0}" type="datetimeFigureOut">
              <a:rPr lang="en-NZ" smtClean="0"/>
              <a:t>17/11/2025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CBCA8-5973-EDD2-06E3-60DC4355B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0F651-058E-B488-D5C8-76F684FE7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C73B0-5BA8-4FFC-83B0-2A18B9E5527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34440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F5DD6-632B-083F-8A7B-67441DA97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26CAA3-2ECD-C11B-CAF3-5735C0D1E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95EB3-A73D-31B0-D38F-9A1E2C939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F336F-C4E2-4EB2-8162-E373E6D4EFF0}" type="datetimeFigureOut">
              <a:rPr lang="en-NZ" smtClean="0"/>
              <a:t>17/11/2025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41047F-AA54-BEE4-DFD6-6E00D727C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727A1E-4C88-4707-B73A-773E5D587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C73B0-5BA8-4FFC-83B0-2A18B9E5527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65608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EB73-82E5-679C-A5F4-647E691B1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18A6B-8B26-8703-DF7B-6FEBA68072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584195-0FA1-086A-54CD-9732AEFC3A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598429-F3CA-65D9-35C3-85DFAEF90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F336F-C4E2-4EB2-8162-E373E6D4EFF0}" type="datetimeFigureOut">
              <a:rPr lang="en-NZ" smtClean="0"/>
              <a:t>17/11/2025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C318F5-75D6-CDFC-9E55-71304D51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68DA8C-6E0F-F983-C778-B7C94730E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C73B0-5BA8-4FFC-83B0-2A18B9E5527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85414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C8D08-1478-9408-C55D-444DD0BDF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A222BC-FAB6-FADE-E1AC-FB744E2A51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2CE642-1F45-DC3B-640C-AFBD11E52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C09FA6-7129-AA7B-D4D3-39AE851DD0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B81031-6AD2-B197-C5DC-E8329AC1CA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0B2B02-38E6-6D2A-C986-5505C94B1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F336F-C4E2-4EB2-8162-E373E6D4EFF0}" type="datetimeFigureOut">
              <a:rPr lang="en-NZ" smtClean="0"/>
              <a:t>17/11/2025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7C86C1-8954-0623-4D55-1262CD334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526464-4C0B-EF4D-110E-9402AC026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C73B0-5BA8-4FFC-83B0-2A18B9E5527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98826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C9ADB-989F-163E-1C37-297D75153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727004-E84E-3902-ADA3-756079A1D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F336F-C4E2-4EB2-8162-E373E6D4EFF0}" type="datetimeFigureOut">
              <a:rPr lang="en-NZ" smtClean="0"/>
              <a:t>17/11/2025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A09886-526F-33EC-007F-A89248358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0354C0-CEDD-184D-7C1B-D9D0590E3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C73B0-5BA8-4FFC-83B0-2A18B9E5527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88280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A82699-27AE-D88F-3794-3922AAD85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F336F-C4E2-4EB2-8162-E373E6D4EFF0}" type="datetimeFigureOut">
              <a:rPr lang="en-NZ" smtClean="0"/>
              <a:t>17/11/2025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137E34-5D0D-5718-C083-0A09B5425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F3DF58-ADDF-4D7A-1BEF-3D52FDB32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C73B0-5BA8-4FFC-83B0-2A18B9E5527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06401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92F41-798D-4AEF-0527-83FAE59E0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8A29C-6E22-315C-4965-432BDA2D6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D3B88D-9DDC-C839-A1AB-7CEBE6793A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D4AAAC-8037-B145-68CB-24C0DA9B7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F336F-C4E2-4EB2-8162-E373E6D4EFF0}" type="datetimeFigureOut">
              <a:rPr lang="en-NZ" smtClean="0"/>
              <a:t>17/11/2025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AE0C8E-E1CA-5066-D460-4225767A0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D32B37-779D-9292-DD0D-284CAC8E7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C73B0-5BA8-4FFC-83B0-2A18B9E5527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46363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5C03A-4E53-7093-C282-30E5629F6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ED4AFB-8D6F-A5FE-AFA2-C0A07491DF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0D589D-FC62-E292-64B8-83AB69C725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1B30F1-4EE0-2173-F706-2780D8E0B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F336F-C4E2-4EB2-8162-E373E6D4EFF0}" type="datetimeFigureOut">
              <a:rPr lang="en-NZ" smtClean="0"/>
              <a:t>17/11/2025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88B90-E265-DD4F-FDB6-106B3B005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0DBBE-E9A2-C5EB-8F98-C1D1BC39A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C73B0-5BA8-4FFC-83B0-2A18B9E5527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81479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797624-B244-E2ED-72F6-968391CBC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BDB7B0-0400-9EFD-2E4C-F2EDAFCD01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0F1BD-A7B1-D75E-7E6C-BA4BE07400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DF336F-C4E2-4EB2-8162-E373E6D4EFF0}" type="datetimeFigureOut">
              <a:rPr lang="en-NZ" smtClean="0"/>
              <a:t>17/11/2025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C82E6-6818-DC0C-21F1-030333942A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BDD58-B2C0-2BAC-4984-80AB89D335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0C73B0-5BA8-4FFC-83B0-2A18B9E5527A}" type="slidenum">
              <a:rPr lang="en-NZ" smtClean="0"/>
              <a:t>‹#›</a:t>
            </a:fld>
            <a:endParaRPr lang="en-NZ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309835-1222-C623-F380-32594CCE3653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844350" y="6687820"/>
            <a:ext cx="523875" cy="1066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NZ" sz="7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In-Confidence</a:t>
            </a:r>
          </a:p>
        </p:txBody>
      </p:sp>
    </p:spTree>
    <p:extLst>
      <p:ext uri="{BB962C8B-B14F-4D97-AF65-F5344CB8AC3E}">
        <p14:creationId xmlns:p14="http://schemas.microsoft.com/office/powerpoint/2010/main" val="1197720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g"/><Relationship Id="rId3" Type="http://schemas.openxmlformats.org/officeDocument/2006/relationships/image" Target="../media/image109.jpg"/><Relationship Id="rId7" Type="http://schemas.openxmlformats.org/officeDocument/2006/relationships/image" Target="../media/image113.jpg"/><Relationship Id="rId12" Type="http://schemas.openxmlformats.org/officeDocument/2006/relationships/image" Target="../media/image10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g"/><Relationship Id="rId11" Type="http://schemas.openxmlformats.org/officeDocument/2006/relationships/image" Target="../media/image117.jpg"/><Relationship Id="rId5" Type="http://schemas.openxmlformats.org/officeDocument/2006/relationships/image" Target="../media/image111.jpg"/><Relationship Id="rId10" Type="http://schemas.openxmlformats.org/officeDocument/2006/relationships/image" Target="../media/image116.jpg"/><Relationship Id="rId4" Type="http://schemas.openxmlformats.org/officeDocument/2006/relationships/image" Target="../media/image110.jpg"/><Relationship Id="rId9" Type="http://schemas.openxmlformats.org/officeDocument/2006/relationships/image" Target="../media/image1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8.png"/><Relationship Id="rId5" Type="http://schemas.openxmlformats.org/officeDocument/2006/relationships/image" Target="../media/image101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jpeg"/><Relationship Id="rId4" Type="http://schemas.openxmlformats.org/officeDocument/2006/relationships/image" Target="../media/image1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png"/><Relationship Id="rId4" Type="http://schemas.openxmlformats.org/officeDocument/2006/relationships/image" Target="../media/image12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10" Type="http://schemas.openxmlformats.org/officeDocument/2006/relationships/image" Target="../media/image139.png"/><Relationship Id="rId4" Type="http://schemas.openxmlformats.org/officeDocument/2006/relationships/image" Target="../media/image133.png"/><Relationship Id="rId9" Type="http://schemas.openxmlformats.org/officeDocument/2006/relationships/image" Target="../media/image1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png"/><Relationship Id="rId4" Type="http://schemas.openxmlformats.org/officeDocument/2006/relationships/image" Target="../media/image10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jp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1.png"/><Relationship Id="rId21" Type="http://schemas.openxmlformats.org/officeDocument/2006/relationships/image" Target="../media/image36.png"/><Relationship Id="rId42" Type="http://schemas.openxmlformats.org/officeDocument/2006/relationships/image" Target="../media/image57.png"/><Relationship Id="rId47" Type="http://schemas.openxmlformats.org/officeDocument/2006/relationships/image" Target="../media/image62.png"/><Relationship Id="rId63" Type="http://schemas.openxmlformats.org/officeDocument/2006/relationships/image" Target="../media/image78.png"/><Relationship Id="rId68" Type="http://schemas.openxmlformats.org/officeDocument/2006/relationships/image" Target="../media/image83.png"/><Relationship Id="rId16" Type="http://schemas.openxmlformats.org/officeDocument/2006/relationships/image" Target="../media/image31.png"/><Relationship Id="rId11" Type="http://schemas.openxmlformats.org/officeDocument/2006/relationships/image" Target="../media/image26.jpeg"/><Relationship Id="rId32" Type="http://schemas.openxmlformats.org/officeDocument/2006/relationships/image" Target="../media/image47.jpeg"/><Relationship Id="rId37" Type="http://schemas.openxmlformats.org/officeDocument/2006/relationships/image" Target="../media/image52.png"/><Relationship Id="rId53" Type="http://schemas.openxmlformats.org/officeDocument/2006/relationships/image" Target="../media/image68.png"/><Relationship Id="rId58" Type="http://schemas.openxmlformats.org/officeDocument/2006/relationships/image" Target="../media/image73.png"/><Relationship Id="rId74" Type="http://schemas.openxmlformats.org/officeDocument/2006/relationships/image" Target="../media/image89.png"/><Relationship Id="rId79" Type="http://schemas.openxmlformats.org/officeDocument/2006/relationships/image" Target="../media/image94.png"/><Relationship Id="rId5" Type="http://schemas.openxmlformats.org/officeDocument/2006/relationships/image" Target="../media/image19.jpeg"/><Relationship Id="rId61" Type="http://schemas.openxmlformats.org/officeDocument/2006/relationships/image" Target="../media/image76.jpeg"/><Relationship Id="rId19" Type="http://schemas.openxmlformats.org/officeDocument/2006/relationships/image" Target="../media/image34.jpeg"/><Relationship Id="rId14" Type="http://schemas.openxmlformats.org/officeDocument/2006/relationships/image" Target="../media/image29.png"/><Relationship Id="rId22" Type="http://schemas.openxmlformats.org/officeDocument/2006/relationships/image" Target="../media/image37.png"/><Relationship Id="rId27" Type="http://schemas.openxmlformats.org/officeDocument/2006/relationships/image" Target="../media/image42.png"/><Relationship Id="rId30" Type="http://schemas.openxmlformats.org/officeDocument/2006/relationships/image" Target="../media/image45.jpeg"/><Relationship Id="rId35" Type="http://schemas.openxmlformats.org/officeDocument/2006/relationships/image" Target="../media/image50.png"/><Relationship Id="rId43" Type="http://schemas.openxmlformats.org/officeDocument/2006/relationships/image" Target="../media/image58.jpeg"/><Relationship Id="rId48" Type="http://schemas.openxmlformats.org/officeDocument/2006/relationships/image" Target="../media/image63.png"/><Relationship Id="rId56" Type="http://schemas.openxmlformats.org/officeDocument/2006/relationships/image" Target="../media/image71.png"/><Relationship Id="rId64" Type="http://schemas.openxmlformats.org/officeDocument/2006/relationships/image" Target="../media/image79.jpeg"/><Relationship Id="rId69" Type="http://schemas.openxmlformats.org/officeDocument/2006/relationships/image" Target="../media/image84.png"/><Relationship Id="rId77" Type="http://schemas.openxmlformats.org/officeDocument/2006/relationships/image" Target="../media/image92.png"/><Relationship Id="rId8" Type="http://schemas.openxmlformats.org/officeDocument/2006/relationships/image" Target="../media/image23.jpeg"/><Relationship Id="rId51" Type="http://schemas.openxmlformats.org/officeDocument/2006/relationships/image" Target="../media/image66.png"/><Relationship Id="rId72" Type="http://schemas.openxmlformats.org/officeDocument/2006/relationships/image" Target="../media/image87.png"/><Relationship Id="rId80" Type="http://schemas.openxmlformats.org/officeDocument/2006/relationships/image" Target="../media/image95.png"/><Relationship Id="rId3" Type="http://schemas.openxmlformats.org/officeDocument/2006/relationships/image" Target="../media/image21.jpeg"/><Relationship Id="rId12" Type="http://schemas.openxmlformats.org/officeDocument/2006/relationships/image" Target="../media/image27.png"/><Relationship Id="rId17" Type="http://schemas.openxmlformats.org/officeDocument/2006/relationships/image" Target="../media/image32.jpeg"/><Relationship Id="rId25" Type="http://schemas.openxmlformats.org/officeDocument/2006/relationships/image" Target="../media/image40.png"/><Relationship Id="rId33" Type="http://schemas.openxmlformats.org/officeDocument/2006/relationships/image" Target="../media/image48.png"/><Relationship Id="rId38" Type="http://schemas.openxmlformats.org/officeDocument/2006/relationships/image" Target="../media/image53.png"/><Relationship Id="rId46" Type="http://schemas.openxmlformats.org/officeDocument/2006/relationships/image" Target="../media/image61.png"/><Relationship Id="rId59" Type="http://schemas.openxmlformats.org/officeDocument/2006/relationships/image" Target="../media/image74.png"/><Relationship Id="rId67" Type="http://schemas.openxmlformats.org/officeDocument/2006/relationships/image" Target="../media/image82.png"/><Relationship Id="rId20" Type="http://schemas.openxmlformats.org/officeDocument/2006/relationships/image" Target="../media/image35.jpeg"/><Relationship Id="rId41" Type="http://schemas.openxmlformats.org/officeDocument/2006/relationships/image" Target="../media/image56.png"/><Relationship Id="rId54" Type="http://schemas.openxmlformats.org/officeDocument/2006/relationships/image" Target="../media/image69.jpeg"/><Relationship Id="rId62" Type="http://schemas.openxmlformats.org/officeDocument/2006/relationships/image" Target="../media/image77.jpeg"/><Relationship Id="rId70" Type="http://schemas.openxmlformats.org/officeDocument/2006/relationships/image" Target="../media/image85.png"/><Relationship Id="rId75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28" Type="http://schemas.openxmlformats.org/officeDocument/2006/relationships/image" Target="../media/image43.png"/><Relationship Id="rId36" Type="http://schemas.openxmlformats.org/officeDocument/2006/relationships/image" Target="../media/image51.png"/><Relationship Id="rId49" Type="http://schemas.openxmlformats.org/officeDocument/2006/relationships/image" Target="../media/image64.png"/><Relationship Id="rId57" Type="http://schemas.openxmlformats.org/officeDocument/2006/relationships/image" Target="../media/image72.jpeg"/><Relationship Id="rId10" Type="http://schemas.openxmlformats.org/officeDocument/2006/relationships/image" Target="../media/image25.png"/><Relationship Id="rId31" Type="http://schemas.openxmlformats.org/officeDocument/2006/relationships/image" Target="../media/image46.png"/><Relationship Id="rId44" Type="http://schemas.openxmlformats.org/officeDocument/2006/relationships/image" Target="../media/image59.png"/><Relationship Id="rId52" Type="http://schemas.openxmlformats.org/officeDocument/2006/relationships/image" Target="../media/image67.png"/><Relationship Id="rId60" Type="http://schemas.openxmlformats.org/officeDocument/2006/relationships/image" Target="../media/image75.png"/><Relationship Id="rId65" Type="http://schemas.openxmlformats.org/officeDocument/2006/relationships/image" Target="../media/image80.png"/><Relationship Id="rId73" Type="http://schemas.openxmlformats.org/officeDocument/2006/relationships/image" Target="../media/image88.png"/><Relationship Id="rId78" Type="http://schemas.openxmlformats.org/officeDocument/2006/relationships/image" Target="../media/image93.png"/><Relationship Id="rId81" Type="http://schemas.openxmlformats.org/officeDocument/2006/relationships/image" Target="../media/image96.jpeg"/><Relationship Id="rId4" Type="http://schemas.openxmlformats.org/officeDocument/2006/relationships/image" Target="../media/image18.png"/><Relationship Id="rId9" Type="http://schemas.openxmlformats.org/officeDocument/2006/relationships/image" Target="../media/image24.png"/><Relationship Id="rId13" Type="http://schemas.openxmlformats.org/officeDocument/2006/relationships/image" Target="../media/image28.png"/><Relationship Id="rId18" Type="http://schemas.openxmlformats.org/officeDocument/2006/relationships/image" Target="../media/image33.jpeg"/><Relationship Id="rId39" Type="http://schemas.openxmlformats.org/officeDocument/2006/relationships/image" Target="../media/image54.png"/><Relationship Id="rId34" Type="http://schemas.openxmlformats.org/officeDocument/2006/relationships/image" Target="../media/image49.png"/><Relationship Id="rId50" Type="http://schemas.openxmlformats.org/officeDocument/2006/relationships/image" Target="../media/image65.jpeg"/><Relationship Id="rId55" Type="http://schemas.openxmlformats.org/officeDocument/2006/relationships/image" Target="../media/image70.png"/><Relationship Id="rId76" Type="http://schemas.openxmlformats.org/officeDocument/2006/relationships/image" Target="../media/image91.png"/><Relationship Id="rId7" Type="http://schemas.openxmlformats.org/officeDocument/2006/relationships/image" Target="../media/image22.png"/><Relationship Id="rId71" Type="http://schemas.openxmlformats.org/officeDocument/2006/relationships/image" Target="../media/image86.png"/><Relationship Id="rId2" Type="http://schemas.openxmlformats.org/officeDocument/2006/relationships/notesSlide" Target="../notesSlides/notesSlide5.xml"/><Relationship Id="rId29" Type="http://schemas.openxmlformats.org/officeDocument/2006/relationships/image" Target="../media/image44.jpeg"/><Relationship Id="rId24" Type="http://schemas.openxmlformats.org/officeDocument/2006/relationships/image" Target="../media/image39.jpeg"/><Relationship Id="rId40" Type="http://schemas.openxmlformats.org/officeDocument/2006/relationships/image" Target="../media/image55.png"/><Relationship Id="rId45" Type="http://schemas.openxmlformats.org/officeDocument/2006/relationships/image" Target="../media/image60.png"/><Relationship Id="rId66" Type="http://schemas.openxmlformats.org/officeDocument/2006/relationships/image" Target="../media/image8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0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03.png"/><Relationship Id="rId5" Type="http://schemas.microsoft.com/office/2007/relationships/media" Target="../media/media3.mp4"/><Relationship Id="rId10" Type="http://schemas.openxmlformats.org/officeDocument/2006/relationships/image" Target="../media/image102.png"/><Relationship Id="rId4" Type="http://schemas.openxmlformats.org/officeDocument/2006/relationships/video" Target="../media/media2.mp4"/><Relationship Id="rId9" Type="http://schemas.openxmlformats.org/officeDocument/2006/relationships/image" Target="../media/image10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0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4.mp4"/><Relationship Id="rId11" Type="http://schemas.openxmlformats.org/officeDocument/2006/relationships/image" Target="../media/image103.png"/><Relationship Id="rId5" Type="http://schemas.microsoft.com/office/2007/relationships/media" Target="../media/media4.mp4"/><Relationship Id="rId10" Type="http://schemas.openxmlformats.org/officeDocument/2006/relationships/image" Target="../media/image102.png"/><Relationship Id="rId4" Type="http://schemas.openxmlformats.org/officeDocument/2006/relationships/video" Target="../media/media2.mp4"/><Relationship Id="rId9" Type="http://schemas.openxmlformats.org/officeDocument/2006/relationships/image" Target="../media/image10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13" Type="http://schemas.openxmlformats.org/officeDocument/2006/relationships/image" Target="../media/image106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0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4.mp4"/><Relationship Id="rId11" Type="http://schemas.openxmlformats.org/officeDocument/2006/relationships/image" Target="../media/image103.png"/><Relationship Id="rId5" Type="http://schemas.microsoft.com/office/2007/relationships/media" Target="../media/media4.mp4"/><Relationship Id="rId10" Type="http://schemas.openxmlformats.org/officeDocument/2006/relationships/image" Target="../media/image102.png"/><Relationship Id="rId4" Type="http://schemas.openxmlformats.org/officeDocument/2006/relationships/video" Target="../media/media2.mp4"/><Relationship Id="rId9" Type="http://schemas.openxmlformats.org/officeDocument/2006/relationships/image" Target="../media/image10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7B76165-C859-8EF8-D090-8ECD3607F193}"/>
              </a:ext>
            </a:extLst>
          </p:cNvPr>
          <p:cNvSpPr/>
          <p:nvPr/>
        </p:nvSpPr>
        <p:spPr>
          <a:xfrm>
            <a:off x="1099560" y="2397316"/>
            <a:ext cx="105653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NZ" sz="4200" dirty="0">
                <a:latin typeface="Georgia" panose="02040502050405020303" pitchFamily="18" charset="0"/>
              </a:rPr>
              <a:t>Either You Control Social Media </a:t>
            </a:r>
            <a:br>
              <a:rPr lang="en-NZ" sz="4200" dirty="0">
                <a:latin typeface="Georgia" panose="02040502050405020303" pitchFamily="18" charset="0"/>
              </a:rPr>
            </a:br>
            <a:r>
              <a:rPr lang="en-NZ" sz="4200" dirty="0">
                <a:latin typeface="Georgia" panose="02040502050405020303" pitchFamily="18" charset="0"/>
              </a:rPr>
              <a:t>or Social Media Controls You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7B29D8-DC34-3A35-DD0E-09D6CB3E793A}"/>
              </a:ext>
            </a:extLst>
          </p:cNvPr>
          <p:cNvSpPr/>
          <p:nvPr/>
        </p:nvSpPr>
        <p:spPr>
          <a:xfrm>
            <a:off x="1876952" y="3996431"/>
            <a:ext cx="8564137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NZ" sz="2900" dirty="0">
                <a:latin typeface="Georgia" panose="02040502050405020303" pitchFamily="18" charset="0"/>
                <a:ea typeface="Calibri" panose="020F0502020204030204" pitchFamily="34" charset="0"/>
              </a:rPr>
              <a:t>by </a:t>
            </a:r>
            <a:r>
              <a:rPr lang="en-NZ" sz="2900" u="sng" dirty="0">
                <a:latin typeface="Georgia" panose="02040502050405020303" pitchFamily="18" charset="0"/>
                <a:ea typeface="Calibri" panose="020F0502020204030204" pitchFamily="34" charset="0"/>
              </a:rPr>
              <a:t>Kseniia Zahrai</a:t>
            </a:r>
            <a:r>
              <a:rPr lang="en-NZ" sz="2900" dirty="0">
                <a:latin typeface="Georgia" panose="02040502050405020303" pitchFamily="18" charset="0"/>
                <a:ea typeface="Calibri" panose="020F0502020204030204" pitchFamily="34" charset="0"/>
              </a:rPr>
              <a:t>, Ekant Veer, Paul Ballantine, Herb de Vries and Girish Prayag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8B5B08-6D20-B6F0-7F30-CFFE5BB7B56A}"/>
              </a:ext>
            </a:extLst>
          </p:cNvPr>
          <p:cNvSpPr/>
          <p:nvPr/>
        </p:nvSpPr>
        <p:spPr>
          <a:xfrm>
            <a:off x="1311342" y="5945519"/>
            <a:ext cx="956930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NZ" sz="2700" b="1" dirty="0">
                <a:latin typeface="Georgia" panose="02040502050405020303" pitchFamily="18" charset="0"/>
                <a:ea typeface="Calibri" panose="020F0502020204030204" pitchFamily="34" charset="0"/>
              </a:rPr>
              <a:t>U3A, 17 Nov</a:t>
            </a:r>
            <a:r>
              <a:rPr lang="en-NZ" sz="2700" b="1" dirty="0">
                <a:latin typeface="Georgia" panose="02040502050405020303" pitchFamily="18" charset="0"/>
              </a:rPr>
              <a:t>, 2025</a:t>
            </a:r>
          </a:p>
        </p:txBody>
      </p:sp>
      <p:pic>
        <p:nvPicPr>
          <p:cNvPr id="7" name="Picture 2" descr="History of the Coat of Arms | University of Canterbury">
            <a:extLst>
              <a:ext uri="{FF2B5EF4-FFF2-40B4-BE49-F238E27FC236}">
                <a16:creationId xmlns:a16="http://schemas.microsoft.com/office/drawing/2014/main" id="{478984DD-6627-3D2E-5FD1-D4897871D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275" y="193168"/>
            <a:ext cx="2218740" cy="147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237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50ED8-DC4B-D57F-CC04-571F16833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67ABB2C-1B65-BAC4-9966-F236320E7945}"/>
              </a:ext>
            </a:extLst>
          </p:cNvPr>
          <p:cNvSpPr txBox="1">
            <a:spLocks/>
          </p:cNvSpPr>
          <p:nvPr/>
        </p:nvSpPr>
        <p:spPr>
          <a:xfrm>
            <a:off x="1917175" y="-93334"/>
            <a:ext cx="83576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NZ" sz="4200" b="1" dirty="0">
                <a:latin typeface="Georgia" panose="02040502050405020303" pitchFamily="18" charset="0"/>
              </a:rPr>
              <a:t>News Then and Now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F42756AB-2CE2-4630-BA2D-2296BC245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38" y="1538377"/>
            <a:ext cx="6162454" cy="46218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Loogie.net TV – Be the First to Know! – Marc Lee">
            <a:extLst>
              <a:ext uri="{FF2B5EF4-FFF2-40B4-BE49-F238E27FC236}">
                <a16:creationId xmlns:a16="http://schemas.microsoft.com/office/drawing/2014/main" id="{BBF05B13-9755-2914-ED77-9F27BD794D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30"/>
          <a:stretch/>
        </p:blipFill>
        <p:spPr bwMode="auto">
          <a:xfrm>
            <a:off x="3125162" y="3625692"/>
            <a:ext cx="4391791" cy="28178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3525276449-preview (1)">
            <a:hlinkClick r:id="" action="ppaction://media"/>
            <a:extLst>
              <a:ext uri="{FF2B5EF4-FFF2-40B4-BE49-F238E27FC236}">
                <a16:creationId xmlns:a16="http://schemas.microsoft.com/office/drawing/2014/main" id="{E0BCBC11-C412-DAFD-DD6E-3D4D4E62F7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82284" y="1398539"/>
            <a:ext cx="2864777" cy="51160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4" descr="Android Phone Frame PNGs for Free Download">
            <a:extLst>
              <a:ext uri="{FF2B5EF4-FFF2-40B4-BE49-F238E27FC236}">
                <a16:creationId xmlns:a16="http://schemas.microsoft.com/office/drawing/2014/main" id="{E115D307-4012-E2E8-EB46-4D7A6B29A4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4" t="4894" r="28895" b="6498"/>
          <a:stretch/>
        </p:blipFill>
        <p:spPr bwMode="auto">
          <a:xfrm>
            <a:off x="7844232" y="777096"/>
            <a:ext cx="3519948" cy="594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DE8BBACE-1718-A675-CC0E-2F1FBC6F33CB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0633861">
            <a:off x="238508" y="1303109"/>
            <a:ext cx="3396619" cy="470535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NZ" sz="3500" b="1" dirty="0">
                <a:latin typeface="Georgia" panose="02040502050405020303" pitchFamily="18" charset="0"/>
              </a:rPr>
              <a:t>30 years ago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473402C6-224F-A9BC-59A8-3BD31CB205BA}"/>
              </a:ext>
            </a:extLst>
          </p:cNvPr>
          <p:cNvSpPr txBox="1">
            <a:spLocks/>
          </p:cNvSpPr>
          <p:nvPr/>
        </p:nvSpPr>
        <p:spPr>
          <a:xfrm rot="20638259">
            <a:off x="7312612" y="1054861"/>
            <a:ext cx="2078144" cy="47053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NZ" sz="3500" b="1" dirty="0">
                <a:latin typeface="Georgia" panose="02040502050405020303" pitchFamily="18" charset="0"/>
              </a:rPr>
              <a:t>Today</a:t>
            </a:r>
          </a:p>
        </p:txBody>
      </p:sp>
    </p:spTree>
    <p:extLst>
      <p:ext uri="{BB962C8B-B14F-4D97-AF65-F5344CB8AC3E}">
        <p14:creationId xmlns:p14="http://schemas.microsoft.com/office/powerpoint/2010/main" val="50469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098CC-8A22-F7D3-7922-AD76808D8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7+ Thousand Bored Girl Phone Royalty-Free Images, Stock Photos &amp; Pictures |  Shutterstock">
            <a:extLst>
              <a:ext uri="{FF2B5EF4-FFF2-40B4-BE49-F238E27FC236}">
                <a16:creationId xmlns:a16="http://schemas.microsoft.com/office/drawing/2014/main" id="{C905B042-E61F-AE9C-71EB-22B4CC0BF6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9" r="3423"/>
          <a:stretch/>
        </p:blipFill>
        <p:spPr bwMode="auto">
          <a:xfrm>
            <a:off x="5951915" y="1396181"/>
            <a:ext cx="5236182" cy="41479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442E82B-F444-396F-60FE-6B04B1B6E5D0}"/>
              </a:ext>
            </a:extLst>
          </p:cNvPr>
          <p:cNvSpPr txBox="1">
            <a:spLocks/>
          </p:cNvSpPr>
          <p:nvPr/>
        </p:nvSpPr>
        <p:spPr>
          <a:xfrm>
            <a:off x="1688690" y="165473"/>
            <a:ext cx="9300228" cy="73003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NZ" sz="4200" b="1" dirty="0">
                <a:latin typeface="Georgia" panose="02040502050405020303" pitchFamily="18" charset="0"/>
              </a:rPr>
              <a:t>Same Apps, Different Outcomes</a:t>
            </a:r>
          </a:p>
        </p:txBody>
      </p:sp>
      <p:pic>
        <p:nvPicPr>
          <p:cNvPr id="2062" name="Picture 14" descr="Generated image">
            <a:extLst>
              <a:ext uri="{FF2B5EF4-FFF2-40B4-BE49-F238E27FC236}">
                <a16:creationId xmlns:a16="http://schemas.microsoft.com/office/drawing/2014/main" id="{997A0CB2-CCEC-0E07-AFB8-B40E4BA5C5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58" r="-59" b="2321"/>
          <a:stretch/>
        </p:blipFill>
        <p:spPr bwMode="auto">
          <a:xfrm>
            <a:off x="1366295" y="1327355"/>
            <a:ext cx="4281885" cy="42167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18">
            <a:extLst>
              <a:ext uri="{FF2B5EF4-FFF2-40B4-BE49-F238E27FC236}">
                <a16:creationId xmlns:a16="http://schemas.microsoft.com/office/drawing/2014/main" id="{9696B069-E161-FD8D-3F92-CA7A91F929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648180" y="3385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A22784-12DA-58C2-ED54-CCDB1CB93D0E}"/>
              </a:ext>
            </a:extLst>
          </p:cNvPr>
          <p:cNvSpPr txBox="1"/>
          <p:nvPr/>
        </p:nvSpPr>
        <p:spPr>
          <a:xfrm>
            <a:off x="1085973" y="5685801"/>
            <a:ext cx="10102684" cy="86177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NZ" sz="25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NZ" sz="25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elf-control</a:t>
            </a:r>
            <a:r>
              <a:rPr lang="en-NZ" sz="25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the ability to </a:t>
            </a:r>
            <a:r>
              <a:rPr lang="en-NZ" sz="25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resist immediate impulses </a:t>
            </a:r>
            <a:r>
              <a:rPr lang="en-NZ" sz="25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act in line with</a:t>
            </a:r>
            <a:r>
              <a:rPr lang="en-NZ" sz="2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NZ" sz="25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long-term well-being (Tangney et al., 2004). </a:t>
            </a:r>
            <a:r>
              <a:rPr lang="en-NZ" sz="2500" b="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it just about self-control?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74B806-94A5-C402-A5FB-BA2B8C0B2E66}"/>
              </a:ext>
            </a:extLst>
          </p:cNvPr>
          <p:cNvSpPr txBox="1"/>
          <p:nvPr/>
        </p:nvSpPr>
        <p:spPr>
          <a:xfrm>
            <a:off x="1790247" y="1049216"/>
            <a:ext cx="3403600" cy="86177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14300"/>
            <a:r>
              <a:rPr lang="en-NZ" sz="25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Some people can easily </a:t>
            </a:r>
            <a:r>
              <a:rPr lang="en-NZ" sz="2500" b="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put the phone down…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FF4F10-04BB-7CE5-5B20-0C98B58E7FBA}"/>
              </a:ext>
            </a:extLst>
          </p:cNvPr>
          <p:cNvSpPr txBox="1"/>
          <p:nvPr/>
        </p:nvSpPr>
        <p:spPr>
          <a:xfrm>
            <a:off x="6072132" y="1025006"/>
            <a:ext cx="4953362" cy="86177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NZ" sz="2500" b="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…while others keep scrolling — </a:t>
            </a:r>
            <a:br>
              <a:rPr lang="en-NZ" sz="2500" b="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NZ" sz="2500" b="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even when it harms their well-being</a:t>
            </a:r>
          </a:p>
        </p:txBody>
      </p:sp>
    </p:spTree>
    <p:extLst>
      <p:ext uri="{BB962C8B-B14F-4D97-AF65-F5344CB8AC3E}">
        <p14:creationId xmlns:p14="http://schemas.microsoft.com/office/powerpoint/2010/main" val="1893545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633B89-7C1D-4D5F-8FCD-46969439A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173" y="1674109"/>
            <a:ext cx="5780651" cy="4430485"/>
          </a:xfrm>
        </p:spPr>
        <p:txBody>
          <a:bodyPr>
            <a:noAutofit/>
          </a:bodyPr>
          <a:lstStyle/>
          <a:p>
            <a:pPr>
              <a:spcAft>
                <a:spcPts val="1800"/>
              </a:spcAft>
            </a:pPr>
            <a:r>
              <a:rPr lang="en-NZ" sz="2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universal “safe” time standards</a:t>
            </a:r>
            <a:br>
              <a:rPr lang="en-NZ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9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(Galer, 2018; Ross et al., 2009; Thompson et al., 2012)</a:t>
            </a:r>
          </a:p>
          <a:p>
            <a:pPr>
              <a:spcAft>
                <a:spcPts val="1200"/>
              </a:spcAft>
            </a:pPr>
            <a:r>
              <a:rPr lang="en-US" sz="2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 limits quickly become outdated </a:t>
            </a: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 average use rises </a:t>
            </a:r>
            <a:endParaRPr lang="en-US" sz="23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Excessive use is defined by negative impact on well-being, not just time spent </a:t>
            </a:r>
            <a:r>
              <a:rPr lang="en-US" sz="19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(Andreassen et al., 2016; Kuss et al., 2011)</a:t>
            </a:r>
            <a:endParaRPr lang="en-NZ" sz="2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07C4E0F-035A-2899-6AD9-572C7BD3D850}"/>
              </a:ext>
            </a:extLst>
          </p:cNvPr>
          <p:cNvSpPr txBox="1">
            <a:spLocks/>
          </p:cNvSpPr>
          <p:nvPr/>
        </p:nvSpPr>
        <p:spPr>
          <a:xfrm>
            <a:off x="1661715" y="458742"/>
            <a:ext cx="8868570" cy="73003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NZ" sz="4200" b="1" dirty="0">
                <a:latin typeface="Georgia" panose="02040502050405020303" pitchFamily="18" charset="0"/>
              </a:rPr>
              <a:t>How much is too much?</a:t>
            </a:r>
          </a:p>
        </p:txBody>
      </p:sp>
      <p:pic>
        <p:nvPicPr>
          <p:cNvPr id="9" name="Picture 2" descr="7+ Thousand Bored Girl Phone Royalty-Free Images, Stock Photos &amp; Pictures |  Shutterstock">
            <a:extLst>
              <a:ext uri="{FF2B5EF4-FFF2-40B4-BE49-F238E27FC236}">
                <a16:creationId xmlns:a16="http://schemas.microsoft.com/office/drawing/2014/main" id="{73117870-74A9-1D42-5474-FE1CB0E93E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8105" r="221"/>
          <a:stretch/>
        </p:blipFill>
        <p:spPr bwMode="auto">
          <a:xfrm>
            <a:off x="6128825" y="1674109"/>
            <a:ext cx="5796656" cy="379693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247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CA38A-54DB-2F7B-94F0-3176D1E34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F7F0B29-1F62-44B5-325E-E8B45307946F}"/>
              </a:ext>
            </a:extLst>
          </p:cNvPr>
          <p:cNvSpPr/>
          <p:nvPr/>
        </p:nvSpPr>
        <p:spPr>
          <a:xfrm>
            <a:off x="304800" y="5943600"/>
            <a:ext cx="2286000" cy="711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AC94FC0B-D5F8-FD1E-D188-E0BC35C6588A}"/>
              </a:ext>
            </a:extLst>
          </p:cNvPr>
          <p:cNvSpPr txBox="1">
            <a:spLocks/>
          </p:cNvSpPr>
          <p:nvPr/>
        </p:nvSpPr>
        <p:spPr>
          <a:xfrm>
            <a:off x="640742" y="5655486"/>
            <a:ext cx="5263229" cy="11383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5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en-US" sz="2600" b="1" dirty="0">
                <a:solidFill>
                  <a:srgbClr val="C00000"/>
                </a:solidFill>
                <a:latin typeface="Georgia" panose="02040502050405020303" pitchFamily="18" charset="0"/>
              </a:rPr>
              <a:t>Impulsivity </a:t>
            </a:r>
            <a:br>
              <a:rPr lang="en-US" sz="2600" b="1" dirty="0">
                <a:solidFill>
                  <a:srgbClr val="C00000"/>
                </a:solidFill>
                <a:latin typeface="Georgia" panose="02040502050405020303" pitchFamily="18" charset="0"/>
              </a:rPr>
            </a:br>
            <a:r>
              <a:rPr lang="en-US" sz="2200" dirty="0">
                <a:solidFill>
                  <a:srgbClr val="C00000"/>
                </a:solidFill>
                <a:latin typeface="Georgia" panose="02040502050405020303" pitchFamily="18" charset="0"/>
              </a:rPr>
              <a:t>(non-conscious hard-to-control urges) </a:t>
            </a:r>
            <a:endParaRPr lang="en-US" sz="2200" dirty="0">
              <a:solidFill>
                <a:srgbClr val="C00000"/>
              </a:solidFill>
            </a:endParaRPr>
          </a:p>
          <a:p>
            <a:pPr marL="0" indent="0" algn="ctr">
              <a:spcAft>
                <a:spcPts val="1800"/>
              </a:spcAft>
              <a:buFont typeface="Arial" panose="020B0604020202020204" pitchFamily="34" charset="0"/>
              <a:buNone/>
            </a:pPr>
            <a:endParaRPr lang="en-US" sz="2200" dirty="0">
              <a:solidFill>
                <a:srgbClr val="C00000"/>
              </a:solidFill>
            </a:endParaRPr>
          </a:p>
          <a:p>
            <a:pPr marL="0" indent="0" algn="ctr">
              <a:spcAft>
                <a:spcPts val="1800"/>
              </a:spcAft>
              <a:buFont typeface="Arial" panose="020B0604020202020204" pitchFamily="34" charset="0"/>
              <a:buNone/>
            </a:pPr>
            <a:endParaRPr lang="en-US" sz="2200" dirty="0">
              <a:solidFill>
                <a:srgbClr val="C00000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NZ" sz="1800" dirty="0">
              <a:solidFill>
                <a:srgbClr val="C0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E2227C-0CA0-F0AE-A7AA-94136FA557B9}"/>
              </a:ext>
            </a:extLst>
          </p:cNvPr>
          <p:cNvSpPr/>
          <p:nvPr/>
        </p:nvSpPr>
        <p:spPr>
          <a:xfrm>
            <a:off x="5869062" y="5640155"/>
            <a:ext cx="6322938" cy="10975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spcAft>
                <a:spcPts val="600"/>
              </a:spcAft>
            </a:pPr>
            <a:r>
              <a:rPr lang="en-US" sz="2600" b="1" dirty="0">
                <a:latin typeface="Georgia" panose="02040502050405020303" pitchFamily="18" charset="0"/>
              </a:rPr>
              <a:t>Self-reporting tools</a:t>
            </a:r>
            <a:br>
              <a:rPr lang="en-US" sz="2600" b="1" dirty="0">
                <a:latin typeface="Georgia" panose="02040502050405020303" pitchFamily="18" charset="0"/>
              </a:rPr>
            </a:br>
            <a:r>
              <a:rPr lang="en-US" sz="2200" dirty="0">
                <a:latin typeface="Georgia" panose="02040502050405020303" pitchFamily="18" charset="0"/>
              </a:rPr>
              <a:t>(people describe what they think)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E9FF997-2263-66BA-9364-4F3FF9C6EDCF}"/>
              </a:ext>
            </a:extLst>
          </p:cNvPr>
          <p:cNvCxnSpPr>
            <a:cxnSpLocks/>
          </p:cNvCxnSpPr>
          <p:nvPr/>
        </p:nvCxnSpPr>
        <p:spPr>
          <a:xfrm>
            <a:off x="5376040" y="5956288"/>
            <a:ext cx="1168567" cy="0"/>
          </a:xfrm>
          <a:prstGeom prst="straightConnector1">
            <a:avLst/>
          </a:prstGeom>
          <a:ln w="3175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7EAC6AB5-113E-08CA-C462-1ACBD749CA38}"/>
              </a:ext>
            </a:extLst>
          </p:cNvPr>
          <p:cNvSpPr txBox="1">
            <a:spLocks/>
          </p:cNvSpPr>
          <p:nvPr/>
        </p:nvSpPr>
        <p:spPr>
          <a:xfrm>
            <a:off x="1874688" y="291686"/>
            <a:ext cx="8868570" cy="73003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NZ" sz="4200" b="1" dirty="0">
                <a:latin typeface="Georgia" panose="02040502050405020303" pitchFamily="18" charset="0"/>
              </a:rPr>
              <a:t>Nature of Excessive Behaviours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0FFE1FC-3243-AD65-A01F-5EEA94192A4F}"/>
              </a:ext>
            </a:extLst>
          </p:cNvPr>
          <p:cNvGrpSpPr/>
          <p:nvPr/>
        </p:nvGrpSpPr>
        <p:grpSpPr>
          <a:xfrm>
            <a:off x="881761" y="1619663"/>
            <a:ext cx="4890242" cy="2484278"/>
            <a:chOff x="496119" y="1972565"/>
            <a:chExt cx="8411194" cy="4581325"/>
          </a:xfrm>
        </p:grpSpPr>
        <p:pic>
          <p:nvPicPr>
            <p:cNvPr id="8" name="object 8">
              <a:extLst>
                <a:ext uri="{FF2B5EF4-FFF2-40B4-BE49-F238E27FC236}">
                  <a16:creationId xmlns:a16="http://schemas.microsoft.com/office/drawing/2014/main" id="{DCFE8AFE-D44F-22AA-337E-4462F1BD556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3018" y="1986475"/>
              <a:ext cx="2233852" cy="2233852"/>
            </a:xfrm>
            <a:prstGeom prst="rect">
              <a:avLst/>
            </a:prstGeom>
          </p:spPr>
        </p:pic>
        <p:pic>
          <p:nvPicPr>
            <p:cNvPr id="12" name="object 9">
              <a:extLst>
                <a:ext uri="{FF2B5EF4-FFF2-40B4-BE49-F238E27FC236}">
                  <a16:creationId xmlns:a16="http://schemas.microsoft.com/office/drawing/2014/main" id="{CE447BB8-F009-7A90-B301-920EB237728A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28270" y="1972565"/>
              <a:ext cx="3528823" cy="2233907"/>
            </a:xfrm>
            <a:prstGeom prst="rect">
              <a:avLst/>
            </a:prstGeom>
          </p:spPr>
        </p:pic>
        <p:pic>
          <p:nvPicPr>
            <p:cNvPr id="13" name="object 10">
              <a:extLst>
                <a:ext uri="{FF2B5EF4-FFF2-40B4-BE49-F238E27FC236}">
                  <a16:creationId xmlns:a16="http://schemas.microsoft.com/office/drawing/2014/main" id="{7D4A8840-3BAE-42D3-A0AF-BE5EAAED128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18332" y="1973269"/>
              <a:ext cx="2457778" cy="2260125"/>
            </a:xfrm>
            <a:prstGeom prst="rect">
              <a:avLst/>
            </a:prstGeom>
          </p:spPr>
        </p:pic>
        <p:pic>
          <p:nvPicPr>
            <p:cNvPr id="14" name="object 11">
              <a:extLst>
                <a:ext uri="{FF2B5EF4-FFF2-40B4-BE49-F238E27FC236}">
                  <a16:creationId xmlns:a16="http://schemas.microsoft.com/office/drawing/2014/main" id="{7B72E464-57DF-EA21-28C1-FE9E7E3CB89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6119" y="4369728"/>
              <a:ext cx="3765617" cy="2174619"/>
            </a:xfrm>
            <a:prstGeom prst="rect">
              <a:avLst/>
            </a:prstGeom>
          </p:spPr>
        </p:pic>
        <p:pic>
          <p:nvPicPr>
            <p:cNvPr id="15" name="object 12">
              <a:extLst>
                <a:ext uri="{FF2B5EF4-FFF2-40B4-BE49-F238E27FC236}">
                  <a16:creationId xmlns:a16="http://schemas.microsoft.com/office/drawing/2014/main" id="{71657DBF-2B6A-6BA2-599A-4A5A32D2D40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10324" y="4404445"/>
              <a:ext cx="4496989" cy="2149445"/>
            </a:xfrm>
            <a:prstGeom prst="rect">
              <a:avLst/>
            </a:prstGeom>
          </p:spPr>
        </p:pic>
      </p:grpSp>
      <p:sp>
        <p:nvSpPr>
          <p:cNvPr id="18" name="object 5">
            <a:extLst>
              <a:ext uri="{FF2B5EF4-FFF2-40B4-BE49-F238E27FC236}">
                <a16:creationId xmlns:a16="http://schemas.microsoft.com/office/drawing/2014/main" id="{61571C16-4F40-1C00-F5D2-89F021B3914D}"/>
              </a:ext>
            </a:extLst>
          </p:cNvPr>
          <p:cNvSpPr txBox="1"/>
          <p:nvPr/>
        </p:nvSpPr>
        <p:spPr>
          <a:xfrm>
            <a:off x="898627" y="1217845"/>
            <a:ext cx="3988005" cy="3654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300" b="1" spc="-30" dirty="0">
                <a:latin typeface="Georgia"/>
                <a:cs typeface="Georgia"/>
              </a:rPr>
              <a:t>Non-</a:t>
            </a:r>
            <a:r>
              <a:rPr sz="2300" b="1" dirty="0">
                <a:latin typeface="Georgia"/>
                <a:cs typeface="Georgia"/>
              </a:rPr>
              <a:t>Media</a:t>
            </a:r>
            <a:r>
              <a:rPr sz="2300" b="1" spc="-110" dirty="0">
                <a:latin typeface="Georgia"/>
                <a:cs typeface="Georgia"/>
              </a:rPr>
              <a:t> </a:t>
            </a:r>
            <a:r>
              <a:rPr sz="2300" b="1" dirty="0">
                <a:latin typeface="Georgia"/>
                <a:cs typeface="Georgia"/>
              </a:rPr>
              <a:t>Behaviour</a:t>
            </a:r>
            <a:r>
              <a:rPr lang="en-NZ" sz="2300" b="1" dirty="0">
                <a:latin typeface="Georgia"/>
                <a:cs typeface="Georgia"/>
              </a:rPr>
              <a:t>s</a:t>
            </a:r>
            <a:endParaRPr sz="2300" b="1" dirty="0">
              <a:latin typeface="Georgia"/>
              <a:cs typeface="Georgia"/>
            </a:endParaRPr>
          </a:p>
        </p:txBody>
      </p:sp>
      <p:sp>
        <p:nvSpPr>
          <p:cNvPr id="21" name="object 5">
            <a:extLst>
              <a:ext uri="{FF2B5EF4-FFF2-40B4-BE49-F238E27FC236}">
                <a16:creationId xmlns:a16="http://schemas.microsoft.com/office/drawing/2014/main" id="{FEB41FBA-4D4B-A29D-9A91-DBAFD41916A7}"/>
              </a:ext>
            </a:extLst>
          </p:cNvPr>
          <p:cNvSpPr txBox="1"/>
          <p:nvPr/>
        </p:nvSpPr>
        <p:spPr>
          <a:xfrm>
            <a:off x="888189" y="4182020"/>
            <a:ext cx="7166811" cy="3654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300" b="1" dirty="0">
                <a:latin typeface="Georgia"/>
                <a:cs typeface="Georgia"/>
              </a:rPr>
              <a:t>Media</a:t>
            </a:r>
            <a:r>
              <a:rPr sz="2300" b="1" spc="-110" dirty="0">
                <a:latin typeface="Georgia"/>
                <a:cs typeface="Georgia"/>
              </a:rPr>
              <a:t> </a:t>
            </a:r>
            <a:r>
              <a:rPr sz="2300" b="1" dirty="0">
                <a:latin typeface="Georgia"/>
                <a:cs typeface="Georgia"/>
              </a:rPr>
              <a:t>Behaviours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9E141FF-5C0B-945E-4980-B60AA292C5C3}"/>
              </a:ext>
            </a:extLst>
          </p:cNvPr>
          <p:cNvGrpSpPr/>
          <p:nvPr/>
        </p:nvGrpSpPr>
        <p:grpSpPr>
          <a:xfrm>
            <a:off x="898627" y="4565012"/>
            <a:ext cx="4873375" cy="951380"/>
            <a:chOff x="700701" y="8991625"/>
            <a:chExt cx="8517598" cy="1971011"/>
          </a:xfrm>
        </p:grpSpPr>
        <p:pic>
          <p:nvPicPr>
            <p:cNvPr id="22" name="object 13">
              <a:extLst>
                <a:ext uri="{FF2B5EF4-FFF2-40B4-BE49-F238E27FC236}">
                  <a16:creationId xmlns:a16="http://schemas.microsoft.com/office/drawing/2014/main" id="{1EA867DA-7363-1DCA-A827-4F99871C1B93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0701" y="9030628"/>
              <a:ext cx="1997339" cy="1932008"/>
            </a:xfrm>
            <a:prstGeom prst="rect">
              <a:avLst/>
            </a:prstGeom>
          </p:spPr>
        </p:pic>
        <p:pic>
          <p:nvPicPr>
            <p:cNvPr id="23" name="object 14">
              <a:extLst>
                <a:ext uri="{FF2B5EF4-FFF2-40B4-BE49-F238E27FC236}">
                  <a16:creationId xmlns:a16="http://schemas.microsoft.com/office/drawing/2014/main" id="{CF0FF413-8088-679B-974F-58AE59E0A7B4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785566" y="9030628"/>
              <a:ext cx="2122517" cy="1874177"/>
            </a:xfrm>
            <a:prstGeom prst="rect">
              <a:avLst/>
            </a:prstGeom>
          </p:spPr>
        </p:pic>
        <p:pic>
          <p:nvPicPr>
            <p:cNvPr id="24" name="object 15">
              <a:extLst>
                <a:ext uri="{FF2B5EF4-FFF2-40B4-BE49-F238E27FC236}">
                  <a16:creationId xmlns:a16="http://schemas.microsoft.com/office/drawing/2014/main" id="{179011C9-BF58-681B-8A57-FB9EF5B13A28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977204" y="8994979"/>
              <a:ext cx="2066921" cy="1904340"/>
            </a:xfrm>
            <a:prstGeom prst="rect">
              <a:avLst/>
            </a:prstGeom>
          </p:spPr>
        </p:pic>
        <p:pic>
          <p:nvPicPr>
            <p:cNvPr id="25" name="object 16">
              <a:extLst>
                <a:ext uri="{FF2B5EF4-FFF2-40B4-BE49-F238E27FC236}">
                  <a16:creationId xmlns:a16="http://schemas.microsoft.com/office/drawing/2014/main" id="{A58017D2-EA6E-9C72-3768-9002FA26A3B9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121875" y="8991625"/>
              <a:ext cx="2096424" cy="1911026"/>
            </a:xfrm>
            <a:prstGeom prst="rect">
              <a:avLst/>
            </a:prstGeom>
          </p:spPr>
        </p:pic>
      </p:grpSp>
      <p:pic>
        <p:nvPicPr>
          <p:cNvPr id="32" name="Picture 2" descr="7+ Thousand Bored Girl Phone Royalty-Free Images, Stock Photos &amp; Pictures |  Shutterstock">
            <a:extLst>
              <a:ext uri="{FF2B5EF4-FFF2-40B4-BE49-F238E27FC236}">
                <a16:creationId xmlns:a16="http://schemas.microsoft.com/office/drawing/2014/main" id="{ABF2CA92-A45D-3068-719A-BCA29FA3DC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8105" r="221"/>
          <a:stretch/>
        </p:blipFill>
        <p:spPr bwMode="auto">
          <a:xfrm>
            <a:off x="6128825" y="1674109"/>
            <a:ext cx="5796656" cy="379693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9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B25FAEBB-0962-4EC7-922E-FEDBA1B6EF40}"/>
              </a:ext>
            </a:extLst>
          </p:cNvPr>
          <p:cNvSpPr txBox="1">
            <a:spLocks/>
          </p:cNvSpPr>
          <p:nvPr/>
        </p:nvSpPr>
        <p:spPr>
          <a:xfrm>
            <a:off x="522822" y="2191038"/>
            <a:ext cx="5540354" cy="33952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5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en-US" sz="29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RQ1: </a:t>
            </a:r>
            <a:r>
              <a:rPr lang="en-US" sz="29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does </a:t>
            </a:r>
            <a:r>
              <a:rPr lang="en-US" sz="2900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impulsivity</a:t>
            </a:r>
            <a:r>
              <a:rPr lang="en-US" sz="29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impact excessive social media use?</a:t>
            </a: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9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RQ2: </a:t>
            </a:r>
            <a:r>
              <a:rPr lang="en-US" sz="29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is the role of </a:t>
            </a:r>
            <a:r>
              <a:rPr lang="en-US" sz="2900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self-control</a:t>
            </a:r>
            <a:r>
              <a:rPr lang="en-US" sz="29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managing excessive use and its negative impact on daily life?</a:t>
            </a:r>
          </a:p>
          <a:p>
            <a:pPr marL="0" indent="0">
              <a:spcAft>
                <a:spcPts val="1800"/>
              </a:spcAft>
              <a:buFont typeface="Arial" panose="020B0604020202020204" pitchFamily="34" charset="0"/>
              <a:buNone/>
            </a:pPr>
            <a:endParaRPr lang="en-US" sz="29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Aft>
                <a:spcPts val="1800"/>
              </a:spcAft>
              <a:buFont typeface="Arial" panose="020B0604020202020204" pitchFamily="34" charset="0"/>
              <a:buNone/>
            </a:pPr>
            <a:endParaRPr lang="en-US" sz="29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NZ" sz="29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2" descr="7+ Thousand Bored Girl Phone Royalty-Free Images, Stock Photos &amp; Pictures |  Shutterstock">
            <a:extLst>
              <a:ext uri="{FF2B5EF4-FFF2-40B4-BE49-F238E27FC236}">
                <a16:creationId xmlns:a16="http://schemas.microsoft.com/office/drawing/2014/main" id="{38311475-0598-3938-0F9F-581F24A53A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8105" r="221"/>
          <a:stretch/>
        </p:blipFill>
        <p:spPr bwMode="auto">
          <a:xfrm>
            <a:off x="6128825" y="1674109"/>
            <a:ext cx="5796656" cy="379693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0A49289-FC86-3EE9-FB31-8A8745ED72FD}"/>
              </a:ext>
            </a:extLst>
          </p:cNvPr>
          <p:cNvSpPr txBox="1">
            <a:spLocks/>
          </p:cNvSpPr>
          <p:nvPr/>
        </p:nvSpPr>
        <p:spPr>
          <a:xfrm>
            <a:off x="1694540" y="395352"/>
            <a:ext cx="8868570" cy="73003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NZ" sz="4300" b="1" dirty="0">
                <a:latin typeface="Georgia" panose="02040502050405020303" pitchFamily="18" charset="0"/>
              </a:rPr>
              <a:t>Research Questions</a:t>
            </a:r>
          </a:p>
        </p:txBody>
      </p:sp>
    </p:spTree>
    <p:extLst>
      <p:ext uri="{BB962C8B-B14F-4D97-AF65-F5344CB8AC3E}">
        <p14:creationId xmlns:p14="http://schemas.microsoft.com/office/powerpoint/2010/main" val="3974583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F0258-8499-3171-6600-419A59772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011EB9C-E5F2-ED0A-5C76-3E4FADAD54AD}"/>
              </a:ext>
            </a:extLst>
          </p:cNvPr>
          <p:cNvSpPr txBox="1">
            <a:spLocks/>
          </p:cNvSpPr>
          <p:nvPr/>
        </p:nvSpPr>
        <p:spPr>
          <a:xfrm>
            <a:off x="1661715" y="240656"/>
            <a:ext cx="8868570" cy="73003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NZ" sz="4200" b="1" dirty="0">
                <a:latin typeface="Georgia" panose="02040502050405020303" pitchFamily="18" charset="0"/>
              </a:rPr>
              <a:t>Dual-System Theory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6FD24242-E7A9-034F-1F55-C70240388236}"/>
              </a:ext>
            </a:extLst>
          </p:cNvPr>
          <p:cNvSpPr txBox="1">
            <a:spLocks/>
          </p:cNvSpPr>
          <p:nvPr/>
        </p:nvSpPr>
        <p:spPr>
          <a:xfrm>
            <a:off x="1487979" y="835317"/>
            <a:ext cx="9372045" cy="511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5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ctr"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Two Systems in Judgement and Decision-making (Kahneman, 2011)</a:t>
            </a:r>
            <a:endParaRPr lang="en-NZ" sz="2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389A0474-2B0F-0074-484C-18D34C4C675F}"/>
              </a:ext>
            </a:extLst>
          </p:cNvPr>
          <p:cNvSpPr txBox="1">
            <a:spLocks/>
          </p:cNvSpPr>
          <p:nvPr/>
        </p:nvSpPr>
        <p:spPr>
          <a:xfrm>
            <a:off x="5479000" y="5863816"/>
            <a:ext cx="5205594" cy="4533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5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ClrTx/>
              <a:buNone/>
            </a:pPr>
            <a:r>
              <a:rPr lang="en-NZ" sz="3300" b="1" dirty="0">
                <a:solidFill>
                  <a:srgbClr val="EEB5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System 1 often wins the race</a:t>
            </a:r>
          </a:p>
          <a:p>
            <a:pPr marL="396875" indent="0" algn="ctr">
              <a:spcAft>
                <a:spcPts val="1800"/>
              </a:spcAft>
              <a:buFont typeface="Arial" panose="020B0604020202020204" pitchFamily="34" charset="0"/>
              <a:buNone/>
            </a:pPr>
            <a:endParaRPr lang="en-US" sz="33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spcAft>
                <a:spcPts val="1800"/>
              </a:spcAft>
              <a:buFont typeface="Arial" panose="020B0604020202020204" pitchFamily="34" charset="0"/>
              <a:buNone/>
            </a:pPr>
            <a:endParaRPr lang="en-US" sz="33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spcAft>
                <a:spcPts val="1800"/>
              </a:spcAft>
              <a:buFont typeface="Arial" panose="020B0604020202020204" pitchFamily="34" charset="0"/>
              <a:buNone/>
            </a:pPr>
            <a:endParaRPr lang="en-US" sz="33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NZ" sz="33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46AD03-9792-012D-166F-8F0E52E7FB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104" b="9829"/>
          <a:stretch/>
        </p:blipFill>
        <p:spPr>
          <a:xfrm>
            <a:off x="4891014" y="2297542"/>
            <a:ext cx="6381567" cy="3520554"/>
          </a:xfrm>
          <a:prstGeom prst="rect">
            <a:avLst/>
          </a:prstGeom>
          <a:ln>
            <a:solidFill>
              <a:srgbClr val="FFFFFF"/>
            </a:solidFill>
          </a:ln>
          <a:effectLst/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7ACB738-2DFD-F556-07E1-3C1CECD29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69" y="1631449"/>
            <a:ext cx="3318197" cy="492428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D9BB6AF-D372-D4AE-1913-F051FBC95874}"/>
              </a:ext>
            </a:extLst>
          </p:cNvPr>
          <p:cNvSpPr txBox="1">
            <a:spLocks/>
          </p:cNvSpPr>
          <p:nvPr/>
        </p:nvSpPr>
        <p:spPr>
          <a:xfrm rot="20598581">
            <a:off x="3844543" y="1738397"/>
            <a:ext cx="3435871" cy="6124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5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ClrTx/>
              <a:buNone/>
            </a:pPr>
            <a:r>
              <a:rPr lang="en-NZ" sz="25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S1 (impulsive): </a:t>
            </a:r>
            <a:br>
              <a:rPr lang="en-NZ" sz="25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NZ" sz="2500" u="sng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fast </a:t>
            </a:r>
            <a:r>
              <a:rPr lang="en-NZ" sz="25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non-conscious</a:t>
            </a:r>
          </a:p>
          <a:p>
            <a:pPr marL="396875" indent="0" algn="ctr">
              <a:spcAft>
                <a:spcPts val="1800"/>
              </a:spcAft>
              <a:buFont typeface="Arial" panose="020B0604020202020204" pitchFamily="34" charset="0"/>
              <a:buNone/>
            </a:pPr>
            <a:endParaRPr lang="en-US" sz="25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spcAft>
                <a:spcPts val="1800"/>
              </a:spcAft>
              <a:buFont typeface="Arial" panose="020B0604020202020204" pitchFamily="34" charset="0"/>
              <a:buNone/>
            </a:pPr>
            <a:endParaRPr lang="en-US" sz="25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spcAft>
                <a:spcPts val="1800"/>
              </a:spcAft>
              <a:buFont typeface="Arial" panose="020B0604020202020204" pitchFamily="34" charset="0"/>
              <a:buNone/>
            </a:pPr>
            <a:endParaRPr lang="en-US" sz="25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NZ" sz="25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AE428051-E304-2B35-7DD6-F552144CE36C}"/>
              </a:ext>
            </a:extLst>
          </p:cNvPr>
          <p:cNvSpPr txBox="1">
            <a:spLocks/>
          </p:cNvSpPr>
          <p:nvPr/>
        </p:nvSpPr>
        <p:spPr>
          <a:xfrm rot="1136491">
            <a:off x="9293511" y="1767215"/>
            <a:ext cx="2755301" cy="9916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5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800"/>
              </a:spcAft>
              <a:buNone/>
            </a:pPr>
            <a:r>
              <a:rPr lang="en-NZ" sz="25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S2 (reflective): </a:t>
            </a:r>
            <a:br>
              <a:rPr lang="en-NZ" sz="25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NZ" sz="2500" u="sng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slow</a:t>
            </a:r>
            <a:r>
              <a:rPr lang="en-NZ" sz="25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conscious</a:t>
            </a:r>
          </a:p>
          <a:p>
            <a:pPr marL="396875" indent="0" algn="ctr">
              <a:spcAft>
                <a:spcPts val="1800"/>
              </a:spcAft>
              <a:buFont typeface="Arial" panose="020B0604020202020204" pitchFamily="34" charset="0"/>
              <a:buNone/>
            </a:pPr>
            <a:endParaRPr lang="en-US" sz="25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spcAft>
                <a:spcPts val="1800"/>
              </a:spcAft>
              <a:buFont typeface="Arial" panose="020B0604020202020204" pitchFamily="34" charset="0"/>
              <a:buNone/>
            </a:pPr>
            <a:endParaRPr lang="en-US" sz="25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spcAft>
                <a:spcPts val="1800"/>
              </a:spcAft>
              <a:buFont typeface="Arial" panose="020B0604020202020204" pitchFamily="34" charset="0"/>
              <a:buNone/>
            </a:pPr>
            <a:endParaRPr lang="en-US" sz="25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NZ" sz="25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7858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FA1DB-4787-7241-A619-D6646C674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E08A38ED-49FC-1334-14FA-437C9E1C9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904" y="1726092"/>
            <a:ext cx="8554023" cy="479493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6BA645DB-085C-149B-6ED5-1406A33B6A02}"/>
              </a:ext>
            </a:extLst>
          </p:cNvPr>
          <p:cNvSpPr txBox="1">
            <a:spLocks/>
          </p:cNvSpPr>
          <p:nvPr/>
        </p:nvSpPr>
        <p:spPr>
          <a:xfrm>
            <a:off x="1661715" y="240656"/>
            <a:ext cx="8868570" cy="73003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NZ" sz="4200" b="1" dirty="0">
                <a:latin typeface="Georgia" panose="02040502050405020303" pitchFamily="18" charset="0"/>
              </a:rPr>
              <a:t>Dual-System Theory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028536D-2B53-5224-5154-1B9B2426B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69" y="1631449"/>
            <a:ext cx="3318197" cy="492428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7E356B-7726-29BD-4A00-7B59E0311FC7}"/>
              </a:ext>
            </a:extLst>
          </p:cNvPr>
          <p:cNvSpPr txBox="1">
            <a:spLocks/>
          </p:cNvSpPr>
          <p:nvPr/>
        </p:nvSpPr>
        <p:spPr>
          <a:xfrm>
            <a:off x="1487979" y="835317"/>
            <a:ext cx="9372045" cy="511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5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ctr"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Two Systems in Judgement and Decision-making (Kahneman, 2011)</a:t>
            </a:r>
            <a:endParaRPr lang="en-NZ" sz="2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883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E6111-2081-2108-2D17-F09E7E077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91979975-preview">
            <a:hlinkClick r:id="" action="ppaction://media"/>
            <a:extLst>
              <a:ext uri="{FF2B5EF4-FFF2-40B4-BE49-F238E27FC236}">
                <a16:creationId xmlns:a16="http://schemas.microsoft.com/office/drawing/2014/main" id="{4AEBDE5E-A51B-8A98-13D0-166F2DA69B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10643" y="1700722"/>
            <a:ext cx="7970713" cy="44935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FA7027-1239-EAE8-0C02-0244D774C2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104" r="50000" b="9829"/>
          <a:stretch/>
        </p:blipFill>
        <p:spPr>
          <a:xfrm>
            <a:off x="1078623" y="3122792"/>
            <a:ext cx="2981790" cy="328996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37B8B7D6-03B8-A818-A148-DC5F2AB2E080}"/>
              </a:ext>
            </a:extLst>
          </p:cNvPr>
          <p:cNvSpPr txBox="1">
            <a:spLocks/>
          </p:cNvSpPr>
          <p:nvPr/>
        </p:nvSpPr>
        <p:spPr>
          <a:xfrm>
            <a:off x="154636" y="2822947"/>
            <a:ext cx="2051929" cy="1212106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396875" indent="0">
              <a:spcBef>
                <a:spcPct val="20000"/>
              </a:spcBef>
              <a:spcAft>
                <a:spcPts val="1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2">
                    <a:lumMod val="75000"/>
                  </a:schemeClr>
                </a:solidFill>
                <a:latin typeface="+mj-lt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2">
                    <a:lumMod val="75000"/>
                  </a:schemeClr>
                </a:solidFill>
                <a:latin typeface="+mj-lt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accent5">
                    <a:lumMod val="75000"/>
                  </a:schemeClr>
                </a:solidFill>
                <a:latin typeface="+mj-lt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marL="52388" algn="ctr">
              <a:spcAft>
                <a:spcPts val="600"/>
              </a:spcAft>
            </a:pPr>
            <a:r>
              <a:rPr lang="en-NZ" sz="2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Associations = Implicit Attitude</a:t>
            </a:r>
            <a:endParaRPr lang="en-US" sz="2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NZ" sz="2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CA0BFF-E70F-0204-8156-9FEF791C4AA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195" t="12104" r="1268" b="9829"/>
          <a:stretch/>
        </p:blipFill>
        <p:spPr>
          <a:xfrm>
            <a:off x="8550204" y="3122791"/>
            <a:ext cx="2894543" cy="328996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0E9F3B2A-4A48-D9A9-2599-3458EB1E6F3E}"/>
              </a:ext>
            </a:extLst>
          </p:cNvPr>
          <p:cNvSpPr txBox="1">
            <a:spLocks/>
          </p:cNvSpPr>
          <p:nvPr/>
        </p:nvSpPr>
        <p:spPr>
          <a:xfrm>
            <a:off x="10359787" y="2822947"/>
            <a:ext cx="1677577" cy="1212106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5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388" indent="0" algn="ctr">
              <a:spcAft>
                <a:spcPts val="1800"/>
              </a:spcAft>
              <a:buFont typeface="Arial" panose="020B0604020202020204" pitchFamily="34" charset="0"/>
              <a:buNone/>
              <a:tabLst>
                <a:tab pos="52388" algn="l"/>
              </a:tabLst>
            </a:pPr>
            <a:r>
              <a:rPr lang="en-NZ" sz="25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Opinions = Explicit Attitude</a:t>
            </a:r>
            <a:endParaRPr lang="en-US" sz="25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Aft>
                <a:spcPts val="1800"/>
              </a:spcAft>
              <a:buFont typeface="Arial" panose="020B0604020202020204" pitchFamily="34" charset="0"/>
              <a:buNone/>
            </a:pPr>
            <a:endParaRPr lang="en-US" sz="25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Aft>
                <a:spcPts val="1800"/>
              </a:spcAft>
              <a:buFont typeface="Arial" panose="020B0604020202020204" pitchFamily="34" charset="0"/>
              <a:buNone/>
            </a:pPr>
            <a:endParaRPr lang="en-US" sz="25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NZ" sz="25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4C3BDF6-0352-BF99-CB8C-1AFCBE7A9FFA}"/>
              </a:ext>
            </a:extLst>
          </p:cNvPr>
          <p:cNvSpPr txBox="1">
            <a:spLocks/>
          </p:cNvSpPr>
          <p:nvPr/>
        </p:nvSpPr>
        <p:spPr>
          <a:xfrm>
            <a:off x="1661715" y="240656"/>
            <a:ext cx="8868570" cy="73003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NZ" sz="4200" b="1" dirty="0">
                <a:latin typeface="Georgia" panose="02040502050405020303" pitchFamily="18" charset="0"/>
              </a:rPr>
              <a:t>Dual-System Theory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E70001-E68E-CE27-DE10-332F17E0361F}"/>
              </a:ext>
            </a:extLst>
          </p:cNvPr>
          <p:cNvSpPr txBox="1">
            <a:spLocks/>
          </p:cNvSpPr>
          <p:nvPr/>
        </p:nvSpPr>
        <p:spPr>
          <a:xfrm>
            <a:off x="1487979" y="835317"/>
            <a:ext cx="9372045" cy="511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5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ctr"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Two Systems in Judgement and Decision-making (Kahneman, 2011)</a:t>
            </a:r>
            <a:endParaRPr lang="en-NZ" sz="2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62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62FD99E-723E-7789-A16C-48FB375D202B}"/>
              </a:ext>
            </a:extLst>
          </p:cNvPr>
          <p:cNvSpPr txBox="1">
            <a:spLocks/>
          </p:cNvSpPr>
          <p:nvPr/>
        </p:nvSpPr>
        <p:spPr>
          <a:xfrm>
            <a:off x="1661715" y="270777"/>
            <a:ext cx="8868570" cy="73003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NZ" sz="4200" b="1" dirty="0">
                <a:latin typeface="Georgia" panose="02040502050405020303" pitchFamily="18" charset="0"/>
              </a:rPr>
              <a:t>Implicit Association Test (IAT)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3A2625CD-6526-6738-F1A1-15751D97E7E0}"/>
              </a:ext>
            </a:extLst>
          </p:cNvPr>
          <p:cNvSpPr txBox="1">
            <a:spLocks/>
          </p:cNvSpPr>
          <p:nvPr/>
        </p:nvSpPr>
        <p:spPr>
          <a:xfrm>
            <a:off x="6279203" y="3788480"/>
            <a:ext cx="5577479" cy="28471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5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en-US" sz="27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reveals automatic, non-conscious attitudes</a:t>
            </a:r>
          </a:p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en-US" sz="27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measures </a:t>
            </a:r>
            <a:r>
              <a:rPr lang="en-US" sz="27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quickly </a:t>
            </a:r>
            <a:r>
              <a:rPr lang="en-US" sz="27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people associate social media with positive and negative feelings</a:t>
            </a:r>
          </a:p>
          <a:p>
            <a:pPr>
              <a:lnSpc>
                <a:spcPts val="3000"/>
              </a:lnSpc>
              <a:spcAft>
                <a:spcPts val="1800"/>
              </a:spcAft>
            </a:pPr>
            <a:endParaRPr lang="en-US" sz="27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3000"/>
              </a:lnSpc>
              <a:spcAft>
                <a:spcPts val="1800"/>
              </a:spcAft>
            </a:pPr>
            <a:endParaRPr lang="en-US" sz="27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3000"/>
              </a:lnSpc>
            </a:pPr>
            <a:endParaRPr lang="en-NZ" sz="27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object 7">
            <a:extLst>
              <a:ext uri="{FF2B5EF4-FFF2-40B4-BE49-F238E27FC236}">
                <a16:creationId xmlns:a16="http://schemas.microsoft.com/office/drawing/2014/main" id="{E288D062-35F1-4A4A-4D0A-E3551A2D185C}"/>
              </a:ext>
            </a:extLst>
          </p:cNvPr>
          <p:cNvGrpSpPr/>
          <p:nvPr/>
        </p:nvGrpSpPr>
        <p:grpSpPr>
          <a:xfrm>
            <a:off x="335318" y="1774589"/>
            <a:ext cx="6042273" cy="4238500"/>
            <a:chOff x="915319" y="4865313"/>
            <a:chExt cx="8144544" cy="5168899"/>
          </a:xfrm>
        </p:grpSpPr>
        <p:pic>
          <p:nvPicPr>
            <p:cNvPr id="9" name="object 8">
              <a:extLst>
                <a:ext uri="{FF2B5EF4-FFF2-40B4-BE49-F238E27FC236}">
                  <a16:creationId xmlns:a16="http://schemas.microsoft.com/office/drawing/2014/main" id="{10EC2474-E81D-D186-06E8-70B8B15AC1C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5319" y="4865313"/>
              <a:ext cx="8144544" cy="5168899"/>
            </a:xfrm>
            <a:prstGeom prst="rect">
              <a:avLst/>
            </a:prstGeom>
          </p:spPr>
        </p:pic>
        <p:pic>
          <p:nvPicPr>
            <p:cNvPr id="10" name="object 9">
              <a:extLst>
                <a:ext uri="{FF2B5EF4-FFF2-40B4-BE49-F238E27FC236}">
                  <a16:creationId xmlns:a16="http://schemas.microsoft.com/office/drawing/2014/main" id="{213CC8C0-2990-AF9F-4A5F-1D2720184C04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71507" y="5140836"/>
              <a:ext cx="6089140" cy="3930961"/>
            </a:xfrm>
            <a:prstGeom prst="rect">
              <a:avLst/>
            </a:prstGeom>
          </p:spPr>
        </p:pic>
        <p:pic>
          <p:nvPicPr>
            <p:cNvPr id="11" name="object 10">
              <a:extLst>
                <a:ext uri="{FF2B5EF4-FFF2-40B4-BE49-F238E27FC236}">
                  <a16:creationId xmlns:a16="http://schemas.microsoft.com/office/drawing/2014/main" id="{EE3406AA-5E79-99E2-D267-3B137385D220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14814" y="5251266"/>
              <a:ext cx="5714546" cy="3421894"/>
            </a:xfrm>
            <a:prstGeom prst="rect">
              <a:avLst/>
            </a:prstGeom>
          </p:spPr>
        </p:pic>
        <p:sp>
          <p:nvSpPr>
            <p:cNvPr id="12" name="object 11">
              <a:extLst>
                <a:ext uri="{FF2B5EF4-FFF2-40B4-BE49-F238E27FC236}">
                  <a16:creationId xmlns:a16="http://schemas.microsoft.com/office/drawing/2014/main" id="{4CE8F2DD-85C1-D28A-2404-4BD7E45F57EA}"/>
                </a:ext>
              </a:extLst>
            </p:cNvPr>
            <p:cNvSpPr/>
            <p:nvPr/>
          </p:nvSpPr>
          <p:spPr>
            <a:xfrm>
              <a:off x="1940889" y="5126694"/>
              <a:ext cx="6121400" cy="3945254"/>
            </a:xfrm>
            <a:custGeom>
              <a:avLst/>
              <a:gdLst/>
              <a:ahLst/>
              <a:cxnLst/>
              <a:rect l="l" t="t" r="r" b="b"/>
              <a:pathLst>
                <a:path w="6121400" h="3945254">
                  <a:moveTo>
                    <a:pt x="0" y="0"/>
                  </a:moveTo>
                  <a:lnTo>
                    <a:pt x="6120867" y="0"/>
                  </a:lnTo>
                  <a:lnTo>
                    <a:pt x="6120867" y="3945189"/>
                  </a:lnTo>
                  <a:lnTo>
                    <a:pt x="0" y="39451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2">
              <a:extLst>
                <a:ext uri="{FF2B5EF4-FFF2-40B4-BE49-F238E27FC236}">
                  <a16:creationId xmlns:a16="http://schemas.microsoft.com/office/drawing/2014/main" id="{3E4E3D0F-A13D-01B9-ECC2-9C1FB1DAC9A6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54900" y="6919595"/>
              <a:ext cx="2700218" cy="1057919"/>
            </a:xfrm>
            <a:prstGeom prst="rect">
              <a:avLst/>
            </a:prstGeom>
          </p:spPr>
        </p:pic>
      </p:grp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B1A031DF-E102-DCE0-CCA9-9CD1724EE382}"/>
              </a:ext>
            </a:extLst>
          </p:cNvPr>
          <p:cNvSpPr txBox="1">
            <a:spLocks/>
          </p:cNvSpPr>
          <p:nvPr/>
        </p:nvSpPr>
        <p:spPr>
          <a:xfrm>
            <a:off x="1170231" y="2158162"/>
            <a:ext cx="2003237" cy="86749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5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indent="-396875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7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Pleasant</a:t>
            </a:r>
          </a:p>
          <a:p>
            <a:pPr marL="396875" indent="-396875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7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 </a:t>
            </a:r>
          </a:p>
          <a:p>
            <a:pPr marL="396875" indent="-396875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7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Social media</a:t>
            </a:r>
          </a:p>
          <a:p>
            <a:pPr marL="0" indent="0">
              <a:lnSpc>
                <a:spcPts val="18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endParaRPr lang="en-NZ" sz="27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3EB72D1-3A49-621D-22C3-F064C84A629D}"/>
              </a:ext>
            </a:extLst>
          </p:cNvPr>
          <p:cNvSpPr txBox="1">
            <a:spLocks/>
          </p:cNvSpPr>
          <p:nvPr/>
        </p:nvSpPr>
        <p:spPr>
          <a:xfrm>
            <a:off x="3866736" y="2040713"/>
            <a:ext cx="1901670" cy="683174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5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indent="-396875"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en-US" sz="27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Unpleasant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NZ" sz="27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99705E7-5042-F628-2728-614EFCE09E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1618" y="1371624"/>
            <a:ext cx="2348369" cy="2234853"/>
          </a:xfrm>
          <a:prstGeom prst="rect">
            <a:avLst/>
          </a:prstGeom>
        </p:spPr>
      </p:pic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544B5F05-2A7E-9245-0D8D-2147B04AC10F}"/>
              </a:ext>
            </a:extLst>
          </p:cNvPr>
          <p:cNvSpPr txBox="1">
            <a:spLocks/>
          </p:cNvSpPr>
          <p:nvPr/>
        </p:nvSpPr>
        <p:spPr>
          <a:xfrm>
            <a:off x="1284798" y="883780"/>
            <a:ext cx="9022081" cy="511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5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ctr"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(Greenwald et al., 1998; Karpinski et al., 2006)</a:t>
            </a:r>
            <a:endParaRPr lang="en-NZ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0124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5B042AA-B958-27F3-3F7A-FD991D899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911" y="253185"/>
            <a:ext cx="10284178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>
                <a:latin typeface="Georgia" panose="02040502050405020303" pitchFamily="18" charset="0"/>
              </a:rPr>
              <a:t>Finding 1: </a:t>
            </a:r>
            <a:r>
              <a:rPr lang="en-US" sz="4000" b="1" dirty="0">
                <a:solidFill>
                  <a:srgbClr val="C00000"/>
                </a:solidFill>
                <a:latin typeface="Georgia" panose="02040502050405020303" pitchFamily="18" charset="0"/>
              </a:rPr>
              <a:t>Implicit Attitude as a Driver</a:t>
            </a:r>
            <a:endParaRPr lang="en-NZ" sz="40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A3509CA6-ECD8-01D9-06BB-0CE86BFF8C75}"/>
              </a:ext>
            </a:extLst>
          </p:cNvPr>
          <p:cNvGrpSpPr/>
          <p:nvPr/>
        </p:nvGrpSpPr>
        <p:grpSpPr>
          <a:xfrm>
            <a:off x="9817126" y="2613867"/>
            <a:ext cx="2101866" cy="1143001"/>
            <a:chOff x="11365778" y="2473630"/>
            <a:chExt cx="2870204" cy="1475105"/>
          </a:xfrm>
        </p:grpSpPr>
        <p:sp>
          <p:nvSpPr>
            <p:cNvPr id="63" name="object 13">
              <a:extLst>
                <a:ext uri="{FF2B5EF4-FFF2-40B4-BE49-F238E27FC236}">
                  <a16:creationId xmlns:a16="http://schemas.microsoft.com/office/drawing/2014/main" id="{6E4795E7-3655-F4DE-CEBA-1286197B0981}"/>
                </a:ext>
              </a:extLst>
            </p:cNvPr>
            <p:cNvSpPr/>
            <p:nvPr/>
          </p:nvSpPr>
          <p:spPr>
            <a:xfrm>
              <a:off x="11365782" y="2473630"/>
              <a:ext cx="2870200" cy="1475105"/>
            </a:xfrm>
            <a:custGeom>
              <a:avLst/>
              <a:gdLst/>
              <a:ahLst/>
              <a:cxnLst/>
              <a:rect l="l" t="t" r="r" b="b"/>
              <a:pathLst>
                <a:path w="2870200" h="1475104">
                  <a:moveTo>
                    <a:pt x="1460711" y="0"/>
                  </a:moveTo>
                  <a:lnTo>
                    <a:pt x="1409466" y="0"/>
                  </a:lnTo>
                  <a:lnTo>
                    <a:pt x="1358247" y="934"/>
                  </a:lnTo>
                  <a:lnTo>
                    <a:pt x="1307107" y="2804"/>
                  </a:lnTo>
                  <a:lnTo>
                    <a:pt x="1256099" y="5608"/>
                  </a:lnTo>
                  <a:lnTo>
                    <a:pt x="1205275" y="9347"/>
                  </a:lnTo>
                  <a:lnTo>
                    <a:pt x="1154687" y="14021"/>
                  </a:lnTo>
                  <a:lnTo>
                    <a:pt x="1104388" y="19630"/>
                  </a:lnTo>
                  <a:lnTo>
                    <a:pt x="1054430" y="26174"/>
                  </a:lnTo>
                  <a:lnTo>
                    <a:pt x="1004867" y="33652"/>
                  </a:lnTo>
                  <a:lnTo>
                    <a:pt x="955751" y="42065"/>
                  </a:lnTo>
                  <a:lnTo>
                    <a:pt x="907134" y="51413"/>
                  </a:lnTo>
                  <a:lnTo>
                    <a:pt x="859068" y="61696"/>
                  </a:lnTo>
                  <a:lnTo>
                    <a:pt x="811607" y="72913"/>
                  </a:lnTo>
                  <a:lnTo>
                    <a:pt x="764803" y="85065"/>
                  </a:lnTo>
                  <a:lnTo>
                    <a:pt x="718709" y="98153"/>
                  </a:lnTo>
                  <a:lnTo>
                    <a:pt x="673376" y="112174"/>
                  </a:lnTo>
                  <a:lnTo>
                    <a:pt x="628859" y="127131"/>
                  </a:lnTo>
                  <a:lnTo>
                    <a:pt x="585208" y="143023"/>
                  </a:lnTo>
                  <a:lnTo>
                    <a:pt x="542477" y="159849"/>
                  </a:lnTo>
                  <a:lnTo>
                    <a:pt x="500718" y="177610"/>
                  </a:lnTo>
                  <a:lnTo>
                    <a:pt x="459984" y="196306"/>
                  </a:lnTo>
                  <a:lnTo>
                    <a:pt x="420328" y="215936"/>
                  </a:lnTo>
                  <a:lnTo>
                    <a:pt x="372332" y="241810"/>
                  </a:lnTo>
                  <a:lnTo>
                    <a:pt x="327245" y="268558"/>
                  </a:lnTo>
                  <a:lnTo>
                    <a:pt x="285066" y="296125"/>
                  </a:lnTo>
                  <a:lnTo>
                    <a:pt x="245797" y="324458"/>
                  </a:lnTo>
                  <a:lnTo>
                    <a:pt x="209436" y="353501"/>
                  </a:lnTo>
                  <a:lnTo>
                    <a:pt x="175985" y="383200"/>
                  </a:lnTo>
                  <a:lnTo>
                    <a:pt x="145442" y="413500"/>
                  </a:lnTo>
                  <a:lnTo>
                    <a:pt x="117808" y="444346"/>
                  </a:lnTo>
                  <a:lnTo>
                    <a:pt x="93083" y="475684"/>
                  </a:lnTo>
                  <a:lnTo>
                    <a:pt x="71266" y="507459"/>
                  </a:lnTo>
                  <a:lnTo>
                    <a:pt x="36360" y="572103"/>
                  </a:lnTo>
                  <a:lnTo>
                    <a:pt x="13089" y="637839"/>
                  </a:lnTo>
                  <a:lnTo>
                    <a:pt x="1454" y="704232"/>
                  </a:lnTo>
                  <a:lnTo>
                    <a:pt x="0" y="737537"/>
                  </a:lnTo>
                  <a:lnTo>
                    <a:pt x="1454" y="770843"/>
                  </a:lnTo>
                  <a:lnTo>
                    <a:pt x="13089" y="837235"/>
                  </a:lnTo>
                  <a:lnTo>
                    <a:pt x="36360" y="902971"/>
                  </a:lnTo>
                  <a:lnTo>
                    <a:pt x="71266" y="967615"/>
                  </a:lnTo>
                  <a:lnTo>
                    <a:pt x="93083" y="999390"/>
                  </a:lnTo>
                  <a:lnTo>
                    <a:pt x="117808" y="1030728"/>
                  </a:lnTo>
                  <a:lnTo>
                    <a:pt x="145442" y="1061575"/>
                  </a:lnTo>
                  <a:lnTo>
                    <a:pt x="175985" y="1091875"/>
                  </a:lnTo>
                  <a:lnTo>
                    <a:pt x="209436" y="1121573"/>
                  </a:lnTo>
                  <a:lnTo>
                    <a:pt x="245797" y="1150616"/>
                  </a:lnTo>
                  <a:lnTo>
                    <a:pt x="285066" y="1178949"/>
                  </a:lnTo>
                  <a:lnTo>
                    <a:pt x="327245" y="1206517"/>
                  </a:lnTo>
                  <a:lnTo>
                    <a:pt x="372332" y="1233265"/>
                  </a:lnTo>
                  <a:lnTo>
                    <a:pt x="420328" y="1259138"/>
                  </a:lnTo>
                  <a:lnTo>
                    <a:pt x="459984" y="1278769"/>
                  </a:lnTo>
                  <a:lnTo>
                    <a:pt x="500718" y="1297464"/>
                  </a:lnTo>
                  <a:lnTo>
                    <a:pt x="542477" y="1315226"/>
                  </a:lnTo>
                  <a:lnTo>
                    <a:pt x="585208" y="1332052"/>
                  </a:lnTo>
                  <a:lnTo>
                    <a:pt x="628859" y="1347943"/>
                  </a:lnTo>
                  <a:lnTo>
                    <a:pt x="673376" y="1362900"/>
                  </a:lnTo>
                  <a:lnTo>
                    <a:pt x="718709" y="1376922"/>
                  </a:lnTo>
                  <a:lnTo>
                    <a:pt x="764803" y="1390009"/>
                  </a:lnTo>
                  <a:lnTo>
                    <a:pt x="811607" y="1402161"/>
                  </a:lnTo>
                  <a:lnTo>
                    <a:pt x="859068" y="1413379"/>
                  </a:lnTo>
                  <a:lnTo>
                    <a:pt x="907134" y="1423661"/>
                  </a:lnTo>
                  <a:lnTo>
                    <a:pt x="955751" y="1433009"/>
                  </a:lnTo>
                  <a:lnTo>
                    <a:pt x="1004867" y="1441422"/>
                  </a:lnTo>
                  <a:lnTo>
                    <a:pt x="1054430" y="1448901"/>
                  </a:lnTo>
                  <a:lnTo>
                    <a:pt x="1104388" y="1455444"/>
                  </a:lnTo>
                  <a:lnTo>
                    <a:pt x="1154687" y="1461053"/>
                  </a:lnTo>
                  <a:lnTo>
                    <a:pt x="1205275" y="1465727"/>
                  </a:lnTo>
                  <a:lnTo>
                    <a:pt x="1256099" y="1469466"/>
                  </a:lnTo>
                  <a:lnTo>
                    <a:pt x="1307107" y="1472270"/>
                  </a:lnTo>
                  <a:lnTo>
                    <a:pt x="1358247" y="1474140"/>
                  </a:lnTo>
                  <a:lnTo>
                    <a:pt x="1409466" y="1475075"/>
                  </a:lnTo>
                  <a:lnTo>
                    <a:pt x="1460711" y="1475075"/>
                  </a:lnTo>
                  <a:lnTo>
                    <a:pt x="1511929" y="1474140"/>
                  </a:lnTo>
                  <a:lnTo>
                    <a:pt x="1563069" y="1472270"/>
                  </a:lnTo>
                  <a:lnTo>
                    <a:pt x="1614078" y="1469466"/>
                  </a:lnTo>
                  <a:lnTo>
                    <a:pt x="1664902" y="1465727"/>
                  </a:lnTo>
                  <a:lnTo>
                    <a:pt x="1715490" y="1461053"/>
                  </a:lnTo>
                  <a:lnTo>
                    <a:pt x="1765789" y="1455444"/>
                  </a:lnTo>
                  <a:lnTo>
                    <a:pt x="1815746" y="1448901"/>
                  </a:lnTo>
                  <a:lnTo>
                    <a:pt x="1865309" y="1441422"/>
                  </a:lnTo>
                  <a:lnTo>
                    <a:pt x="1914426" y="1433009"/>
                  </a:lnTo>
                  <a:lnTo>
                    <a:pt x="1963043" y="1423661"/>
                  </a:lnTo>
                  <a:lnTo>
                    <a:pt x="2011108" y="1413379"/>
                  </a:lnTo>
                  <a:lnTo>
                    <a:pt x="2058569" y="1402161"/>
                  </a:lnTo>
                  <a:lnTo>
                    <a:pt x="2105373" y="1390009"/>
                  </a:lnTo>
                  <a:lnTo>
                    <a:pt x="2151468" y="1376922"/>
                  </a:lnTo>
                  <a:lnTo>
                    <a:pt x="2196800" y="1362900"/>
                  </a:lnTo>
                  <a:lnTo>
                    <a:pt x="2241318" y="1347943"/>
                  </a:lnTo>
                  <a:lnTo>
                    <a:pt x="2284969" y="1332052"/>
                  </a:lnTo>
                  <a:lnTo>
                    <a:pt x="2327700" y="1315226"/>
                  </a:lnTo>
                  <a:lnTo>
                    <a:pt x="2369458" y="1297464"/>
                  </a:lnTo>
                  <a:lnTo>
                    <a:pt x="2410192" y="1278769"/>
                  </a:lnTo>
                  <a:lnTo>
                    <a:pt x="2449849" y="1259138"/>
                  </a:lnTo>
                  <a:lnTo>
                    <a:pt x="2497845" y="1233265"/>
                  </a:lnTo>
                  <a:lnTo>
                    <a:pt x="2542932" y="1206517"/>
                  </a:lnTo>
                  <a:lnTo>
                    <a:pt x="2585110" y="1178949"/>
                  </a:lnTo>
                  <a:lnTo>
                    <a:pt x="2624380" y="1150616"/>
                  </a:lnTo>
                  <a:lnTo>
                    <a:pt x="2660740" y="1121573"/>
                  </a:lnTo>
                  <a:lnTo>
                    <a:pt x="2694192" y="1091875"/>
                  </a:lnTo>
                  <a:lnTo>
                    <a:pt x="2724735" y="1061575"/>
                  </a:lnTo>
                  <a:lnTo>
                    <a:pt x="2752369" y="1030728"/>
                  </a:lnTo>
                  <a:lnTo>
                    <a:pt x="2777094" y="999390"/>
                  </a:lnTo>
                  <a:lnTo>
                    <a:pt x="2798910" y="967615"/>
                  </a:lnTo>
                  <a:lnTo>
                    <a:pt x="2833817" y="902971"/>
                  </a:lnTo>
                  <a:lnTo>
                    <a:pt x="2857087" y="837235"/>
                  </a:lnTo>
                  <a:lnTo>
                    <a:pt x="2868723" y="770843"/>
                  </a:lnTo>
                  <a:lnTo>
                    <a:pt x="2870177" y="737537"/>
                  </a:lnTo>
                  <a:lnTo>
                    <a:pt x="2868723" y="704232"/>
                  </a:lnTo>
                  <a:lnTo>
                    <a:pt x="2857087" y="637839"/>
                  </a:lnTo>
                  <a:lnTo>
                    <a:pt x="2833817" y="572103"/>
                  </a:lnTo>
                  <a:lnTo>
                    <a:pt x="2798910" y="507459"/>
                  </a:lnTo>
                  <a:lnTo>
                    <a:pt x="2777094" y="475684"/>
                  </a:lnTo>
                  <a:lnTo>
                    <a:pt x="2752369" y="444346"/>
                  </a:lnTo>
                  <a:lnTo>
                    <a:pt x="2724735" y="413500"/>
                  </a:lnTo>
                  <a:lnTo>
                    <a:pt x="2694192" y="383200"/>
                  </a:lnTo>
                  <a:lnTo>
                    <a:pt x="2660740" y="353501"/>
                  </a:lnTo>
                  <a:lnTo>
                    <a:pt x="2624380" y="324458"/>
                  </a:lnTo>
                  <a:lnTo>
                    <a:pt x="2585110" y="296125"/>
                  </a:lnTo>
                  <a:lnTo>
                    <a:pt x="2542932" y="268558"/>
                  </a:lnTo>
                  <a:lnTo>
                    <a:pt x="2497845" y="241810"/>
                  </a:lnTo>
                  <a:lnTo>
                    <a:pt x="2449849" y="215936"/>
                  </a:lnTo>
                  <a:lnTo>
                    <a:pt x="2410192" y="196306"/>
                  </a:lnTo>
                  <a:lnTo>
                    <a:pt x="2369458" y="177610"/>
                  </a:lnTo>
                  <a:lnTo>
                    <a:pt x="2327700" y="159849"/>
                  </a:lnTo>
                  <a:lnTo>
                    <a:pt x="2284969" y="143023"/>
                  </a:lnTo>
                  <a:lnTo>
                    <a:pt x="2241318" y="127131"/>
                  </a:lnTo>
                  <a:lnTo>
                    <a:pt x="2196800" y="112174"/>
                  </a:lnTo>
                  <a:lnTo>
                    <a:pt x="2151468" y="98153"/>
                  </a:lnTo>
                  <a:lnTo>
                    <a:pt x="2105373" y="85065"/>
                  </a:lnTo>
                  <a:lnTo>
                    <a:pt x="2058569" y="72913"/>
                  </a:lnTo>
                  <a:lnTo>
                    <a:pt x="2011108" y="61696"/>
                  </a:lnTo>
                  <a:lnTo>
                    <a:pt x="1963043" y="51413"/>
                  </a:lnTo>
                  <a:lnTo>
                    <a:pt x="1914426" y="42065"/>
                  </a:lnTo>
                  <a:lnTo>
                    <a:pt x="1865309" y="33652"/>
                  </a:lnTo>
                  <a:lnTo>
                    <a:pt x="1815746" y="26174"/>
                  </a:lnTo>
                  <a:lnTo>
                    <a:pt x="1765789" y="19630"/>
                  </a:lnTo>
                  <a:lnTo>
                    <a:pt x="1715490" y="14021"/>
                  </a:lnTo>
                  <a:lnTo>
                    <a:pt x="1664902" y="9347"/>
                  </a:lnTo>
                  <a:lnTo>
                    <a:pt x="1614078" y="5608"/>
                  </a:lnTo>
                  <a:lnTo>
                    <a:pt x="1563069" y="2804"/>
                  </a:lnTo>
                  <a:lnTo>
                    <a:pt x="1511929" y="934"/>
                  </a:lnTo>
                  <a:lnTo>
                    <a:pt x="1460711" y="0"/>
                  </a:lnTo>
                  <a:close/>
                </a:path>
              </a:pathLst>
            </a:custGeom>
            <a:solidFill>
              <a:srgbClr val="BEBD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4">
              <a:extLst>
                <a:ext uri="{FF2B5EF4-FFF2-40B4-BE49-F238E27FC236}">
                  <a16:creationId xmlns:a16="http://schemas.microsoft.com/office/drawing/2014/main" id="{644FA461-8BC1-26E9-DD74-9E129E7D44B7}"/>
                </a:ext>
              </a:extLst>
            </p:cNvPr>
            <p:cNvSpPr/>
            <p:nvPr/>
          </p:nvSpPr>
          <p:spPr>
            <a:xfrm>
              <a:off x="11365778" y="2473630"/>
              <a:ext cx="2870200" cy="1475105"/>
            </a:xfrm>
            <a:custGeom>
              <a:avLst/>
              <a:gdLst/>
              <a:ahLst/>
              <a:cxnLst/>
              <a:rect l="l" t="t" r="r" b="b"/>
              <a:pathLst>
                <a:path w="2870200" h="1475104">
                  <a:moveTo>
                    <a:pt x="2449853" y="215937"/>
                  </a:moveTo>
                  <a:lnTo>
                    <a:pt x="2497849" y="241810"/>
                  </a:lnTo>
                  <a:lnTo>
                    <a:pt x="2542936" y="268558"/>
                  </a:lnTo>
                  <a:lnTo>
                    <a:pt x="2585114" y="296126"/>
                  </a:lnTo>
                  <a:lnTo>
                    <a:pt x="2624384" y="324458"/>
                  </a:lnTo>
                  <a:lnTo>
                    <a:pt x="2660744" y="353501"/>
                  </a:lnTo>
                  <a:lnTo>
                    <a:pt x="2694196" y="383200"/>
                  </a:lnTo>
                  <a:lnTo>
                    <a:pt x="2724739" y="413500"/>
                  </a:lnTo>
                  <a:lnTo>
                    <a:pt x="2752373" y="444346"/>
                  </a:lnTo>
                  <a:lnTo>
                    <a:pt x="2777098" y="475684"/>
                  </a:lnTo>
                  <a:lnTo>
                    <a:pt x="2798914" y="507460"/>
                  </a:lnTo>
                  <a:lnTo>
                    <a:pt x="2833821" y="572103"/>
                  </a:lnTo>
                  <a:lnTo>
                    <a:pt x="2857091" y="637840"/>
                  </a:lnTo>
                  <a:lnTo>
                    <a:pt x="2868727" y="704232"/>
                  </a:lnTo>
                  <a:lnTo>
                    <a:pt x="2870181" y="737537"/>
                  </a:lnTo>
                  <a:lnTo>
                    <a:pt x="2868727" y="770843"/>
                  </a:lnTo>
                  <a:lnTo>
                    <a:pt x="2857091" y="837235"/>
                  </a:lnTo>
                  <a:lnTo>
                    <a:pt x="2833821" y="902971"/>
                  </a:lnTo>
                  <a:lnTo>
                    <a:pt x="2798914" y="967615"/>
                  </a:lnTo>
                  <a:lnTo>
                    <a:pt x="2777098" y="999390"/>
                  </a:lnTo>
                  <a:lnTo>
                    <a:pt x="2752373" y="1030728"/>
                  </a:lnTo>
                  <a:lnTo>
                    <a:pt x="2724739" y="1061575"/>
                  </a:lnTo>
                  <a:lnTo>
                    <a:pt x="2694196" y="1091875"/>
                  </a:lnTo>
                  <a:lnTo>
                    <a:pt x="2660744" y="1121573"/>
                  </a:lnTo>
                  <a:lnTo>
                    <a:pt x="2624384" y="1150616"/>
                  </a:lnTo>
                  <a:lnTo>
                    <a:pt x="2585114" y="1178949"/>
                  </a:lnTo>
                  <a:lnTo>
                    <a:pt x="2542936" y="1206516"/>
                  </a:lnTo>
                  <a:lnTo>
                    <a:pt x="2497849" y="1233264"/>
                  </a:lnTo>
                  <a:lnTo>
                    <a:pt x="2449853" y="1259138"/>
                  </a:lnTo>
                  <a:lnTo>
                    <a:pt x="2410196" y="1278768"/>
                  </a:lnTo>
                  <a:lnTo>
                    <a:pt x="2369462" y="1297464"/>
                  </a:lnTo>
                  <a:lnTo>
                    <a:pt x="2327704" y="1315225"/>
                  </a:lnTo>
                  <a:lnTo>
                    <a:pt x="2284973" y="1332052"/>
                  </a:lnTo>
                  <a:lnTo>
                    <a:pt x="2241322" y="1347943"/>
                  </a:lnTo>
                  <a:lnTo>
                    <a:pt x="2196804" y="1362900"/>
                  </a:lnTo>
                  <a:lnTo>
                    <a:pt x="2151471" y="1376922"/>
                  </a:lnTo>
                  <a:lnTo>
                    <a:pt x="2105377" y="1390009"/>
                  </a:lnTo>
                  <a:lnTo>
                    <a:pt x="2058573" y="1402161"/>
                  </a:lnTo>
                  <a:lnTo>
                    <a:pt x="2011112" y="1413379"/>
                  </a:lnTo>
                  <a:lnTo>
                    <a:pt x="1963046" y="1423662"/>
                  </a:lnTo>
                  <a:lnTo>
                    <a:pt x="1914429" y="1433010"/>
                  </a:lnTo>
                  <a:lnTo>
                    <a:pt x="1865313" y="1441423"/>
                  </a:lnTo>
                  <a:lnTo>
                    <a:pt x="1815749" y="1448901"/>
                  </a:lnTo>
                  <a:lnTo>
                    <a:pt x="1765792" y="1455445"/>
                  </a:lnTo>
                  <a:lnTo>
                    <a:pt x="1715493" y="1461053"/>
                  </a:lnTo>
                  <a:lnTo>
                    <a:pt x="1664905" y="1465727"/>
                  </a:lnTo>
                  <a:lnTo>
                    <a:pt x="1614080" y="1469467"/>
                  </a:lnTo>
                  <a:lnTo>
                    <a:pt x="1563072" y="1472271"/>
                  </a:lnTo>
                  <a:lnTo>
                    <a:pt x="1511932" y="1474141"/>
                  </a:lnTo>
                  <a:lnTo>
                    <a:pt x="1460713" y="1475075"/>
                  </a:lnTo>
                  <a:lnTo>
                    <a:pt x="1409468" y="1475075"/>
                  </a:lnTo>
                  <a:lnTo>
                    <a:pt x="1358249" y="1474141"/>
                  </a:lnTo>
                  <a:lnTo>
                    <a:pt x="1307109" y="1472271"/>
                  </a:lnTo>
                  <a:lnTo>
                    <a:pt x="1256101" y="1469467"/>
                  </a:lnTo>
                  <a:lnTo>
                    <a:pt x="1205276" y="1465727"/>
                  </a:lnTo>
                  <a:lnTo>
                    <a:pt x="1154688" y="1461053"/>
                  </a:lnTo>
                  <a:lnTo>
                    <a:pt x="1104389" y="1455445"/>
                  </a:lnTo>
                  <a:lnTo>
                    <a:pt x="1054432" y="1448901"/>
                  </a:lnTo>
                  <a:lnTo>
                    <a:pt x="1004868" y="1441423"/>
                  </a:lnTo>
                  <a:lnTo>
                    <a:pt x="955752" y="1433010"/>
                  </a:lnTo>
                  <a:lnTo>
                    <a:pt x="907134" y="1423662"/>
                  </a:lnTo>
                  <a:lnTo>
                    <a:pt x="859069" y="1413379"/>
                  </a:lnTo>
                  <a:lnTo>
                    <a:pt x="811608" y="1402161"/>
                  </a:lnTo>
                  <a:lnTo>
                    <a:pt x="764804" y="1390009"/>
                  </a:lnTo>
                  <a:lnTo>
                    <a:pt x="718709" y="1376922"/>
                  </a:lnTo>
                  <a:lnTo>
                    <a:pt x="673377" y="1362900"/>
                  </a:lnTo>
                  <a:lnTo>
                    <a:pt x="628859" y="1347943"/>
                  </a:lnTo>
                  <a:lnTo>
                    <a:pt x="585208" y="1332052"/>
                  </a:lnTo>
                  <a:lnTo>
                    <a:pt x="542477" y="1315225"/>
                  </a:lnTo>
                  <a:lnTo>
                    <a:pt x="500718" y="1297464"/>
                  </a:lnTo>
                  <a:lnTo>
                    <a:pt x="459984" y="1278768"/>
                  </a:lnTo>
                  <a:lnTo>
                    <a:pt x="420328" y="1259138"/>
                  </a:lnTo>
                  <a:lnTo>
                    <a:pt x="372332" y="1233264"/>
                  </a:lnTo>
                  <a:lnTo>
                    <a:pt x="327245" y="1206516"/>
                  </a:lnTo>
                  <a:lnTo>
                    <a:pt x="285066" y="1178949"/>
                  </a:lnTo>
                  <a:lnTo>
                    <a:pt x="245797" y="1150616"/>
                  </a:lnTo>
                  <a:lnTo>
                    <a:pt x="209436" y="1121573"/>
                  </a:lnTo>
                  <a:lnTo>
                    <a:pt x="175985" y="1091875"/>
                  </a:lnTo>
                  <a:lnTo>
                    <a:pt x="145442" y="1061575"/>
                  </a:lnTo>
                  <a:lnTo>
                    <a:pt x="117808" y="1030728"/>
                  </a:lnTo>
                  <a:lnTo>
                    <a:pt x="93083" y="999390"/>
                  </a:lnTo>
                  <a:lnTo>
                    <a:pt x="71266" y="967615"/>
                  </a:lnTo>
                  <a:lnTo>
                    <a:pt x="36360" y="902971"/>
                  </a:lnTo>
                  <a:lnTo>
                    <a:pt x="13089" y="837235"/>
                  </a:lnTo>
                  <a:lnTo>
                    <a:pt x="1454" y="770843"/>
                  </a:lnTo>
                  <a:lnTo>
                    <a:pt x="0" y="737537"/>
                  </a:lnTo>
                  <a:lnTo>
                    <a:pt x="1454" y="704232"/>
                  </a:lnTo>
                  <a:lnTo>
                    <a:pt x="13089" y="637840"/>
                  </a:lnTo>
                  <a:lnTo>
                    <a:pt x="36360" y="572103"/>
                  </a:lnTo>
                  <a:lnTo>
                    <a:pt x="71266" y="507460"/>
                  </a:lnTo>
                  <a:lnTo>
                    <a:pt x="93083" y="475684"/>
                  </a:lnTo>
                  <a:lnTo>
                    <a:pt x="117808" y="444346"/>
                  </a:lnTo>
                  <a:lnTo>
                    <a:pt x="145442" y="413500"/>
                  </a:lnTo>
                  <a:lnTo>
                    <a:pt x="175985" y="383200"/>
                  </a:lnTo>
                  <a:lnTo>
                    <a:pt x="209436" y="353501"/>
                  </a:lnTo>
                  <a:lnTo>
                    <a:pt x="245797" y="324458"/>
                  </a:lnTo>
                  <a:lnTo>
                    <a:pt x="285066" y="296126"/>
                  </a:lnTo>
                  <a:lnTo>
                    <a:pt x="327245" y="268558"/>
                  </a:lnTo>
                  <a:lnTo>
                    <a:pt x="372332" y="241810"/>
                  </a:lnTo>
                  <a:lnTo>
                    <a:pt x="420328" y="215937"/>
                  </a:lnTo>
                  <a:lnTo>
                    <a:pt x="459984" y="196306"/>
                  </a:lnTo>
                  <a:lnTo>
                    <a:pt x="500718" y="177610"/>
                  </a:lnTo>
                  <a:lnTo>
                    <a:pt x="542477" y="159849"/>
                  </a:lnTo>
                  <a:lnTo>
                    <a:pt x="585208" y="143023"/>
                  </a:lnTo>
                  <a:lnTo>
                    <a:pt x="628859" y="127131"/>
                  </a:lnTo>
                  <a:lnTo>
                    <a:pt x="673377" y="112175"/>
                  </a:lnTo>
                  <a:lnTo>
                    <a:pt x="718709" y="98153"/>
                  </a:lnTo>
                  <a:lnTo>
                    <a:pt x="764804" y="85066"/>
                  </a:lnTo>
                  <a:lnTo>
                    <a:pt x="811608" y="72913"/>
                  </a:lnTo>
                  <a:lnTo>
                    <a:pt x="859069" y="61696"/>
                  </a:lnTo>
                  <a:lnTo>
                    <a:pt x="907134" y="51413"/>
                  </a:lnTo>
                  <a:lnTo>
                    <a:pt x="955752" y="42065"/>
                  </a:lnTo>
                  <a:lnTo>
                    <a:pt x="1004868" y="33652"/>
                  </a:lnTo>
                  <a:lnTo>
                    <a:pt x="1054432" y="26174"/>
                  </a:lnTo>
                  <a:lnTo>
                    <a:pt x="1104389" y="19630"/>
                  </a:lnTo>
                  <a:lnTo>
                    <a:pt x="1154688" y="14021"/>
                  </a:lnTo>
                  <a:lnTo>
                    <a:pt x="1205276" y="9347"/>
                  </a:lnTo>
                  <a:lnTo>
                    <a:pt x="1256101" y="5608"/>
                  </a:lnTo>
                  <a:lnTo>
                    <a:pt x="1307109" y="2804"/>
                  </a:lnTo>
                  <a:lnTo>
                    <a:pt x="1358249" y="934"/>
                  </a:lnTo>
                  <a:lnTo>
                    <a:pt x="1409468" y="0"/>
                  </a:lnTo>
                  <a:lnTo>
                    <a:pt x="1460713" y="0"/>
                  </a:lnTo>
                  <a:lnTo>
                    <a:pt x="1511932" y="934"/>
                  </a:lnTo>
                  <a:lnTo>
                    <a:pt x="1563072" y="2804"/>
                  </a:lnTo>
                  <a:lnTo>
                    <a:pt x="1614080" y="5608"/>
                  </a:lnTo>
                  <a:lnTo>
                    <a:pt x="1664905" y="9347"/>
                  </a:lnTo>
                  <a:lnTo>
                    <a:pt x="1715493" y="14021"/>
                  </a:lnTo>
                  <a:lnTo>
                    <a:pt x="1765792" y="19630"/>
                  </a:lnTo>
                  <a:lnTo>
                    <a:pt x="1815749" y="26174"/>
                  </a:lnTo>
                  <a:lnTo>
                    <a:pt x="1865313" y="33652"/>
                  </a:lnTo>
                  <a:lnTo>
                    <a:pt x="1914429" y="42065"/>
                  </a:lnTo>
                  <a:lnTo>
                    <a:pt x="1963046" y="51413"/>
                  </a:lnTo>
                  <a:lnTo>
                    <a:pt x="2011112" y="61696"/>
                  </a:lnTo>
                  <a:lnTo>
                    <a:pt x="2058573" y="72913"/>
                  </a:lnTo>
                  <a:lnTo>
                    <a:pt x="2105377" y="85066"/>
                  </a:lnTo>
                  <a:lnTo>
                    <a:pt x="2151471" y="98153"/>
                  </a:lnTo>
                  <a:lnTo>
                    <a:pt x="2196804" y="112175"/>
                  </a:lnTo>
                  <a:lnTo>
                    <a:pt x="2241322" y="127131"/>
                  </a:lnTo>
                  <a:lnTo>
                    <a:pt x="2284973" y="143023"/>
                  </a:lnTo>
                  <a:lnTo>
                    <a:pt x="2327704" y="159849"/>
                  </a:lnTo>
                  <a:lnTo>
                    <a:pt x="2369462" y="177610"/>
                  </a:lnTo>
                  <a:lnTo>
                    <a:pt x="2410196" y="196306"/>
                  </a:lnTo>
                  <a:lnTo>
                    <a:pt x="2449853" y="215937"/>
                  </a:lnTo>
                  <a:close/>
                </a:path>
              </a:pathLst>
            </a:custGeom>
            <a:ln w="359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FD54437-F3DE-7F03-0129-D7EA6A7CB1AE}"/>
              </a:ext>
            </a:extLst>
          </p:cNvPr>
          <p:cNvGrpSpPr/>
          <p:nvPr/>
        </p:nvGrpSpPr>
        <p:grpSpPr>
          <a:xfrm>
            <a:off x="7169156" y="4758320"/>
            <a:ext cx="2154756" cy="1143001"/>
            <a:chOff x="7113366" y="5662936"/>
            <a:chExt cx="2870200" cy="1475105"/>
          </a:xfrm>
        </p:grpSpPr>
        <p:sp>
          <p:nvSpPr>
            <p:cNvPr id="65" name="object 15">
              <a:extLst>
                <a:ext uri="{FF2B5EF4-FFF2-40B4-BE49-F238E27FC236}">
                  <a16:creationId xmlns:a16="http://schemas.microsoft.com/office/drawing/2014/main" id="{AAA5CDF3-B657-CF25-9C74-74A6B1E42FDD}"/>
                </a:ext>
              </a:extLst>
            </p:cNvPr>
            <p:cNvSpPr/>
            <p:nvPr/>
          </p:nvSpPr>
          <p:spPr>
            <a:xfrm>
              <a:off x="7113366" y="5662936"/>
              <a:ext cx="2870200" cy="1475105"/>
            </a:xfrm>
            <a:custGeom>
              <a:avLst/>
              <a:gdLst/>
              <a:ahLst/>
              <a:cxnLst/>
              <a:rect l="l" t="t" r="r" b="b"/>
              <a:pathLst>
                <a:path w="2870200" h="1475104">
                  <a:moveTo>
                    <a:pt x="1460714" y="0"/>
                  </a:moveTo>
                  <a:lnTo>
                    <a:pt x="1409468" y="0"/>
                  </a:lnTo>
                  <a:lnTo>
                    <a:pt x="1358250" y="934"/>
                  </a:lnTo>
                  <a:lnTo>
                    <a:pt x="1307110" y="2804"/>
                  </a:lnTo>
                  <a:lnTo>
                    <a:pt x="1256101" y="5608"/>
                  </a:lnTo>
                  <a:lnTo>
                    <a:pt x="1205277" y="9347"/>
                  </a:lnTo>
                  <a:lnTo>
                    <a:pt x="1154689" y="14021"/>
                  </a:lnTo>
                  <a:lnTo>
                    <a:pt x="1104390" y="19630"/>
                  </a:lnTo>
                  <a:lnTo>
                    <a:pt x="1054432" y="26174"/>
                  </a:lnTo>
                  <a:lnTo>
                    <a:pt x="1004869" y="33652"/>
                  </a:lnTo>
                  <a:lnTo>
                    <a:pt x="955752" y="42065"/>
                  </a:lnTo>
                  <a:lnTo>
                    <a:pt x="907135" y="51413"/>
                  </a:lnTo>
                  <a:lnTo>
                    <a:pt x="859070" y="61696"/>
                  </a:lnTo>
                  <a:lnTo>
                    <a:pt x="811609" y="72914"/>
                  </a:lnTo>
                  <a:lnTo>
                    <a:pt x="764805" y="85066"/>
                  </a:lnTo>
                  <a:lnTo>
                    <a:pt x="718710" y="98153"/>
                  </a:lnTo>
                  <a:lnTo>
                    <a:pt x="673378" y="112175"/>
                  </a:lnTo>
                  <a:lnTo>
                    <a:pt x="628860" y="127132"/>
                  </a:lnTo>
                  <a:lnTo>
                    <a:pt x="585209" y="143023"/>
                  </a:lnTo>
                  <a:lnTo>
                    <a:pt x="542478" y="159849"/>
                  </a:lnTo>
                  <a:lnTo>
                    <a:pt x="500719" y="177611"/>
                  </a:lnTo>
                  <a:lnTo>
                    <a:pt x="459985" y="196306"/>
                  </a:lnTo>
                  <a:lnTo>
                    <a:pt x="420329" y="215937"/>
                  </a:lnTo>
                  <a:lnTo>
                    <a:pt x="372333" y="241811"/>
                  </a:lnTo>
                  <a:lnTo>
                    <a:pt x="327245" y="268558"/>
                  </a:lnTo>
                  <a:lnTo>
                    <a:pt x="285067" y="296126"/>
                  </a:lnTo>
                  <a:lnTo>
                    <a:pt x="245798" y="324458"/>
                  </a:lnTo>
                  <a:lnTo>
                    <a:pt x="209437" y="353501"/>
                  </a:lnTo>
                  <a:lnTo>
                    <a:pt x="175985" y="383200"/>
                  </a:lnTo>
                  <a:lnTo>
                    <a:pt x="145442" y="413500"/>
                  </a:lnTo>
                  <a:lnTo>
                    <a:pt x="117808" y="444346"/>
                  </a:lnTo>
                  <a:lnTo>
                    <a:pt x="93083" y="475684"/>
                  </a:lnTo>
                  <a:lnTo>
                    <a:pt x="71266" y="507460"/>
                  </a:lnTo>
                  <a:lnTo>
                    <a:pt x="36360" y="572103"/>
                  </a:lnTo>
                  <a:lnTo>
                    <a:pt x="13089" y="637840"/>
                  </a:lnTo>
                  <a:lnTo>
                    <a:pt x="1454" y="704232"/>
                  </a:lnTo>
                  <a:lnTo>
                    <a:pt x="0" y="737537"/>
                  </a:lnTo>
                  <a:lnTo>
                    <a:pt x="1454" y="770843"/>
                  </a:lnTo>
                  <a:lnTo>
                    <a:pt x="13089" y="837235"/>
                  </a:lnTo>
                  <a:lnTo>
                    <a:pt x="36360" y="902972"/>
                  </a:lnTo>
                  <a:lnTo>
                    <a:pt x="71266" y="967615"/>
                  </a:lnTo>
                  <a:lnTo>
                    <a:pt x="93083" y="999390"/>
                  </a:lnTo>
                  <a:lnTo>
                    <a:pt x="117808" y="1030729"/>
                  </a:lnTo>
                  <a:lnTo>
                    <a:pt x="145442" y="1061575"/>
                  </a:lnTo>
                  <a:lnTo>
                    <a:pt x="175985" y="1091875"/>
                  </a:lnTo>
                  <a:lnTo>
                    <a:pt x="209437" y="1121573"/>
                  </a:lnTo>
                  <a:lnTo>
                    <a:pt x="245798" y="1150616"/>
                  </a:lnTo>
                  <a:lnTo>
                    <a:pt x="285067" y="1178949"/>
                  </a:lnTo>
                  <a:lnTo>
                    <a:pt x="327245" y="1206516"/>
                  </a:lnTo>
                  <a:lnTo>
                    <a:pt x="372333" y="1233264"/>
                  </a:lnTo>
                  <a:lnTo>
                    <a:pt x="420329" y="1259138"/>
                  </a:lnTo>
                  <a:lnTo>
                    <a:pt x="459985" y="1278768"/>
                  </a:lnTo>
                  <a:lnTo>
                    <a:pt x="500719" y="1297464"/>
                  </a:lnTo>
                  <a:lnTo>
                    <a:pt x="542478" y="1315225"/>
                  </a:lnTo>
                  <a:lnTo>
                    <a:pt x="585209" y="1332052"/>
                  </a:lnTo>
                  <a:lnTo>
                    <a:pt x="628860" y="1347943"/>
                  </a:lnTo>
                  <a:lnTo>
                    <a:pt x="673378" y="1362900"/>
                  </a:lnTo>
                  <a:lnTo>
                    <a:pt x="718710" y="1376922"/>
                  </a:lnTo>
                  <a:lnTo>
                    <a:pt x="764805" y="1390009"/>
                  </a:lnTo>
                  <a:lnTo>
                    <a:pt x="811609" y="1402161"/>
                  </a:lnTo>
                  <a:lnTo>
                    <a:pt x="859070" y="1413379"/>
                  </a:lnTo>
                  <a:lnTo>
                    <a:pt x="907135" y="1423662"/>
                  </a:lnTo>
                  <a:lnTo>
                    <a:pt x="955752" y="1433010"/>
                  </a:lnTo>
                  <a:lnTo>
                    <a:pt x="1004869" y="1441423"/>
                  </a:lnTo>
                  <a:lnTo>
                    <a:pt x="1054432" y="1448901"/>
                  </a:lnTo>
                  <a:lnTo>
                    <a:pt x="1104390" y="1455445"/>
                  </a:lnTo>
                  <a:lnTo>
                    <a:pt x="1154689" y="1461053"/>
                  </a:lnTo>
                  <a:lnTo>
                    <a:pt x="1205277" y="1465727"/>
                  </a:lnTo>
                  <a:lnTo>
                    <a:pt x="1256101" y="1469467"/>
                  </a:lnTo>
                  <a:lnTo>
                    <a:pt x="1307110" y="1472271"/>
                  </a:lnTo>
                  <a:lnTo>
                    <a:pt x="1358250" y="1474141"/>
                  </a:lnTo>
                  <a:lnTo>
                    <a:pt x="1409468" y="1475075"/>
                  </a:lnTo>
                  <a:lnTo>
                    <a:pt x="1460714" y="1475075"/>
                  </a:lnTo>
                  <a:lnTo>
                    <a:pt x="1511932" y="1474141"/>
                  </a:lnTo>
                  <a:lnTo>
                    <a:pt x="1563072" y="1472271"/>
                  </a:lnTo>
                  <a:lnTo>
                    <a:pt x="1614081" y="1469467"/>
                  </a:lnTo>
                  <a:lnTo>
                    <a:pt x="1664905" y="1465727"/>
                  </a:lnTo>
                  <a:lnTo>
                    <a:pt x="1715493" y="1461053"/>
                  </a:lnTo>
                  <a:lnTo>
                    <a:pt x="1765792" y="1455445"/>
                  </a:lnTo>
                  <a:lnTo>
                    <a:pt x="1815750" y="1448901"/>
                  </a:lnTo>
                  <a:lnTo>
                    <a:pt x="1865313" y="1441423"/>
                  </a:lnTo>
                  <a:lnTo>
                    <a:pt x="1914430" y="1433010"/>
                  </a:lnTo>
                  <a:lnTo>
                    <a:pt x="1963047" y="1423662"/>
                  </a:lnTo>
                  <a:lnTo>
                    <a:pt x="2011112" y="1413379"/>
                  </a:lnTo>
                  <a:lnTo>
                    <a:pt x="2058573" y="1402161"/>
                  </a:lnTo>
                  <a:lnTo>
                    <a:pt x="2105377" y="1390009"/>
                  </a:lnTo>
                  <a:lnTo>
                    <a:pt x="2151472" y="1376922"/>
                  </a:lnTo>
                  <a:lnTo>
                    <a:pt x="2196804" y="1362900"/>
                  </a:lnTo>
                  <a:lnTo>
                    <a:pt x="2241322" y="1347943"/>
                  </a:lnTo>
                  <a:lnTo>
                    <a:pt x="2284973" y="1332052"/>
                  </a:lnTo>
                  <a:lnTo>
                    <a:pt x="2327704" y="1315225"/>
                  </a:lnTo>
                  <a:lnTo>
                    <a:pt x="2369463" y="1297464"/>
                  </a:lnTo>
                  <a:lnTo>
                    <a:pt x="2410197" y="1278768"/>
                  </a:lnTo>
                  <a:lnTo>
                    <a:pt x="2449853" y="1259138"/>
                  </a:lnTo>
                  <a:lnTo>
                    <a:pt x="2497849" y="1233264"/>
                  </a:lnTo>
                  <a:lnTo>
                    <a:pt x="2542936" y="1206516"/>
                  </a:lnTo>
                  <a:lnTo>
                    <a:pt x="2585115" y="1178949"/>
                  </a:lnTo>
                  <a:lnTo>
                    <a:pt x="2624384" y="1150616"/>
                  </a:lnTo>
                  <a:lnTo>
                    <a:pt x="2660745" y="1121573"/>
                  </a:lnTo>
                  <a:lnTo>
                    <a:pt x="2694196" y="1091875"/>
                  </a:lnTo>
                  <a:lnTo>
                    <a:pt x="2724739" y="1061575"/>
                  </a:lnTo>
                  <a:lnTo>
                    <a:pt x="2752373" y="1030729"/>
                  </a:lnTo>
                  <a:lnTo>
                    <a:pt x="2777099" y="999390"/>
                  </a:lnTo>
                  <a:lnTo>
                    <a:pt x="2798915" y="967615"/>
                  </a:lnTo>
                  <a:lnTo>
                    <a:pt x="2833821" y="902972"/>
                  </a:lnTo>
                  <a:lnTo>
                    <a:pt x="2857092" y="837235"/>
                  </a:lnTo>
                  <a:lnTo>
                    <a:pt x="2868727" y="770843"/>
                  </a:lnTo>
                  <a:lnTo>
                    <a:pt x="2870182" y="737537"/>
                  </a:lnTo>
                  <a:lnTo>
                    <a:pt x="2868727" y="704232"/>
                  </a:lnTo>
                  <a:lnTo>
                    <a:pt x="2857092" y="637840"/>
                  </a:lnTo>
                  <a:lnTo>
                    <a:pt x="2833821" y="572103"/>
                  </a:lnTo>
                  <a:lnTo>
                    <a:pt x="2798915" y="507460"/>
                  </a:lnTo>
                  <a:lnTo>
                    <a:pt x="2777099" y="475684"/>
                  </a:lnTo>
                  <a:lnTo>
                    <a:pt x="2752373" y="444346"/>
                  </a:lnTo>
                  <a:lnTo>
                    <a:pt x="2724739" y="413500"/>
                  </a:lnTo>
                  <a:lnTo>
                    <a:pt x="2694196" y="383200"/>
                  </a:lnTo>
                  <a:lnTo>
                    <a:pt x="2660745" y="353501"/>
                  </a:lnTo>
                  <a:lnTo>
                    <a:pt x="2624384" y="324458"/>
                  </a:lnTo>
                  <a:lnTo>
                    <a:pt x="2585115" y="296126"/>
                  </a:lnTo>
                  <a:lnTo>
                    <a:pt x="2542936" y="268558"/>
                  </a:lnTo>
                  <a:lnTo>
                    <a:pt x="2497849" y="241811"/>
                  </a:lnTo>
                  <a:lnTo>
                    <a:pt x="2449853" y="215937"/>
                  </a:lnTo>
                  <a:lnTo>
                    <a:pt x="2410197" y="196306"/>
                  </a:lnTo>
                  <a:lnTo>
                    <a:pt x="2369463" y="177611"/>
                  </a:lnTo>
                  <a:lnTo>
                    <a:pt x="2327704" y="159849"/>
                  </a:lnTo>
                  <a:lnTo>
                    <a:pt x="2284973" y="143023"/>
                  </a:lnTo>
                  <a:lnTo>
                    <a:pt x="2241322" y="127132"/>
                  </a:lnTo>
                  <a:lnTo>
                    <a:pt x="2196804" y="112175"/>
                  </a:lnTo>
                  <a:lnTo>
                    <a:pt x="2151472" y="98153"/>
                  </a:lnTo>
                  <a:lnTo>
                    <a:pt x="2105377" y="85066"/>
                  </a:lnTo>
                  <a:lnTo>
                    <a:pt x="2058573" y="72914"/>
                  </a:lnTo>
                  <a:lnTo>
                    <a:pt x="2011112" y="61696"/>
                  </a:lnTo>
                  <a:lnTo>
                    <a:pt x="1963047" y="51413"/>
                  </a:lnTo>
                  <a:lnTo>
                    <a:pt x="1914430" y="42065"/>
                  </a:lnTo>
                  <a:lnTo>
                    <a:pt x="1865313" y="33652"/>
                  </a:lnTo>
                  <a:lnTo>
                    <a:pt x="1815750" y="26174"/>
                  </a:lnTo>
                  <a:lnTo>
                    <a:pt x="1765792" y="19630"/>
                  </a:lnTo>
                  <a:lnTo>
                    <a:pt x="1715493" y="14021"/>
                  </a:lnTo>
                  <a:lnTo>
                    <a:pt x="1664905" y="9347"/>
                  </a:lnTo>
                  <a:lnTo>
                    <a:pt x="1614081" y="5608"/>
                  </a:lnTo>
                  <a:lnTo>
                    <a:pt x="1563072" y="2804"/>
                  </a:lnTo>
                  <a:lnTo>
                    <a:pt x="1511932" y="934"/>
                  </a:lnTo>
                  <a:lnTo>
                    <a:pt x="1460714" y="0"/>
                  </a:lnTo>
                  <a:close/>
                </a:path>
              </a:pathLst>
            </a:custGeom>
            <a:solidFill>
              <a:srgbClr val="9C9A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6">
              <a:extLst>
                <a:ext uri="{FF2B5EF4-FFF2-40B4-BE49-F238E27FC236}">
                  <a16:creationId xmlns:a16="http://schemas.microsoft.com/office/drawing/2014/main" id="{DD303111-62E6-198F-5F32-021349860CC7}"/>
                </a:ext>
              </a:extLst>
            </p:cNvPr>
            <p:cNvSpPr/>
            <p:nvPr/>
          </p:nvSpPr>
          <p:spPr>
            <a:xfrm>
              <a:off x="7113366" y="5662936"/>
              <a:ext cx="2870200" cy="1475105"/>
            </a:xfrm>
            <a:custGeom>
              <a:avLst/>
              <a:gdLst/>
              <a:ahLst/>
              <a:cxnLst/>
              <a:rect l="l" t="t" r="r" b="b"/>
              <a:pathLst>
                <a:path w="2870200" h="1475104">
                  <a:moveTo>
                    <a:pt x="2449853" y="215937"/>
                  </a:moveTo>
                  <a:lnTo>
                    <a:pt x="2497849" y="241810"/>
                  </a:lnTo>
                  <a:lnTo>
                    <a:pt x="2542936" y="268558"/>
                  </a:lnTo>
                  <a:lnTo>
                    <a:pt x="2585114" y="296126"/>
                  </a:lnTo>
                  <a:lnTo>
                    <a:pt x="2624384" y="324458"/>
                  </a:lnTo>
                  <a:lnTo>
                    <a:pt x="2660744" y="353501"/>
                  </a:lnTo>
                  <a:lnTo>
                    <a:pt x="2694196" y="383200"/>
                  </a:lnTo>
                  <a:lnTo>
                    <a:pt x="2724739" y="413500"/>
                  </a:lnTo>
                  <a:lnTo>
                    <a:pt x="2752373" y="444346"/>
                  </a:lnTo>
                  <a:lnTo>
                    <a:pt x="2777098" y="475684"/>
                  </a:lnTo>
                  <a:lnTo>
                    <a:pt x="2798914" y="507460"/>
                  </a:lnTo>
                  <a:lnTo>
                    <a:pt x="2833821" y="572103"/>
                  </a:lnTo>
                  <a:lnTo>
                    <a:pt x="2857091" y="637840"/>
                  </a:lnTo>
                  <a:lnTo>
                    <a:pt x="2868727" y="704232"/>
                  </a:lnTo>
                  <a:lnTo>
                    <a:pt x="2870181" y="737537"/>
                  </a:lnTo>
                  <a:lnTo>
                    <a:pt x="2868727" y="770843"/>
                  </a:lnTo>
                  <a:lnTo>
                    <a:pt x="2857091" y="837235"/>
                  </a:lnTo>
                  <a:lnTo>
                    <a:pt x="2833821" y="902971"/>
                  </a:lnTo>
                  <a:lnTo>
                    <a:pt x="2798914" y="967615"/>
                  </a:lnTo>
                  <a:lnTo>
                    <a:pt x="2777098" y="999390"/>
                  </a:lnTo>
                  <a:lnTo>
                    <a:pt x="2752373" y="1030728"/>
                  </a:lnTo>
                  <a:lnTo>
                    <a:pt x="2724739" y="1061575"/>
                  </a:lnTo>
                  <a:lnTo>
                    <a:pt x="2694196" y="1091875"/>
                  </a:lnTo>
                  <a:lnTo>
                    <a:pt x="2660744" y="1121573"/>
                  </a:lnTo>
                  <a:lnTo>
                    <a:pt x="2624384" y="1150616"/>
                  </a:lnTo>
                  <a:lnTo>
                    <a:pt x="2585114" y="1178949"/>
                  </a:lnTo>
                  <a:lnTo>
                    <a:pt x="2542936" y="1206516"/>
                  </a:lnTo>
                  <a:lnTo>
                    <a:pt x="2497849" y="1233264"/>
                  </a:lnTo>
                  <a:lnTo>
                    <a:pt x="2449853" y="1259138"/>
                  </a:lnTo>
                  <a:lnTo>
                    <a:pt x="2410196" y="1278768"/>
                  </a:lnTo>
                  <a:lnTo>
                    <a:pt x="2369462" y="1297464"/>
                  </a:lnTo>
                  <a:lnTo>
                    <a:pt x="2327704" y="1315225"/>
                  </a:lnTo>
                  <a:lnTo>
                    <a:pt x="2284973" y="1332052"/>
                  </a:lnTo>
                  <a:lnTo>
                    <a:pt x="2241322" y="1347943"/>
                  </a:lnTo>
                  <a:lnTo>
                    <a:pt x="2196804" y="1362900"/>
                  </a:lnTo>
                  <a:lnTo>
                    <a:pt x="2151471" y="1376922"/>
                  </a:lnTo>
                  <a:lnTo>
                    <a:pt x="2105377" y="1390009"/>
                  </a:lnTo>
                  <a:lnTo>
                    <a:pt x="2058573" y="1402161"/>
                  </a:lnTo>
                  <a:lnTo>
                    <a:pt x="2011112" y="1413379"/>
                  </a:lnTo>
                  <a:lnTo>
                    <a:pt x="1963046" y="1423662"/>
                  </a:lnTo>
                  <a:lnTo>
                    <a:pt x="1914429" y="1433010"/>
                  </a:lnTo>
                  <a:lnTo>
                    <a:pt x="1865313" y="1441423"/>
                  </a:lnTo>
                  <a:lnTo>
                    <a:pt x="1815749" y="1448901"/>
                  </a:lnTo>
                  <a:lnTo>
                    <a:pt x="1765792" y="1455445"/>
                  </a:lnTo>
                  <a:lnTo>
                    <a:pt x="1715493" y="1461053"/>
                  </a:lnTo>
                  <a:lnTo>
                    <a:pt x="1664905" y="1465727"/>
                  </a:lnTo>
                  <a:lnTo>
                    <a:pt x="1614080" y="1469467"/>
                  </a:lnTo>
                  <a:lnTo>
                    <a:pt x="1563072" y="1472271"/>
                  </a:lnTo>
                  <a:lnTo>
                    <a:pt x="1511932" y="1474141"/>
                  </a:lnTo>
                  <a:lnTo>
                    <a:pt x="1460713" y="1475075"/>
                  </a:lnTo>
                  <a:lnTo>
                    <a:pt x="1409468" y="1475075"/>
                  </a:lnTo>
                  <a:lnTo>
                    <a:pt x="1358249" y="1474141"/>
                  </a:lnTo>
                  <a:lnTo>
                    <a:pt x="1307109" y="1472271"/>
                  </a:lnTo>
                  <a:lnTo>
                    <a:pt x="1256101" y="1469467"/>
                  </a:lnTo>
                  <a:lnTo>
                    <a:pt x="1205276" y="1465727"/>
                  </a:lnTo>
                  <a:lnTo>
                    <a:pt x="1154688" y="1461053"/>
                  </a:lnTo>
                  <a:lnTo>
                    <a:pt x="1104389" y="1455445"/>
                  </a:lnTo>
                  <a:lnTo>
                    <a:pt x="1054432" y="1448901"/>
                  </a:lnTo>
                  <a:lnTo>
                    <a:pt x="1004868" y="1441423"/>
                  </a:lnTo>
                  <a:lnTo>
                    <a:pt x="955752" y="1433010"/>
                  </a:lnTo>
                  <a:lnTo>
                    <a:pt x="907134" y="1423662"/>
                  </a:lnTo>
                  <a:lnTo>
                    <a:pt x="859069" y="1413379"/>
                  </a:lnTo>
                  <a:lnTo>
                    <a:pt x="811608" y="1402161"/>
                  </a:lnTo>
                  <a:lnTo>
                    <a:pt x="764804" y="1390009"/>
                  </a:lnTo>
                  <a:lnTo>
                    <a:pt x="718709" y="1376922"/>
                  </a:lnTo>
                  <a:lnTo>
                    <a:pt x="673377" y="1362900"/>
                  </a:lnTo>
                  <a:lnTo>
                    <a:pt x="628859" y="1347943"/>
                  </a:lnTo>
                  <a:lnTo>
                    <a:pt x="585208" y="1332052"/>
                  </a:lnTo>
                  <a:lnTo>
                    <a:pt x="542477" y="1315225"/>
                  </a:lnTo>
                  <a:lnTo>
                    <a:pt x="500718" y="1297464"/>
                  </a:lnTo>
                  <a:lnTo>
                    <a:pt x="459984" y="1278768"/>
                  </a:lnTo>
                  <a:lnTo>
                    <a:pt x="420328" y="1259138"/>
                  </a:lnTo>
                  <a:lnTo>
                    <a:pt x="372332" y="1233264"/>
                  </a:lnTo>
                  <a:lnTo>
                    <a:pt x="327245" y="1206516"/>
                  </a:lnTo>
                  <a:lnTo>
                    <a:pt x="285066" y="1178949"/>
                  </a:lnTo>
                  <a:lnTo>
                    <a:pt x="245797" y="1150616"/>
                  </a:lnTo>
                  <a:lnTo>
                    <a:pt x="209436" y="1121573"/>
                  </a:lnTo>
                  <a:lnTo>
                    <a:pt x="175985" y="1091875"/>
                  </a:lnTo>
                  <a:lnTo>
                    <a:pt x="145442" y="1061575"/>
                  </a:lnTo>
                  <a:lnTo>
                    <a:pt x="117808" y="1030728"/>
                  </a:lnTo>
                  <a:lnTo>
                    <a:pt x="93083" y="999390"/>
                  </a:lnTo>
                  <a:lnTo>
                    <a:pt x="71266" y="967615"/>
                  </a:lnTo>
                  <a:lnTo>
                    <a:pt x="36360" y="902971"/>
                  </a:lnTo>
                  <a:lnTo>
                    <a:pt x="13089" y="837235"/>
                  </a:lnTo>
                  <a:lnTo>
                    <a:pt x="1454" y="770843"/>
                  </a:lnTo>
                  <a:lnTo>
                    <a:pt x="0" y="737537"/>
                  </a:lnTo>
                  <a:lnTo>
                    <a:pt x="1454" y="704232"/>
                  </a:lnTo>
                  <a:lnTo>
                    <a:pt x="13089" y="637840"/>
                  </a:lnTo>
                  <a:lnTo>
                    <a:pt x="36360" y="572103"/>
                  </a:lnTo>
                  <a:lnTo>
                    <a:pt x="71266" y="507460"/>
                  </a:lnTo>
                  <a:lnTo>
                    <a:pt x="93083" y="475684"/>
                  </a:lnTo>
                  <a:lnTo>
                    <a:pt x="117808" y="444346"/>
                  </a:lnTo>
                  <a:lnTo>
                    <a:pt x="145442" y="413500"/>
                  </a:lnTo>
                  <a:lnTo>
                    <a:pt x="175985" y="383200"/>
                  </a:lnTo>
                  <a:lnTo>
                    <a:pt x="209436" y="353501"/>
                  </a:lnTo>
                  <a:lnTo>
                    <a:pt x="245797" y="324458"/>
                  </a:lnTo>
                  <a:lnTo>
                    <a:pt x="285066" y="296126"/>
                  </a:lnTo>
                  <a:lnTo>
                    <a:pt x="327245" y="268558"/>
                  </a:lnTo>
                  <a:lnTo>
                    <a:pt x="372332" y="241810"/>
                  </a:lnTo>
                  <a:lnTo>
                    <a:pt x="420328" y="215937"/>
                  </a:lnTo>
                  <a:lnTo>
                    <a:pt x="459984" y="196306"/>
                  </a:lnTo>
                  <a:lnTo>
                    <a:pt x="500718" y="177610"/>
                  </a:lnTo>
                  <a:lnTo>
                    <a:pt x="542477" y="159849"/>
                  </a:lnTo>
                  <a:lnTo>
                    <a:pt x="585208" y="143023"/>
                  </a:lnTo>
                  <a:lnTo>
                    <a:pt x="628859" y="127131"/>
                  </a:lnTo>
                  <a:lnTo>
                    <a:pt x="673377" y="112175"/>
                  </a:lnTo>
                  <a:lnTo>
                    <a:pt x="718709" y="98153"/>
                  </a:lnTo>
                  <a:lnTo>
                    <a:pt x="764804" y="85066"/>
                  </a:lnTo>
                  <a:lnTo>
                    <a:pt x="811608" y="72913"/>
                  </a:lnTo>
                  <a:lnTo>
                    <a:pt x="859069" y="61696"/>
                  </a:lnTo>
                  <a:lnTo>
                    <a:pt x="907134" y="51413"/>
                  </a:lnTo>
                  <a:lnTo>
                    <a:pt x="955752" y="42065"/>
                  </a:lnTo>
                  <a:lnTo>
                    <a:pt x="1004868" y="33652"/>
                  </a:lnTo>
                  <a:lnTo>
                    <a:pt x="1054432" y="26174"/>
                  </a:lnTo>
                  <a:lnTo>
                    <a:pt x="1104389" y="19630"/>
                  </a:lnTo>
                  <a:lnTo>
                    <a:pt x="1154688" y="14021"/>
                  </a:lnTo>
                  <a:lnTo>
                    <a:pt x="1205276" y="9347"/>
                  </a:lnTo>
                  <a:lnTo>
                    <a:pt x="1256101" y="5608"/>
                  </a:lnTo>
                  <a:lnTo>
                    <a:pt x="1307109" y="2804"/>
                  </a:lnTo>
                  <a:lnTo>
                    <a:pt x="1358249" y="934"/>
                  </a:lnTo>
                  <a:lnTo>
                    <a:pt x="1409468" y="0"/>
                  </a:lnTo>
                  <a:lnTo>
                    <a:pt x="1460713" y="0"/>
                  </a:lnTo>
                  <a:lnTo>
                    <a:pt x="1511932" y="934"/>
                  </a:lnTo>
                  <a:lnTo>
                    <a:pt x="1563072" y="2804"/>
                  </a:lnTo>
                  <a:lnTo>
                    <a:pt x="1614080" y="5608"/>
                  </a:lnTo>
                  <a:lnTo>
                    <a:pt x="1664905" y="9347"/>
                  </a:lnTo>
                  <a:lnTo>
                    <a:pt x="1715493" y="14021"/>
                  </a:lnTo>
                  <a:lnTo>
                    <a:pt x="1765792" y="19630"/>
                  </a:lnTo>
                  <a:lnTo>
                    <a:pt x="1815749" y="26174"/>
                  </a:lnTo>
                  <a:lnTo>
                    <a:pt x="1865313" y="33652"/>
                  </a:lnTo>
                  <a:lnTo>
                    <a:pt x="1914429" y="42065"/>
                  </a:lnTo>
                  <a:lnTo>
                    <a:pt x="1963046" y="51413"/>
                  </a:lnTo>
                  <a:lnTo>
                    <a:pt x="2011112" y="61696"/>
                  </a:lnTo>
                  <a:lnTo>
                    <a:pt x="2058573" y="72913"/>
                  </a:lnTo>
                  <a:lnTo>
                    <a:pt x="2105377" y="85066"/>
                  </a:lnTo>
                  <a:lnTo>
                    <a:pt x="2151471" y="98153"/>
                  </a:lnTo>
                  <a:lnTo>
                    <a:pt x="2196804" y="112175"/>
                  </a:lnTo>
                  <a:lnTo>
                    <a:pt x="2241322" y="127131"/>
                  </a:lnTo>
                  <a:lnTo>
                    <a:pt x="2284973" y="143023"/>
                  </a:lnTo>
                  <a:lnTo>
                    <a:pt x="2327704" y="159849"/>
                  </a:lnTo>
                  <a:lnTo>
                    <a:pt x="2369462" y="177610"/>
                  </a:lnTo>
                  <a:lnTo>
                    <a:pt x="2410196" y="196306"/>
                  </a:lnTo>
                  <a:lnTo>
                    <a:pt x="2449853" y="215937"/>
                  </a:lnTo>
                  <a:close/>
                </a:path>
              </a:pathLst>
            </a:custGeom>
            <a:ln w="35900">
              <a:solidFill>
                <a:srgbClr val="3838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6F14547-5D79-502B-ADD5-46E323A6B1A7}"/>
              </a:ext>
            </a:extLst>
          </p:cNvPr>
          <p:cNvGrpSpPr/>
          <p:nvPr/>
        </p:nvGrpSpPr>
        <p:grpSpPr>
          <a:xfrm>
            <a:off x="7169156" y="2613867"/>
            <a:ext cx="2209774" cy="1143001"/>
            <a:chOff x="7586132" y="1970141"/>
            <a:chExt cx="2397433" cy="1288389"/>
          </a:xfrm>
        </p:grpSpPr>
        <p:sp>
          <p:nvSpPr>
            <p:cNvPr id="67" name="object 17">
              <a:extLst>
                <a:ext uri="{FF2B5EF4-FFF2-40B4-BE49-F238E27FC236}">
                  <a16:creationId xmlns:a16="http://schemas.microsoft.com/office/drawing/2014/main" id="{B9360421-BE2A-4D8C-DDD8-BE4457DCCBD8}"/>
                </a:ext>
              </a:extLst>
            </p:cNvPr>
            <p:cNvSpPr/>
            <p:nvPr/>
          </p:nvSpPr>
          <p:spPr>
            <a:xfrm>
              <a:off x="7586132" y="1970141"/>
              <a:ext cx="2397433" cy="1288388"/>
            </a:xfrm>
            <a:custGeom>
              <a:avLst/>
              <a:gdLst/>
              <a:ahLst/>
              <a:cxnLst/>
              <a:rect l="l" t="t" r="r" b="b"/>
              <a:pathLst>
                <a:path w="2870200" h="1475104">
                  <a:moveTo>
                    <a:pt x="1460714" y="0"/>
                  </a:moveTo>
                  <a:lnTo>
                    <a:pt x="1409469" y="0"/>
                  </a:lnTo>
                  <a:lnTo>
                    <a:pt x="1358250" y="934"/>
                  </a:lnTo>
                  <a:lnTo>
                    <a:pt x="1307110" y="2804"/>
                  </a:lnTo>
                  <a:lnTo>
                    <a:pt x="1256101" y="5608"/>
                  </a:lnTo>
                  <a:lnTo>
                    <a:pt x="1205277" y="9347"/>
                  </a:lnTo>
                  <a:lnTo>
                    <a:pt x="1154689" y="14021"/>
                  </a:lnTo>
                  <a:lnTo>
                    <a:pt x="1104390" y="19630"/>
                  </a:lnTo>
                  <a:lnTo>
                    <a:pt x="1054432" y="26174"/>
                  </a:lnTo>
                  <a:lnTo>
                    <a:pt x="1004869" y="33652"/>
                  </a:lnTo>
                  <a:lnTo>
                    <a:pt x="955752" y="42065"/>
                  </a:lnTo>
                  <a:lnTo>
                    <a:pt x="907135" y="51413"/>
                  </a:lnTo>
                  <a:lnTo>
                    <a:pt x="859070" y="61696"/>
                  </a:lnTo>
                  <a:lnTo>
                    <a:pt x="811608" y="72913"/>
                  </a:lnTo>
                  <a:lnTo>
                    <a:pt x="764804" y="85065"/>
                  </a:lnTo>
                  <a:lnTo>
                    <a:pt x="718710" y="98153"/>
                  </a:lnTo>
                  <a:lnTo>
                    <a:pt x="673377" y="112174"/>
                  </a:lnTo>
                  <a:lnTo>
                    <a:pt x="628859" y="127131"/>
                  </a:lnTo>
                  <a:lnTo>
                    <a:pt x="585208" y="143023"/>
                  </a:lnTo>
                  <a:lnTo>
                    <a:pt x="542477" y="159849"/>
                  </a:lnTo>
                  <a:lnTo>
                    <a:pt x="500718" y="177610"/>
                  </a:lnTo>
                  <a:lnTo>
                    <a:pt x="459984" y="196306"/>
                  </a:lnTo>
                  <a:lnTo>
                    <a:pt x="420328" y="215936"/>
                  </a:lnTo>
                  <a:lnTo>
                    <a:pt x="372332" y="241810"/>
                  </a:lnTo>
                  <a:lnTo>
                    <a:pt x="327245" y="268558"/>
                  </a:lnTo>
                  <a:lnTo>
                    <a:pt x="285066" y="296125"/>
                  </a:lnTo>
                  <a:lnTo>
                    <a:pt x="245797" y="324458"/>
                  </a:lnTo>
                  <a:lnTo>
                    <a:pt x="209436" y="353501"/>
                  </a:lnTo>
                  <a:lnTo>
                    <a:pt x="175985" y="383200"/>
                  </a:lnTo>
                  <a:lnTo>
                    <a:pt x="145442" y="413500"/>
                  </a:lnTo>
                  <a:lnTo>
                    <a:pt x="117808" y="444346"/>
                  </a:lnTo>
                  <a:lnTo>
                    <a:pt x="93083" y="475684"/>
                  </a:lnTo>
                  <a:lnTo>
                    <a:pt x="71266" y="507459"/>
                  </a:lnTo>
                  <a:lnTo>
                    <a:pt x="36360" y="572103"/>
                  </a:lnTo>
                  <a:lnTo>
                    <a:pt x="13089" y="637839"/>
                  </a:lnTo>
                  <a:lnTo>
                    <a:pt x="1454" y="704232"/>
                  </a:lnTo>
                  <a:lnTo>
                    <a:pt x="0" y="737537"/>
                  </a:lnTo>
                  <a:lnTo>
                    <a:pt x="1454" y="770843"/>
                  </a:lnTo>
                  <a:lnTo>
                    <a:pt x="13089" y="837235"/>
                  </a:lnTo>
                  <a:lnTo>
                    <a:pt x="36360" y="902971"/>
                  </a:lnTo>
                  <a:lnTo>
                    <a:pt x="71266" y="967615"/>
                  </a:lnTo>
                  <a:lnTo>
                    <a:pt x="93083" y="999390"/>
                  </a:lnTo>
                  <a:lnTo>
                    <a:pt x="117808" y="1030728"/>
                  </a:lnTo>
                  <a:lnTo>
                    <a:pt x="145442" y="1061575"/>
                  </a:lnTo>
                  <a:lnTo>
                    <a:pt x="175985" y="1091875"/>
                  </a:lnTo>
                  <a:lnTo>
                    <a:pt x="209436" y="1121573"/>
                  </a:lnTo>
                  <a:lnTo>
                    <a:pt x="245797" y="1150616"/>
                  </a:lnTo>
                  <a:lnTo>
                    <a:pt x="285066" y="1178949"/>
                  </a:lnTo>
                  <a:lnTo>
                    <a:pt x="327245" y="1206517"/>
                  </a:lnTo>
                  <a:lnTo>
                    <a:pt x="372332" y="1233265"/>
                  </a:lnTo>
                  <a:lnTo>
                    <a:pt x="420328" y="1259138"/>
                  </a:lnTo>
                  <a:lnTo>
                    <a:pt x="459984" y="1278769"/>
                  </a:lnTo>
                  <a:lnTo>
                    <a:pt x="500718" y="1297465"/>
                  </a:lnTo>
                  <a:lnTo>
                    <a:pt x="542477" y="1315226"/>
                  </a:lnTo>
                  <a:lnTo>
                    <a:pt x="585208" y="1332052"/>
                  </a:lnTo>
                  <a:lnTo>
                    <a:pt x="628859" y="1347944"/>
                  </a:lnTo>
                  <a:lnTo>
                    <a:pt x="673377" y="1362900"/>
                  </a:lnTo>
                  <a:lnTo>
                    <a:pt x="718710" y="1376922"/>
                  </a:lnTo>
                  <a:lnTo>
                    <a:pt x="764804" y="1390009"/>
                  </a:lnTo>
                  <a:lnTo>
                    <a:pt x="811608" y="1402162"/>
                  </a:lnTo>
                  <a:lnTo>
                    <a:pt x="859070" y="1413379"/>
                  </a:lnTo>
                  <a:lnTo>
                    <a:pt x="907135" y="1423662"/>
                  </a:lnTo>
                  <a:lnTo>
                    <a:pt x="955752" y="1433010"/>
                  </a:lnTo>
                  <a:lnTo>
                    <a:pt x="1004869" y="1441423"/>
                  </a:lnTo>
                  <a:lnTo>
                    <a:pt x="1054432" y="1448901"/>
                  </a:lnTo>
                  <a:lnTo>
                    <a:pt x="1104390" y="1455445"/>
                  </a:lnTo>
                  <a:lnTo>
                    <a:pt x="1154689" y="1461054"/>
                  </a:lnTo>
                  <a:lnTo>
                    <a:pt x="1205277" y="1465728"/>
                  </a:lnTo>
                  <a:lnTo>
                    <a:pt x="1256101" y="1469467"/>
                  </a:lnTo>
                  <a:lnTo>
                    <a:pt x="1307110" y="1472271"/>
                  </a:lnTo>
                  <a:lnTo>
                    <a:pt x="1358250" y="1474141"/>
                  </a:lnTo>
                  <a:lnTo>
                    <a:pt x="1409469" y="1475076"/>
                  </a:lnTo>
                  <a:lnTo>
                    <a:pt x="1460714" y="1475076"/>
                  </a:lnTo>
                  <a:lnTo>
                    <a:pt x="1511932" y="1474141"/>
                  </a:lnTo>
                  <a:lnTo>
                    <a:pt x="1563072" y="1472271"/>
                  </a:lnTo>
                  <a:lnTo>
                    <a:pt x="1614081" y="1469467"/>
                  </a:lnTo>
                  <a:lnTo>
                    <a:pt x="1664906" y="1465728"/>
                  </a:lnTo>
                  <a:lnTo>
                    <a:pt x="1715494" y="1461054"/>
                  </a:lnTo>
                  <a:lnTo>
                    <a:pt x="1765793" y="1455445"/>
                  </a:lnTo>
                  <a:lnTo>
                    <a:pt x="1815750" y="1448901"/>
                  </a:lnTo>
                  <a:lnTo>
                    <a:pt x="1865313" y="1441423"/>
                  </a:lnTo>
                  <a:lnTo>
                    <a:pt x="1914430" y="1433010"/>
                  </a:lnTo>
                  <a:lnTo>
                    <a:pt x="1963047" y="1423662"/>
                  </a:lnTo>
                  <a:lnTo>
                    <a:pt x="2011113" y="1413379"/>
                  </a:lnTo>
                  <a:lnTo>
                    <a:pt x="2058574" y="1402162"/>
                  </a:lnTo>
                  <a:lnTo>
                    <a:pt x="2105378" y="1390009"/>
                  </a:lnTo>
                  <a:lnTo>
                    <a:pt x="2151472" y="1376922"/>
                  </a:lnTo>
                  <a:lnTo>
                    <a:pt x="2196805" y="1362900"/>
                  </a:lnTo>
                  <a:lnTo>
                    <a:pt x="2241323" y="1347944"/>
                  </a:lnTo>
                  <a:lnTo>
                    <a:pt x="2284973" y="1332052"/>
                  </a:lnTo>
                  <a:lnTo>
                    <a:pt x="2327704" y="1315226"/>
                  </a:lnTo>
                  <a:lnTo>
                    <a:pt x="2369463" y="1297465"/>
                  </a:lnTo>
                  <a:lnTo>
                    <a:pt x="2410197" y="1278769"/>
                  </a:lnTo>
                  <a:lnTo>
                    <a:pt x="2449854" y="1259138"/>
                  </a:lnTo>
                  <a:lnTo>
                    <a:pt x="2497850" y="1233265"/>
                  </a:lnTo>
                  <a:lnTo>
                    <a:pt x="2542937" y="1206517"/>
                  </a:lnTo>
                  <a:lnTo>
                    <a:pt x="2585115" y="1178949"/>
                  </a:lnTo>
                  <a:lnTo>
                    <a:pt x="2624384" y="1150616"/>
                  </a:lnTo>
                  <a:lnTo>
                    <a:pt x="2660745" y="1121573"/>
                  </a:lnTo>
                  <a:lnTo>
                    <a:pt x="2694197" y="1091875"/>
                  </a:lnTo>
                  <a:lnTo>
                    <a:pt x="2724740" y="1061575"/>
                  </a:lnTo>
                  <a:lnTo>
                    <a:pt x="2752374" y="1030728"/>
                  </a:lnTo>
                  <a:lnTo>
                    <a:pt x="2777099" y="999390"/>
                  </a:lnTo>
                  <a:lnTo>
                    <a:pt x="2798915" y="967615"/>
                  </a:lnTo>
                  <a:lnTo>
                    <a:pt x="2833821" y="902971"/>
                  </a:lnTo>
                  <a:lnTo>
                    <a:pt x="2857092" y="837235"/>
                  </a:lnTo>
                  <a:lnTo>
                    <a:pt x="2868727" y="770843"/>
                  </a:lnTo>
                  <a:lnTo>
                    <a:pt x="2870182" y="737537"/>
                  </a:lnTo>
                  <a:lnTo>
                    <a:pt x="2868727" y="704232"/>
                  </a:lnTo>
                  <a:lnTo>
                    <a:pt x="2857092" y="637839"/>
                  </a:lnTo>
                  <a:lnTo>
                    <a:pt x="2833821" y="572103"/>
                  </a:lnTo>
                  <a:lnTo>
                    <a:pt x="2798915" y="507459"/>
                  </a:lnTo>
                  <a:lnTo>
                    <a:pt x="2777099" y="475684"/>
                  </a:lnTo>
                  <a:lnTo>
                    <a:pt x="2752374" y="444346"/>
                  </a:lnTo>
                  <a:lnTo>
                    <a:pt x="2724740" y="413500"/>
                  </a:lnTo>
                  <a:lnTo>
                    <a:pt x="2694197" y="383200"/>
                  </a:lnTo>
                  <a:lnTo>
                    <a:pt x="2660745" y="353501"/>
                  </a:lnTo>
                  <a:lnTo>
                    <a:pt x="2624384" y="324458"/>
                  </a:lnTo>
                  <a:lnTo>
                    <a:pt x="2585115" y="296125"/>
                  </a:lnTo>
                  <a:lnTo>
                    <a:pt x="2542937" y="268558"/>
                  </a:lnTo>
                  <a:lnTo>
                    <a:pt x="2497850" y="241810"/>
                  </a:lnTo>
                  <a:lnTo>
                    <a:pt x="2449854" y="215936"/>
                  </a:lnTo>
                  <a:lnTo>
                    <a:pt x="2410197" y="196306"/>
                  </a:lnTo>
                  <a:lnTo>
                    <a:pt x="2369463" y="177610"/>
                  </a:lnTo>
                  <a:lnTo>
                    <a:pt x="2327704" y="159849"/>
                  </a:lnTo>
                  <a:lnTo>
                    <a:pt x="2284973" y="143023"/>
                  </a:lnTo>
                  <a:lnTo>
                    <a:pt x="2241323" y="127131"/>
                  </a:lnTo>
                  <a:lnTo>
                    <a:pt x="2196805" y="112174"/>
                  </a:lnTo>
                  <a:lnTo>
                    <a:pt x="2151472" y="98153"/>
                  </a:lnTo>
                  <a:lnTo>
                    <a:pt x="2105378" y="85065"/>
                  </a:lnTo>
                  <a:lnTo>
                    <a:pt x="2058574" y="72913"/>
                  </a:lnTo>
                  <a:lnTo>
                    <a:pt x="2011113" y="61696"/>
                  </a:lnTo>
                  <a:lnTo>
                    <a:pt x="1963047" y="51413"/>
                  </a:lnTo>
                  <a:lnTo>
                    <a:pt x="1914430" y="42065"/>
                  </a:lnTo>
                  <a:lnTo>
                    <a:pt x="1865313" y="33652"/>
                  </a:lnTo>
                  <a:lnTo>
                    <a:pt x="1815750" y="26174"/>
                  </a:lnTo>
                  <a:lnTo>
                    <a:pt x="1765793" y="19630"/>
                  </a:lnTo>
                  <a:lnTo>
                    <a:pt x="1715494" y="14021"/>
                  </a:lnTo>
                  <a:lnTo>
                    <a:pt x="1664906" y="9347"/>
                  </a:lnTo>
                  <a:lnTo>
                    <a:pt x="1614081" y="5608"/>
                  </a:lnTo>
                  <a:lnTo>
                    <a:pt x="1563072" y="2804"/>
                  </a:lnTo>
                  <a:lnTo>
                    <a:pt x="1511932" y="934"/>
                  </a:lnTo>
                  <a:lnTo>
                    <a:pt x="1460714" y="0"/>
                  </a:lnTo>
                  <a:close/>
                </a:path>
              </a:pathLst>
            </a:custGeom>
            <a:solidFill>
              <a:srgbClr val="DDDE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18">
              <a:extLst>
                <a:ext uri="{FF2B5EF4-FFF2-40B4-BE49-F238E27FC236}">
                  <a16:creationId xmlns:a16="http://schemas.microsoft.com/office/drawing/2014/main" id="{92D9AE5C-63A3-09CB-22A5-EEF6D094CADF}"/>
                </a:ext>
              </a:extLst>
            </p:cNvPr>
            <p:cNvSpPr/>
            <p:nvPr/>
          </p:nvSpPr>
          <p:spPr>
            <a:xfrm>
              <a:off x="7586132" y="1970142"/>
              <a:ext cx="2397433" cy="1288388"/>
            </a:xfrm>
            <a:custGeom>
              <a:avLst/>
              <a:gdLst/>
              <a:ahLst/>
              <a:cxnLst/>
              <a:rect l="l" t="t" r="r" b="b"/>
              <a:pathLst>
                <a:path w="2870200" h="1475104">
                  <a:moveTo>
                    <a:pt x="2449853" y="215937"/>
                  </a:moveTo>
                  <a:lnTo>
                    <a:pt x="2497849" y="241810"/>
                  </a:lnTo>
                  <a:lnTo>
                    <a:pt x="2542936" y="268558"/>
                  </a:lnTo>
                  <a:lnTo>
                    <a:pt x="2585114" y="296126"/>
                  </a:lnTo>
                  <a:lnTo>
                    <a:pt x="2624384" y="324458"/>
                  </a:lnTo>
                  <a:lnTo>
                    <a:pt x="2660744" y="353501"/>
                  </a:lnTo>
                  <a:lnTo>
                    <a:pt x="2694196" y="383200"/>
                  </a:lnTo>
                  <a:lnTo>
                    <a:pt x="2724739" y="413500"/>
                  </a:lnTo>
                  <a:lnTo>
                    <a:pt x="2752373" y="444346"/>
                  </a:lnTo>
                  <a:lnTo>
                    <a:pt x="2777098" y="475684"/>
                  </a:lnTo>
                  <a:lnTo>
                    <a:pt x="2798914" y="507460"/>
                  </a:lnTo>
                  <a:lnTo>
                    <a:pt x="2833821" y="572103"/>
                  </a:lnTo>
                  <a:lnTo>
                    <a:pt x="2857091" y="637840"/>
                  </a:lnTo>
                  <a:lnTo>
                    <a:pt x="2868727" y="704232"/>
                  </a:lnTo>
                  <a:lnTo>
                    <a:pt x="2870181" y="737537"/>
                  </a:lnTo>
                  <a:lnTo>
                    <a:pt x="2868727" y="770843"/>
                  </a:lnTo>
                  <a:lnTo>
                    <a:pt x="2857091" y="837235"/>
                  </a:lnTo>
                  <a:lnTo>
                    <a:pt x="2833821" y="902971"/>
                  </a:lnTo>
                  <a:lnTo>
                    <a:pt x="2798914" y="967615"/>
                  </a:lnTo>
                  <a:lnTo>
                    <a:pt x="2777098" y="999390"/>
                  </a:lnTo>
                  <a:lnTo>
                    <a:pt x="2752373" y="1030728"/>
                  </a:lnTo>
                  <a:lnTo>
                    <a:pt x="2724739" y="1061575"/>
                  </a:lnTo>
                  <a:lnTo>
                    <a:pt x="2694196" y="1091875"/>
                  </a:lnTo>
                  <a:lnTo>
                    <a:pt x="2660744" y="1121573"/>
                  </a:lnTo>
                  <a:lnTo>
                    <a:pt x="2624384" y="1150616"/>
                  </a:lnTo>
                  <a:lnTo>
                    <a:pt x="2585114" y="1178949"/>
                  </a:lnTo>
                  <a:lnTo>
                    <a:pt x="2542936" y="1206516"/>
                  </a:lnTo>
                  <a:lnTo>
                    <a:pt x="2497849" y="1233264"/>
                  </a:lnTo>
                  <a:lnTo>
                    <a:pt x="2449853" y="1259138"/>
                  </a:lnTo>
                  <a:lnTo>
                    <a:pt x="2410196" y="1278768"/>
                  </a:lnTo>
                  <a:lnTo>
                    <a:pt x="2369462" y="1297464"/>
                  </a:lnTo>
                  <a:lnTo>
                    <a:pt x="2327704" y="1315225"/>
                  </a:lnTo>
                  <a:lnTo>
                    <a:pt x="2284973" y="1332052"/>
                  </a:lnTo>
                  <a:lnTo>
                    <a:pt x="2241322" y="1347943"/>
                  </a:lnTo>
                  <a:lnTo>
                    <a:pt x="2196804" y="1362900"/>
                  </a:lnTo>
                  <a:lnTo>
                    <a:pt x="2151471" y="1376922"/>
                  </a:lnTo>
                  <a:lnTo>
                    <a:pt x="2105377" y="1390009"/>
                  </a:lnTo>
                  <a:lnTo>
                    <a:pt x="2058573" y="1402161"/>
                  </a:lnTo>
                  <a:lnTo>
                    <a:pt x="2011112" y="1413379"/>
                  </a:lnTo>
                  <a:lnTo>
                    <a:pt x="1963046" y="1423662"/>
                  </a:lnTo>
                  <a:lnTo>
                    <a:pt x="1914429" y="1433010"/>
                  </a:lnTo>
                  <a:lnTo>
                    <a:pt x="1865313" y="1441423"/>
                  </a:lnTo>
                  <a:lnTo>
                    <a:pt x="1815749" y="1448901"/>
                  </a:lnTo>
                  <a:lnTo>
                    <a:pt x="1765792" y="1455445"/>
                  </a:lnTo>
                  <a:lnTo>
                    <a:pt x="1715493" y="1461053"/>
                  </a:lnTo>
                  <a:lnTo>
                    <a:pt x="1664905" y="1465727"/>
                  </a:lnTo>
                  <a:lnTo>
                    <a:pt x="1614080" y="1469467"/>
                  </a:lnTo>
                  <a:lnTo>
                    <a:pt x="1563072" y="1472271"/>
                  </a:lnTo>
                  <a:lnTo>
                    <a:pt x="1511932" y="1474141"/>
                  </a:lnTo>
                  <a:lnTo>
                    <a:pt x="1460713" y="1475075"/>
                  </a:lnTo>
                  <a:lnTo>
                    <a:pt x="1409468" y="1475075"/>
                  </a:lnTo>
                  <a:lnTo>
                    <a:pt x="1358249" y="1474141"/>
                  </a:lnTo>
                  <a:lnTo>
                    <a:pt x="1307109" y="1472271"/>
                  </a:lnTo>
                  <a:lnTo>
                    <a:pt x="1256101" y="1469467"/>
                  </a:lnTo>
                  <a:lnTo>
                    <a:pt x="1205276" y="1465727"/>
                  </a:lnTo>
                  <a:lnTo>
                    <a:pt x="1154688" y="1461053"/>
                  </a:lnTo>
                  <a:lnTo>
                    <a:pt x="1104389" y="1455445"/>
                  </a:lnTo>
                  <a:lnTo>
                    <a:pt x="1054432" y="1448901"/>
                  </a:lnTo>
                  <a:lnTo>
                    <a:pt x="1004868" y="1441423"/>
                  </a:lnTo>
                  <a:lnTo>
                    <a:pt x="955752" y="1433010"/>
                  </a:lnTo>
                  <a:lnTo>
                    <a:pt x="907134" y="1423662"/>
                  </a:lnTo>
                  <a:lnTo>
                    <a:pt x="859069" y="1413379"/>
                  </a:lnTo>
                  <a:lnTo>
                    <a:pt x="811608" y="1402161"/>
                  </a:lnTo>
                  <a:lnTo>
                    <a:pt x="764804" y="1390009"/>
                  </a:lnTo>
                  <a:lnTo>
                    <a:pt x="718709" y="1376922"/>
                  </a:lnTo>
                  <a:lnTo>
                    <a:pt x="673377" y="1362900"/>
                  </a:lnTo>
                  <a:lnTo>
                    <a:pt x="628859" y="1347943"/>
                  </a:lnTo>
                  <a:lnTo>
                    <a:pt x="585208" y="1332052"/>
                  </a:lnTo>
                  <a:lnTo>
                    <a:pt x="542477" y="1315225"/>
                  </a:lnTo>
                  <a:lnTo>
                    <a:pt x="500718" y="1297464"/>
                  </a:lnTo>
                  <a:lnTo>
                    <a:pt x="459984" y="1278768"/>
                  </a:lnTo>
                  <a:lnTo>
                    <a:pt x="420328" y="1259138"/>
                  </a:lnTo>
                  <a:lnTo>
                    <a:pt x="372332" y="1233264"/>
                  </a:lnTo>
                  <a:lnTo>
                    <a:pt x="327245" y="1206516"/>
                  </a:lnTo>
                  <a:lnTo>
                    <a:pt x="285066" y="1178949"/>
                  </a:lnTo>
                  <a:lnTo>
                    <a:pt x="245797" y="1150616"/>
                  </a:lnTo>
                  <a:lnTo>
                    <a:pt x="209436" y="1121573"/>
                  </a:lnTo>
                  <a:lnTo>
                    <a:pt x="175985" y="1091875"/>
                  </a:lnTo>
                  <a:lnTo>
                    <a:pt x="145442" y="1061575"/>
                  </a:lnTo>
                  <a:lnTo>
                    <a:pt x="117808" y="1030728"/>
                  </a:lnTo>
                  <a:lnTo>
                    <a:pt x="93083" y="999390"/>
                  </a:lnTo>
                  <a:lnTo>
                    <a:pt x="71266" y="967615"/>
                  </a:lnTo>
                  <a:lnTo>
                    <a:pt x="36360" y="902971"/>
                  </a:lnTo>
                  <a:lnTo>
                    <a:pt x="13089" y="837235"/>
                  </a:lnTo>
                  <a:lnTo>
                    <a:pt x="1454" y="770843"/>
                  </a:lnTo>
                  <a:lnTo>
                    <a:pt x="0" y="737537"/>
                  </a:lnTo>
                  <a:lnTo>
                    <a:pt x="1454" y="704232"/>
                  </a:lnTo>
                  <a:lnTo>
                    <a:pt x="13089" y="637840"/>
                  </a:lnTo>
                  <a:lnTo>
                    <a:pt x="36360" y="572103"/>
                  </a:lnTo>
                  <a:lnTo>
                    <a:pt x="71266" y="507460"/>
                  </a:lnTo>
                  <a:lnTo>
                    <a:pt x="93083" y="475684"/>
                  </a:lnTo>
                  <a:lnTo>
                    <a:pt x="117808" y="444346"/>
                  </a:lnTo>
                  <a:lnTo>
                    <a:pt x="145442" y="413500"/>
                  </a:lnTo>
                  <a:lnTo>
                    <a:pt x="175985" y="383200"/>
                  </a:lnTo>
                  <a:lnTo>
                    <a:pt x="209436" y="353501"/>
                  </a:lnTo>
                  <a:lnTo>
                    <a:pt x="245797" y="324458"/>
                  </a:lnTo>
                  <a:lnTo>
                    <a:pt x="285066" y="296126"/>
                  </a:lnTo>
                  <a:lnTo>
                    <a:pt x="327245" y="268558"/>
                  </a:lnTo>
                  <a:lnTo>
                    <a:pt x="372332" y="241810"/>
                  </a:lnTo>
                  <a:lnTo>
                    <a:pt x="420328" y="215937"/>
                  </a:lnTo>
                  <a:lnTo>
                    <a:pt x="459984" y="196306"/>
                  </a:lnTo>
                  <a:lnTo>
                    <a:pt x="500718" y="177610"/>
                  </a:lnTo>
                  <a:lnTo>
                    <a:pt x="542477" y="159849"/>
                  </a:lnTo>
                  <a:lnTo>
                    <a:pt x="585208" y="143023"/>
                  </a:lnTo>
                  <a:lnTo>
                    <a:pt x="628859" y="127131"/>
                  </a:lnTo>
                  <a:lnTo>
                    <a:pt x="673377" y="112175"/>
                  </a:lnTo>
                  <a:lnTo>
                    <a:pt x="718709" y="98153"/>
                  </a:lnTo>
                  <a:lnTo>
                    <a:pt x="764804" y="85066"/>
                  </a:lnTo>
                  <a:lnTo>
                    <a:pt x="811608" y="72913"/>
                  </a:lnTo>
                  <a:lnTo>
                    <a:pt x="859069" y="61696"/>
                  </a:lnTo>
                  <a:lnTo>
                    <a:pt x="907134" y="51413"/>
                  </a:lnTo>
                  <a:lnTo>
                    <a:pt x="955752" y="42065"/>
                  </a:lnTo>
                  <a:lnTo>
                    <a:pt x="1004868" y="33652"/>
                  </a:lnTo>
                  <a:lnTo>
                    <a:pt x="1054432" y="26174"/>
                  </a:lnTo>
                  <a:lnTo>
                    <a:pt x="1104389" y="19630"/>
                  </a:lnTo>
                  <a:lnTo>
                    <a:pt x="1154688" y="14021"/>
                  </a:lnTo>
                  <a:lnTo>
                    <a:pt x="1205276" y="9347"/>
                  </a:lnTo>
                  <a:lnTo>
                    <a:pt x="1256101" y="5608"/>
                  </a:lnTo>
                  <a:lnTo>
                    <a:pt x="1307109" y="2804"/>
                  </a:lnTo>
                  <a:lnTo>
                    <a:pt x="1358249" y="934"/>
                  </a:lnTo>
                  <a:lnTo>
                    <a:pt x="1409468" y="0"/>
                  </a:lnTo>
                  <a:lnTo>
                    <a:pt x="1460713" y="0"/>
                  </a:lnTo>
                  <a:lnTo>
                    <a:pt x="1511932" y="934"/>
                  </a:lnTo>
                  <a:lnTo>
                    <a:pt x="1563072" y="2804"/>
                  </a:lnTo>
                  <a:lnTo>
                    <a:pt x="1614080" y="5608"/>
                  </a:lnTo>
                  <a:lnTo>
                    <a:pt x="1664905" y="9347"/>
                  </a:lnTo>
                  <a:lnTo>
                    <a:pt x="1715493" y="14021"/>
                  </a:lnTo>
                  <a:lnTo>
                    <a:pt x="1765792" y="19630"/>
                  </a:lnTo>
                  <a:lnTo>
                    <a:pt x="1815749" y="26174"/>
                  </a:lnTo>
                  <a:lnTo>
                    <a:pt x="1865313" y="33652"/>
                  </a:lnTo>
                  <a:lnTo>
                    <a:pt x="1914429" y="42065"/>
                  </a:lnTo>
                  <a:lnTo>
                    <a:pt x="1963046" y="51413"/>
                  </a:lnTo>
                  <a:lnTo>
                    <a:pt x="2011112" y="61696"/>
                  </a:lnTo>
                  <a:lnTo>
                    <a:pt x="2058573" y="72913"/>
                  </a:lnTo>
                  <a:lnTo>
                    <a:pt x="2105377" y="85066"/>
                  </a:lnTo>
                  <a:lnTo>
                    <a:pt x="2151471" y="98153"/>
                  </a:lnTo>
                  <a:lnTo>
                    <a:pt x="2196804" y="112175"/>
                  </a:lnTo>
                  <a:lnTo>
                    <a:pt x="2241322" y="127131"/>
                  </a:lnTo>
                  <a:lnTo>
                    <a:pt x="2284973" y="143023"/>
                  </a:lnTo>
                  <a:lnTo>
                    <a:pt x="2327704" y="159849"/>
                  </a:lnTo>
                  <a:lnTo>
                    <a:pt x="2369462" y="177610"/>
                  </a:lnTo>
                  <a:lnTo>
                    <a:pt x="2410196" y="196306"/>
                  </a:lnTo>
                  <a:lnTo>
                    <a:pt x="2449853" y="215937"/>
                  </a:lnTo>
                  <a:close/>
                </a:path>
              </a:pathLst>
            </a:custGeom>
            <a:ln w="359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2CF0967-E8BB-1E09-C826-9EBDE845D47A}"/>
              </a:ext>
            </a:extLst>
          </p:cNvPr>
          <p:cNvGrpSpPr/>
          <p:nvPr/>
        </p:nvGrpSpPr>
        <p:grpSpPr>
          <a:xfrm>
            <a:off x="4714387" y="2647479"/>
            <a:ext cx="2052632" cy="1143000"/>
            <a:chOff x="3415077" y="2499927"/>
            <a:chExt cx="2366010" cy="1475740"/>
          </a:xfrm>
        </p:grpSpPr>
        <p:sp>
          <p:nvSpPr>
            <p:cNvPr id="69" name="object 19">
              <a:extLst>
                <a:ext uri="{FF2B5EF4-FFF2-40B4-BE49-F238E27FC236}">
                  <a16:creationId xmlns:a16="http://schemas.microsoft.com/office/drawing/2014/main" id="{CC6EE0BE-4D58-3600-B343-2827FD8A2BDE}"/>
                </a:ext>
              </a:extLst>
            </p:cNvPr>
            <p:cNvSpPr/>
            <p:nvPr/>
          </p:nvSpPr>
          <p:spPr>
            <a:xfrm>
              <a:off x="3415077" y="2499927"/>
              <a:ext cx="2366010" cy="1475740"/>
            </a:xfrm>
            <a:custGeom>
              <a:avLst/>
              <a:gdLst/>
              <a:ahLst/>
              <a:cxnLst/>
              <a:rect l="l" t="t" r="r" b="b"/>
              <a:pathLst>
                <a:path w="2366009" h="1475740">
                  <a:moveTo>
                    <a:pt x="1182755" y="0"/>
                  </a:moveTo>
                  <a:lnTo>
                    <a:pt x="1132303" y="666"/>
                  </a:lnTo>
                  <a:lnTo>
                    <a:pt x="1081924" y="2667"/>
                  </a:lnTo>
                  <a:lnTo>
                    <a:pt x="1031694" y="6001"/>
                  </a:lnTo>
                  <a:lnTo>
                    <a:pt x="981685" y="10669"/>
                  </a:lnTo>
                  <a:lnTo>
                    <a:pt x="931971" y="16670"/>
                  </a:lnTo>
                  <a:lnTo>
                    <a:pt x="882627" y="24005"/>
                  </a:lnTo>
                  <a:lnTo>
                    <a:pt x="833725" y="32674"/>
                  </a:lnTo>
                  <a:lnTo>
                    <a:pt x="785341" y="42677"/>
                  </a:lnTo>
                  <a:lnTo>
                    <a:pt x="737547" y="54013"/>
                  </a:lnTo>
                  <a:lnTo>
                    <a:pt x="690418" y="66683"/>
                  </a:lnTo>
                  <a:lnTo>
                    <a:pt x="644027" y="80686"/>
                  </a:lnTo>
                  <a:lnTo>
                    <a:pt x="598448" y="96023"/>
                  </a:lnTo>
                  <a:lnTo>
                    <a:pt x="553755" y="112694"/>
                  </a:lnTo>
                  <a:lnTo>
                    <a:pt x="510022" y="130699"/>
                  </a:lnTo>
                  <a:lnTo>
                    <a:pt x="467323" y="150037"/>
                  </a:lnTo>
                  <a:lnTo>
                    <a:pt x="425731" y="170708"/>
                  </a:lnTo>
                  <a:lnTo>
                    <a:pt x="385321" y="192714"/>
                  </a:lnTo>
                  <a:lnTo>
                    <a:pt x="346165" y="216053"/>
                  </a:lnTo>
                  <a:lnTo>
                    <a:pt x="302895" y="244478"/>
                  </a:lnTo>
                  <a:lnTo>
                    <a:pt x="262509" y="273948"/>
                  </a:lnTo>
                  <a:lnTo>
                    <a:pt x="225007" y="304391"/>
                  </a:lnTo>
                  <a:lnTo>
                    <a:pt x="190391" y="335736"/>
                  </a:lnTo>
                  <a:lnTo>
                    <a:pt x="158659" y="367910"/>
                  </a:lnTo>
                  <a:lnTo>
                    <a:pt x="129812" y="400840"/>
                  </a:lnTo>
                  <a:lnTo>
                    <a:pt x="103849" y="434456"/>
                  </a:lnTo>
                  <a:lnTo>
                    <a:pt x="80772" y="468684"/>
                  </a:lnTo>
                  <a:lnTo>
                    <a:pt x="60579" y="503454"/>
                  </a:lnTo>
                  <a:lnTo>
                    <a:pt x="43270" y="538691"/>
                  </a:lnTo>
                  <a:lnTo>
                    <a:pt x="28847" y="574326"/>
                  </a:lnTo>
                  <a:lnTo>
                    <a:pt x="8654" y="646495"/>
                  </a:lnTo>
                  <a:lnTo>
                    <a:pt x="0" y="719386"/>
                  </a:lnTo>
                  <a:lnTo>
                    <a:pt x="0" y="755922"/>
                  </a:lnTo>
                  <a:lnTo>
                    <a:pt x="8654" y="828813"/>
                  </a:lnTo>
                  <a:lnTo>
                    <a:pt x="28847" y="900982"/>
                  </a:lnTo>
                  <a:lnTo>
                    <a:pt x="43270" y="936617"/>
                  </a:lnTo>
                  <a:lnTo>
                    <a:pt x="60579" y="971854"/>
                  </a:lnTo>
                  <a:lnTo>
                    <a:pt x="80772" y="1006624"/>
                  </a:lnTo>
                  <a:lnTo>
                    <a:pt x="103849" y="1040852"/>
                  </a:lnTo>
                  <a:lnTo>
                    <a:pt x="129812" y="1074468"/>
                  </a:lnTo>
                  <a:lnTo>
                    <a:pt x="158659" y="1107398"/>
                  </a:lnTo>
                  <a:lnTo>
                    <a:pt x="190391" y="1139572"/>
                  </a:lnTo>
                  <a:lnTo>
                    <a:pt x="225007" y="1170917"/>
                  </a:lnTo>
                  <a:lnTo>
                    <a:pt x="262509" y="1201360"/>
                  </a:lnTo>
                  <a:lnTo>
                    <a:pt x="302895" y="1230830"/>
                  </a:lnTo>
                  <a:lnTo>
                    <a:pt x="346165" y="1259255"/>
                  </a:lnTo>
                  <a:lnTo>
                    <a:pt x="385321" y="1282594"/>
                  </a:lnTo>
                  <a:lnTo>
                    <a:pt x="425731" y="1304600"/>
                  </a:lnTo>
                  <a:lnTo>
                    <a:pt x="467323" y="1325272"/>
                  </a:lnTo>
                  <a:lnTo>
                    <a:pt x="510022" y="1344610"/>
                  </a:lnTo>
                  <a:lnTo>
                    <a:pt x="553755" y="1362614"/>
                  </a:lnTo>
                  <a:lnTo>
                    <a:pt x="598448" y="1379285"/>
                  </a:lnTo>
                  <a:lnTo>
                    <a:pt x="644027" y="1394622"/>
                  </a:lnTo>
                  <a:lnTo>
                    <a:pt x="690418" y="1408626"/>
                  </a:lnTo>
                  <a:lnTo>
                    <a:pt x="737547" y="1421296"/>
                  </a:lnTo>
                  <a:lnTo>
                    <a:pt x="785341" y="1432632"/>
                  </a:lnTo>
                  <a:lnTo>
                    <a:pt x="833725" y="1442634"/>
                  </a:lnTo>
                  <a:lnTo>
                    <a:pt x="882627" y="1451303"/>
                  </a:lnTo>
                  <a:lnTo>
                    <a:pt x="931971" y="1458639"/>
                  </a:lnTo>
                  <a:lnTo>
                    <a:pt x="981685" y="1464640"/>
                  </a:lnTo>
                  <a:lnTo>
                    <a:pt x="1031694" y="1469308"/>
                  </a:lnTo>
                  <a:lnTo>
                    <a:pt x="1081924" y="1472642"/>
                  </a:lnTo>
                  <a:lnTo>
                    <a:pt x="1132303" y="1474643"/>
                  </a:lnTo>
                  <a:lnTo>
                    <a:pt x="1182755" y="1475309"/>
                  </a:lnTo>
                  <a:lnTo>
                    <a:pt x="1233207" y="1474643"/>
                  </a:lnTo>
                  <a:lnTo>
                    <a:pt x="1283585" y="1472642"/>
                  </a:lnTo>
                  <a:lnTo>
                    <a:pt x="1333815" y="1469308"/>
                  </a:lnTo>
                  <a:lnTo>
                    <a:pt x="1383824" y="1464640"/>
                  </a:lnTo>
                  <a:lnTo>
                    <a:pt x="1433538" y="1458639"/>
                  </a:lnTo>
                  <a:lnTo>
                    <a:pt x="1482882" y="1451303"/>
                  </a:lnTo>
                  <a:lnTo>
                    <a:pt x="1531784" y="1442634"/>
                  </a:lnTo>
                  <a:lnTo>
                    <a:pt x="1580168" y="1432632"/>
                  </a:lnTo>
                  <a:lnTo>
                    <a:pt x="1627962" y="1421296"/>
                  </a:lnTo>
                  <a:lnTo>
                    <a:pt x="1675091" y="1408626"/>
                  </a:lnTo>
                  <a:lnTo>
                    <a:pt x="1721483" y="1394622"/>
                  </a:lnTo>
                  <a:lnTo>
                    <a:pt x="1767061" y="1379285"/>
                  </a:lnTo>
                  <a:lnTo>
                    <a:pt x="1811754" y="1362614"/>
                  </a:lnTo>
                  <a:lnTo>
                    <a:pt x="1855487" y="1344610"/>
                  </a:lnTo>
                  <a:lnTo>
                    <a:pt x="1898186" y="1325272"/>
                  </a:lnTo>
                  <a:lnTo>
                    <a:pt x="1939778" y="1304600"/>
                  </a:lnTo>
                  <a:lnTo>
                    <a:pt x="1980188" y="1282594"/>
                  </a:lnTo>
                  <a:lnTo>
                    <a:pt x="2019344" y="1259255"/>
                  </a:lnTo>
                  <a:lnTo>
                    <a:pt x="2062614" y="1230830"/>
                  </a:lnTo>
                  <a:lnTo>
                    <a:pt x="2103000" y="1201360"/>
                  </a:lnTo>
                  <a:lnTo>
                    <a:pt x="2140502" y="1170917"/>
                  </a:lnTo>
                  <a:lnTo>
                    <a:pt x="2175118" y="1139572"/>
                  </a:lnTo>
                  <a:lnTo>
                    <a:pt x="2206850" y="1107398"/>
                  </a:lnTo>
                  <a:lnTo>
                    <a:pt x="2235697" y="1074468"/>
                  </a:lnTo>
                  <a:lnTo>
                    <a:pt x="2261660" y="1040852"/>
                  </a:lnTo>
                  <a:lnTo>
                    <a:pt x="2284737" y="1006624"/>
                  </a:lnTo>
                  <a:lnTo>
                    <a:pt x="2304931" y="971854"/>
                  </a:lnTo>
                  <a:lnTo>
                    <a:pt x="2322239" y="936617"/>
                  </a:lnTo>
                  <a:lnTo>
                    <a:pt x="2336662" y="900982"/>
                  </a:lnTo>
                  <a:lnTo>
                    <a:pt x="2356855" y="828813"/>
                  </a:lnTo>
                  <a:lnTo>
                    <a:pt x="2365510" y="755922"/>
                  </a:lnTo>
                  <a:lnTo>
                    <a:pt x="2365510" y="719386"/>
                  </a:lnTo>
                  <a:lnTo>
                    <a:pt x="2356855" y="646495"/>
                  </a:lnTo>
                  <a:lnTo>
                    <a:pt x="2336662" y="574326"/>
                  </a:lnTo>
                  <a:lnTo>
                    <a:pt x="2322239" y="538691"/>
                  </a:lnTo>
                  <a:lnTo>
                    <a:pt x="2304931" y="503454"/>
                  </a:lnTo>
                  <a:lnTo>
                    <a:pt x="2284737" y="468684"/>
                  </a:lnTo>
                  <a:lnTo>
                    <a:pt x="2261660" y="434456"/>
                  </a:lnTo>
                  <a:lnTo>
                    <a:pt x="2235697" y="400840"/>
                  </a:lnTo>
                  <a:lnTo>
                    <a:pt x="2206850" y="367910"/>
                  </a:lnTo>
                  <a:lnTo>
                    <a:pt x="2175118" y="335736"/>
                  </a:lnTo>
                  <a:lnTo>
                    <a:pt x="2140502" y="304391"/>
                  </a:lnTo>
                  <a:lnTo>
                    <a:pt x="2103000" y="273948"/>
                  </a:lnTo>
                  <a:lnTo>
                    <a:pt x="2062614" y="244478"/>
                  </a:lnTo>
                  <a:lnTo>
                    <a:pt x="2019344" y="216053"/>
                  </a:lnTo>
                  <a:lnTo>
                    <a:pt x="1980188" y="192714"/>
                  </a:lnTo>
                  <a:lnTo>
                    <a:pt x="1939778" y="170708"/>
                  </a:lnTo>
                  <a:lnTo>
                    <a:pt x="1898186" y="150037"/>
                  </a:lnTo>
                  <a:lnTo>
                    <a:pt x="1855487" y="130699"/>
                  </a:lnTo>
                  <a:lnTo>
                    <a:pt x="1811754" y="112694"/>
                  </a:lnTo>
                  <a:lnTo>
                    <a:pt x="1767061" y="96023"/>
                  </a:lnTo>
                  <a:lnTo>
                    <a:pt x="1721483" y="80686"/>
                  </a:lnTo>
                  <a:lnTo>
                    <a:pt x="1675091" y="66683"/>
                  </a:lnTo>
                  <a:lnTo>
                    <a:pt x="1627962" y="54013"/>
                  </a:lnTo>
                  <a:lnTo>
                    <a:pt x="1580168" y="42677"/>
                  </a:lnTo>
                  <a:lnTo>
                    <a:pt x="1531784" y="32674"/>
                  </a:lnTo>
                  <a:lnTo>
                    <a:pt x="1482882" y="24005"/>
                  </a:lnTo>
                  <a:lnTo>
                    <a:pt x="1433538" y="16670"/>
                  </a:lnTo>
                  <a:lnTo>
                    <a:pt x="1383824" y="10669"/>
                  </a:lnTo>
                  <a:lnTo>
                    <a:pt x="1333815" y="6001"/>
                  </a:lnTo>
                  <a:lnTo>
                    <a:pt x="1283585" y="2667"/>
                  </a:lnTo>
                  <a:lnTo>
                    <a:pt x="1233207" y="666"/>
                  </a:lnTo>
                  <a:lnTo>
                    <a:pt x="1182755" y="0"/>
                  </a:lnTo>
                  <a:close/>
                </a:path>
              </a:pathLst>
            </a:custGeom>
            <a:solidFill>
              <a:srgbClr val="F8F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0">
              <a:extLst>
                <a:ext uri="{FF2B5EF4-FFF2-40B4-BE49-F238E27FC236}">
                  <a16:creationId xmlns:a16="http://schemas.microsoft.com/office/drawing/2014/main" id="{9CE112A1-BF55-CC24-C418-97AB8D097AE7}"/>
                </a:ext>
              </a:extLst>
            </p:cNvPr>
            <p:cNvSpPr/>
            <p:nvPr/>
          </p:nvSpPr>
          <p:spPr>
            <a:xfrm>
              <a:off x="3415077" y="2499927"/>
              <a:ext cx="2366010" cy="1475740"/>
            </a:xfrm>
            <a:custGeom>
              <a:avLst/>
              <a:gdLst/>
              <a:ahLst/>
              <a:cxnLst/>
              <a:rect l="l" t="t" r="r" b="b"/>
              <a:pathLst>
                <a:path w="2366009" h="1475740">
                  <a:moveTo>
                    <a:pt x="2019344" y="216054"/>
                  </a:moveTo>
                  <a:lnTo>
                    <a:pt x="2062614" y="244478"/>
                  </a:lnTo>
                  <a:lnTo>
                    <a:pt x="2103000" y="273948"/>
                  </a:lnTo>
                  <a:lnTo>
                    <a:pt x="2140502" y="304392"/>
                  </a:lnTo>
                  <a:lnTo>
                    <a:pt x="2175118" y="335736"/>
                  </a:lnTo>
                  <a:lnTo>
                    <a:pt x="2206850" y="367910"/>
                  </a:lnTo>
                  <a:lnTo>
                    <a:pt x="2235697" y="400841"/>
                  </a:lnTo>
                  <a:lnTo>
                    <a:pt x="2261660" y="434456"/>
                  </a:lnTo>
                  <a:lnTo>
                    <a:pt x="2284737" y="468685"/>
                  </a:lnTo>
                  <a:lnTo>
                    <a:pt x="2304930" y="503454"/>
                  </a:lnTo>
                  <a:lnTo>
                    <a:pt x="2322239" y="538692"/>
                  </a:lnTo>
                  <a:lnTo>
                    <a:pt x="2336662" y="574326"/>
                  </a:lnTo>
                  <a:lnTo>
                    <a:pt x="2356855" y="646496"/>
                  </a:lnTo>
                  <a:lnTo>
                    <a:pt x="2365509" y="719386"/>
                  </a:lnTo>
                  <a:lnTo>
                    <a:pt x="2365509" y="755922"/>
                  </a:lnTo>
                  <a:lnTo>
                    <a:pt x="2356855" y="828813"/>
                  </a:lnTo>
                  <a:lnTo>
                    <a:pt x="2336662" y="900982"/>
                  </a:lnTo>
                  <a:lnTo>
                    <a:pt x="2322239" y="936617"/>
                  </a:lnTo>
                  <a:lnTo>
                    <a:pt x="2304930" y="971855"/>
                  </a:lnTo>
                  <a:lnTo>
                    <a:pt x="2284737" y="1006624"/>
                  </a:lnTo>
                  <a:lnTo>
                    <a:pt x="2261660" y="1040852"/>
                  </a:lnTo>
                  <a:lnTo>
                    <a:pt x="2235697" y="1074468"/>
                  </a:lnTo>
                  <a:lnTo>
                    <a:pt x="2206850" y="1107398"/>
                  </a:lnTo>
                  <a:lnTo>
                    <a:pt x="2175118" y="1139572"/>
                  </a:lnTo>
                  <a:lnTo>
                    <a:pt x="2140502" y="1170917"/>
                  </a:lnTo>
                  <a:lnTo>
                    <a:pt x="2103000" y="1201360"/>
                  </a:lnTo>
                  <a:lnTo>
                    <a:pt x="2062614" y="1230830"/>
                  </a:lnTo>
                  <a:lnTo>
                    <a:pt x="2019344" y="1259255"/>
                  </a:lnTo>
                  <a:lnTo>
                    <a:pt x="1980188" y="1282594"/>
                  </a:lnTo>
                  <a:lnTo>
                    <a:pt x="1939778" y="1304599"/>
                  </a:lnTo>
                  <a:lnTo>
                    <a:pt x="1898186" y="1325271"/>
                  </a:lnTo>
                  <a:lnTo>
                    <a:pt x="1855487" y="1344609"/>
                  </a:lnTo>
                  <a:lnTo>
                    <a:pt x="1811754" y="1362614"/>
                  </a:lnTo>
                  <a:lnTo>
                    <a:pt x="1767061" y="1379285"/>
                  </a:lnTo>
                  <a:lnTo>
                    <a:pt x="1721482" y="1394622"/>
                  </a:lnTo>
                  <a:lnTo>
                    <a:pt x="1675091" y="1408626"/>
                  </a:lnTo>
                  <a:lnTo>
                    <a:pt x="1627962" y="1421295"/>
                  </a:lnTo>
                  <a:lnTo>
                    <a:pt x="1580168" y="1432632"/>
                  </a:lnTo>
                  <a:lnTo>
                    <a:pt x="1531784" y="1442634"/>
                  </a:lnTo>
                  <a:lnTo>
                    <a:pt x="1482882" y="1451303"/>
                  </a:lnTo>
                  <a:lnTo>
                    <a:pt x="1433538" y="1458638"/>
                  </a:lnTo>
                  <a:lnTo>
                    <a:pt x="1383824" y="1464640"/>
                  </a:lnTo>
                  <a:lnTo>
                    <a:pt x="1333815" y="1469307"/>
                  </a:lnTo>
                  <a:lnTo>
                    <a:pt x="1283585" y="1472642"/>
                  </a:lnTo>
                  <a:lnTo>
                    <a:pt x="1233207" y="1474642"/>
                  </a:lnTo>
                  <a:lnTo>
                    <a:pt x="1182755" y="1475309"/>
                  </a:lnTo>
                  <a:lnTo>
                    <a:pt x="1132303" y="1474642"/>
                  </a:lnTo>
                  <a:lnTo>
                    <a:pt x="1081924" y="1472642"/>
                  </a:lnTo>
                  <a:lnTo>
                    <a:pt x="1031694" y="1469307"/>
                  </a:lnTo>
                  <a:lnTo>
                    <a:pt x="981685" y="1464640"/>
                  </a:lnTo>
                  <a:lnTo>
                    <a:pt x="931971" y="1458638"/>
                  </a:lnTo>
                  <a:lnTo>
                    <a:pt x="882627" y="1451303"/>
                  </a:lnTo>
                  <a:lnTo>
                    <a:pt x="833725" y="1442634"/>
                  </a:lnTo>
                  <a:lnTo>
                    <a:pt x="785341" y="1432632"/>
                  </a:lnTo>
                  <a:lnTo>
                    <a:pt x="737547" y="1421295"/>
                  </a:lnTo>
                  <a:lnTo>
                    <a:pt x="690418" y="1408626"/>
                  </a:lnTo>
                  <a:lnTo>
                    <a:pt x="644027" y="1394622"/>
                  </a:lnTo>
                  <a:lnTo>
                    <a:pt x="598448" y="1379285"/>
                  </a:lnTo>
                  <a:lnTo>
                    <a:pt x="553755" y="1362614"/>
                  </a:lnTo>
                  <a:lnTo>
                    <a:pt x="510022" y="1344609"/>
                  </a:lnTo>
                  <a:lnTo>
                    <a:pt x="467323" y="1325271"/>
                  </a:lnTo>
                  <a:lnTo>
                    <a:pt x="425731" y="1304599"/>
                  </a:lnTo>
                  <a:lnTo>
                    <a:pt x="385321" y="1282594"/>
                  </a:lnTo>
                  <a:lnTo>
                    <a:pt x="346165" y="1259255"/>
                  </a:lnTo>
                  <a:lnTo>
                    <a:pt x="302895" y="1230830"/>
                  </a:lnTo>
                  <a:lnTo>
                    <a:pt x="262509" y="1201360"/>
                  </a:lnTo>
                  <a:lnTo>
                    <a:pt x="225007" y="1170917"/>
                  </a:lnTo>
                  <a:lnTo>
                    <a:pt x="190391" y="1139572"/>
                  </a:lnTo>
                  <a:lnTo>
                    <a:pt x="158659" y="1107398"/>
                  </a:lnTo>
                  <a:lnTo>
                    <a:pt x="129812" y="1074468"/>
                  </a:lnTo>
                  <a:lnTo>
                    <a:pt x="103849" y="1040852"/>
                  </a:lnTo>
                  <a:lnTo>
                    <a:pt x="80772" y="1006624"/>
                  </a:lnTo>
                  <a:lnTo>
                    <a:pt x="60579" y="971855"/>
                  </a:lnTo>
                  <a:lnTo>
                    <a:pt x="43270" y="936617"/>
                  </a:lnTo>
                  <a:lnTo>
                    <a:pt x="28847" y="900982"/>
                  </a:lnTo>
                  <a:lnTo>
                    <a:pt x="8654" y="828813"/>
                  </a:lnTo>
                  <a:lnTo>
                    <a:pt x="0" y="755922"/>
                  </a:lnTo>
                  <a:lnTo>
                    <a:pt x="0" y="719386"/>
                  </a:lnTo>
                  <a:lnTo>
                    <a:pt x="2884" y="682887"/>
                  </a:lnTo>
                  <a:lnTo>
                    <a:pt x="17308" y="610285"/>
                  </a:lnTo>
                  <a:lnTo>
                    <a:pt x="43270" y="538692"/>
                  </a:lnTo>
                  <a:lnTo>
                    <a:pt x="60579" y="503454"/>
                  </a:lnTo>
                  <a:lnTo>
                    <a:pt x="80772" y="468685"/>
                  </a:lnTo>
                  <a:lnTo>
                    <a:pt x="103849" y="434456"/>
                  </a:lnTo>
                  <a:lnTo>
                    <a:pt x="129812" y="400841"/>
                  </a:lnTo>
                  <a:lnTo>
                    <a:pt x="158659" y="367910"/>
                  </a:lnTo>
                  <a:lnTo>
                    <a:pt x="190391" y="335736"/>
                  </a:lnTo>
                  <a:lnTo>
                    <a:pt x="225007" y="304392"/>
                  </a:lnTo>
                  <a:lnTo>
                    <a:pt x="262509" y="273948"/>
                  </a:lnTo>
                  <a:lnTo>
                    <a:pt x="302895" y="244478"/>
                  </a:lnTo>
                  <a:lnTo>
                    <a:pt x="346165" y="216054"/>
                  </a:lnTo>
                  <a:lnTo>
                    <a:pt x="385321" y="192714"/>
                  </a:lnTo>
                  <a:lnTo>
                    <a:pt x="425731" y="170709"/>
                  </a:lnTo>
                  <a:lnTo>
                    <a:pt x="467323" y="150037"/>
                  </a:lnTo>
                  <a:lnTo>
                    <a:pt x="510022" y="130699"/>
                  </a:lnTo>
                  <a:lnTo>
                    <a:pt x="553755" y="112694"/>
                  </a:lnTo>
                  <a:lnTo>
                    <a:pt x="598448" y="96024"/>
                  </a:lnTo>
                  <a:lnTo>
                    <a:pt x="644027" y="80686"/>
                  </a:lnTo>
                  <a:lnTo>
                    <a:pt x="690418" y="66683"/>
                  </a:lnTo>
                  <a:lnTo>
                    <a:pt x="737547" y="54013"/>
                  </a:lnTo>
                  <a:lnTo>
                    <a:pt x="785341" y="42677"/>
                  </a:lnTo>
                  <a:lnTo>
                    <a:pt x="833725" y="32674"/>
                  </a:lnTo>
                  <a:lnTo>
                    <a:pt x="882627" y="24006"/>
                  </a:lnTo>
                  <a:lnTo>
                    <a:pt x="931971" y="16670"/>
                  </a:lnTo>
                  <a:lnTo>
                    <a:pt x="981685" y="10669"/>
                  </a:lnTo>
                  <a:lnTo>
                    <a:pt x="1031694" y="6001"/>
                  </a:lnTo>
                  <a:lnTo>
                    <a:pt x="1081924" y="2667"/>
                  </a:lnTo>
                  <a:lnTo>
                    <a:pt x="1132303" y="666"/>
                  </a:lnTo>
                  <a:lnTo>
                    <a:pt x="1182755" y="0"/>
                  </a:lnTo>
                  <a:lnTo>
                    <a:pt x="1233207" y="666"/>
                  </a:lnTo>
                  <a:lnTo>
                    <a:pt x="1283585" y="2667"/>
                  </a:lnTo>
                  <a:lnTo>
                    <a:pt x="1333815" y="6001"/>
                  </a:lnTo>
                  <a:lnTo>
                    <a:pt x="1383824" y="10669"/>
                  </a:lnTo>
                  <a:lnTo>
                    <a:pt x="1433538" y="16670"/>
                  </a:lnTo>
                  <a:lnTo>
                    <a:pt x="1482882" y="24006"/>
                  </a:lnTo>
                  <a:lnTo>
                    <a:pt x="1531784" y="32674"/>
                  </a:lnTo>
                  <a:lnTo>
                    <a:pt x="1580168" y="42677"/>
                  </a:lnTo>
                  <a:lnTo>
                    <a:pt x="1627962" y="54013"/>
                  </a:lnTo>
                  <a:lnTo>
                    <a:pt x="1675091" y="66683"/>
                  </a:lnTo>
                  <a:lnTo>
                    <a:pt x="1721482" y="80686"/>
                  </a:lnTo>
                  <a:lnTo>
                    <a:pt x="1767061" y="96024"/>
                  </a:lnTo>
                  <a:lnTo>
                    <a:pt x="1811754" y="112694"/>
                  </a:lnTo>
                  <a:lnTo>
                    <a:pt x="1855487" y="130699"/>
                  </a:lnTo>
                  <a:lnTo>
                    <a:pt x="1898186" y="150037"/>
                  </a:lnTo>
                  <a:lnTo>
                    <a:pt x="1939778" y="170709"/>
                  </a:lnTo>
                  <a:lnTo>
                    <a:pt x="1980188" y="192714"/>
                  </a:lnTo>
                  <a:lnTo>
                    <a:pt x="2019344" y="216054"/>
                  </a:lnTo>
                  <a:close/>
                </a:path>
              </a:pathLst>
            </a:custGeom>
            <a:ln w="359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0" name="Content Placeholder 3">
            <a:extLst>
              <a:ext uri="{FF2B5EF4-FFF2-40B4-BE49-F238E27FC236}">
                <a16:creationId xmlns:a16="http://schemas.microsoft.com/office/drawing/2014/main" id="{A0419E02-4761-BF29-A32C-F043036B2145}"/>
              </a:ext>
            </a:extLst>
          </p:cNvPr>
          <p:cNvSpPr txBox="1">
            <a:spLocks/>
          </p:cNvSpPr>
          <p:nvPr/>
        </p:nvSpPr>
        <p:spPr>
          <a:xfrm>
            <a:off x="269492" y="1536939"/>
            <a:ext cx="4337799" cy="4676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5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000"/>
              </a:lnSpc>
              <a:spcAft>
                <a:spcPts val="1200"/>
              </a:spcAft>
            </a:pPr>
            <a:r>
              <a:rPr lang="en-US" sz="2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389 participants</a:t>
            </a: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18-44 </a:t>
            </a:r>
            <a:r>
              <a:rPr lang="en-US" sz="26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y.o</a:t>
            </a:r>
            <a:r>
              <a:rPr lang="en-US" sz="2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., </a:t>
            </a: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more than </a:t>
            </a: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hours on social media daily</a:t>
            </a:r>
          </a:p>
          <a:p>
            <a:pPr>
              <a:lnSpc>
                <a:spcPts val="3000"/>
              </a:lnSpc>
              <a:spcAft>
                <a:spcPts val="1200"/>
              </a:spcAft>
            </a:pPr>
            <a:r>
              <a:rPr lang="en-US" sz="2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Implicit attitude drives impulsive and excessive use</a:t>
            </a:r>
          </a:p>
          <a:p>
            <a:pPr>
              <a:lnSpc>
                <a:spcPts val="3000"/>
              </a:lnSpc>
              <a:spcAft>
                <a:spcPts val="1200"/>
              </a:spcAft>
            </a:pPr>
            <a:r>
              <a:rPr lang="en-US" sz="2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people consciously believe has little effect </a:t>
            </a: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 their actual social media use</a:t>
            </a:r>
          </a:p>
          <a:p>
            <a:pPr>
              <a:lnSpc>
                <a:spcPts val="3000"/>
              </a:lnSpc>
              <a:spcAft>
                <a:spcPts val="1800"/>
              </a:spcAft>
            </a:pPr>
            <a:endParaRPr lang="en-US" sz="2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CAC40A8-131A-4354-4CE3-6EC168F8FE17}"/>
              </a:ext>
            </a:extLst>
          </p:cNvPr>
          <p:cNvSpPr txBox="1"/>
          <p:nvPr/>
        </p:nvSpPr>
        <p:spPr>
          <a:xfrm>
            <a:off x="7334674" y="2791442"/>
            <a:ext cx="1840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Impulsive Use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EDF67CA-A3B8-3AB2-1523-D72F880B5DD1}"/>
              </a:ext>
            </a:extLst>
          </p:cNvPr>
          <p:cNvSpPr txBox="1"/>
          <p:nvPr/>
        </p:nvSpPr>
        <p:spPr>
          <a:xfrm>
            <a:off x="9952966" y="2791442"/>
            <a:ext cx="1840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Excessive Use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6F1476C1-AB1A-B000-A883-9BD8142DA85C}"/>
              </a:ext>
            </a:extLst>
          </p:cNvPr>
          <p:cNvSpPr txBox="1"/>
          <p:nvPr/>
        </p:nvSpPr>
        <p:spPr>
          <a:xfrm>
            <a:off x="7349707" y="4781697"/>
            <a:ext cx="179365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N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Negative Impact on Daily Life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2CA48CD-BC04-9F05-B9F6-1DE70FD175D4}"/>
              </a:ext>
            </a:extLst>
          </p:cNvPr>
          <p:cNvSpPr txBox="1"/>
          <p:nvPr/>
        </p:nvSpPr>
        <p:spPr>
          <a:xfrm>
            <a:off x="5084246" y="2809731"/>
            <a:ext cx="1243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Implicit Attitude</a:t>
            </a:r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1D6EDFE3-363D-E0C2-5BE6-229F79FFF806}"/>
              </a:ext>
            </a:extLst>
          </p:cNvPr>
          <p:cNvCxnSpPr/>
          <p:nvPr/>
        </p:nvCxnSpPr>
        <p:spPr>
          <a:xfrm>
            <a:off x="6767019" y="3173671"/>
            <a:ext cx="402137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EBDFFB14-59C4-F63C-2CEC-7F087ABD5D58}"/>
              </a:ext>
            </a:extLst>
          </p:cNvPr>
          <p:cNvCxnSpPr>
            <a:cxnSpLocks/>
          </p:cNvCxnSpPr>
          <p:nvPr/>
        </p:nvCxnSpPr>
        <p:spPr>
          <a:xfrm>
            <a:off x="9388978" y="3185367"/>
            <a:ext cx="43819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34570C7C-7A47-6D48-8B5B-E957C4732CFE}"/>
              </a:ext>
            </a:extLst>
          </p:cNvPr>
          <p:cNvCxnSpPr>
            <a:cxnSpLocks/>
          </p:cNvCxnSpPr>
          <p:nvPr/>
        </p:nvCxnSpPr>
        <p:spPr>
          <a:xfrm>
            <a:off x="8165221" y="3778604"/>
            <a:ext cx="0" cy="100145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A2CF3553-3453-8739-394D-83E8F5C40D04}"/>
              </a:ext>
            </a:extLst>
          </p:cNvPr>
          <p:cNvCxnSpPr>
            <a:cxnSpLocks/>
          </p:cNvCxnSpPr>
          <p:nvPr/>
        </p:nvCxnSpPr>
        <p:spPr>
          <a:xfrm flipH="1">
            <a:off x="8213755" y="3222613"/>
            <a:ext cx="1603368" cy="153734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5E3945AC-9000-5190-CF4B-E8FC851DD1A1}"/>
              </a:ext>
            </a:extLst>
          </p:cNvPr>
          <p:cNvSpPr txBox="1"/>
          <p:nvPr/>
        </p:nvSpPr>
        <p:spPr>
          <a:xfrm>
            <a:off x="443656" y="6236077"/>
            <a:ext cx="11748343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NZ" sz="15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Zahrai, K., Veer, E., Ballantine, P. W., de Vries, H. P., &amp; Prayag, G. (2022). Either you control social media or social media controls you: Understanding the impact of self‐control on excessive social media use from the dual‐system perspective. </a:t>
            </a:r>
            <a:r>
              <a:rPr lang="en-NZ" sz="1500" b="0" i="1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Journal of Consumer Affairs</a:t>
            </a:r>
            <a:r>
              <a:rPr lang="en-NZ" sz="15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NZ" sz="1500" b="0" i="1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56</a:t>
            </a:r>
            <a:r>
              <a:rPr lang="en-NZ" sz="15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(2), 806-848.</a:t>
            </a:r>
            <a:endParaRPr lang="en-NZ" sz="1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" name="object 50">
            <a:extLst>
              <a:ext uri="{FF2B5EF4-FFF2-40B4-BE49-F238E27FC236}">
                <a16:creationId xmlns:a16="http://schemas.microsoft.com/office/drawing/2014/main" id="{0A438068-BE19-FAA9-B7FE-E35B76FF9726}"/>
              </a:ext>
            </a:extLst>
          </p:cNvPr>
          <p:cNvSpPr/>
          <p:nvPr/>
        </p:nvSpPr>
        <p:spPr>
          <a:xfrm>
            <a:off x="4733086" y="4758319"/>
            <a:ext cx="1938037" cy="1143001"/>
          </a:xfrm>
          <a:custGeom>
            <a:avLst/>
            <a:gdLst/>
            <a:ahLst/>
            <a:cxnLst/>
            <a:rect l="l" t="t" r="r" b="b"/>
            <a:pathLst>
              <a:path w="2366009" h="1475740">
                <a:moveTo>
                  <a:pt x="2019344" y="216054"/>
                </a:moveTo>
                <a:lnTo>
                  <a:pt x="2062614" y="244478"/>
                </a:lnTo>
                <a:lnTo>
                  <a:pt x="2103000" y="273948"/>
                </a:lnTo>
                <a:lnTo>
                  <a:pt x="2140502" y="304392"/>
                </a:lnTo>
                <a:lnTo>
                  <a:pt x="2175118" y="335736"/>
                </a:lnTo>
                <a:lnTo>
                  <a:pt x="2206850" y="367910"/>
                </a:lnTo>
                <a:lnTo>
                  <a:pt x="2235697" y="400841"/>
                </a:lnTo>
                <a:lnTo>
                  <a:pt x="2261660" y="434456"/>
                </a:lnTo>
                <a:lnTo>
                  <a:pt x="2284737" y="468685"/>
                </a:lnTo>
                <a:lnTo>
                  <a:pt x="2304930" y="503454"/>
                </a:lnTo>
                <a:lnTo>
                  <a:pt x="2322239" y="538692"/>
                </a:lnTo>
                <a:lnTo>
                  <a:pt x="2336662" y="574326"/>
                </a:lnTo>
                <a:lnTo>
                  <a:pt x="2356855" y="646496"/>
                </a:lnTo>
                <a:lnTo>
                  <a:pt x="2365509" y="719386"/>
                </a:lnTo>
                <a:lnTo>
                  <a:pt x="2365509" y="755922"/>
                </a:lnTo>
                <a:lnTo>
                  <a:pt x="2356855" y="828813"/>
                </a:lnTo>
                <a:lnTo>
                  <a:pt x="2336662" y="900982"/>
                </a:lnTo>
                <a:lnTo>
                  <a:pt x="2322239" y="936617"/>
                </a:lnTo>
                <a:lnTo>
                  <a:pt x="2304930" y="971855"/>
                </a:lnTo>
                <a:lnTo>
                  <a:pt x="2284737" y="1006624"/>
                </a:lnTo>
                <a:lnTo>
                  <a:pt x="2261660" y="1040852"/>
                </a:lnTo>
                <a:lnTo>
                  <a:pt x="2235697" y="1074468"/>
                </a:lnTo>
                <a:lnTo>
                  <a:pt x="2206850" y="1107398"/>
                </a:lnTo>
                <a:lnTo>
                  <a:pt x="2175118" y="1139572"/>
                </a:lnTo>
                <a:lnTo>
                  <a:pt x="2140502" y="1170917"/>
                </a:lnTo>
                <a:lnTo>
                  <a:pt x="2103000" y="1201360"/>
                </a:lnTo>
                <a:lnTo>
                  <a:pt x="2062614" y="1230830"/>
                </a:lnTo>
                <a:lnTo>
                  <a:pt x="2019344" y="1259255"/>
                </a:lnTo>
                <a:lnTo>
                  <a:pt x="1980188" y="1282594"/>
                </a:lnTo>
                <a:lnTo>
                  <a:pt x="1939778" y="1304599"/>
                </a:lnTo>
                <a:lnTo>
                  <a:pt x="1898186" y="1325271"/>
                </a:lnTo>
                <a:lnTo>
                  <a:pt x="1855487" y="1344609"/>
                </a:lnTo>
                <a:lnTo>
                  <a:pt x="1811754" y="1362614"/>
                </a:lnTo>
                <a:lnTo>
                  <a:pt x="1767061" y="1379285"/>
                </a:lnTo>
                <a:lnTo>
                  <a:pt x="1721482" y="1394622"/>
                </a:lnTo>
                <a:lnTo>
                  <a:pt x="1675091" y="1408626"/>
                </a:lnTo>
                <a:lnTo>
                  <a:pt x="1627962" y="1421295"/>
                </a:lnTo>
                <a:lnTo>
                  <a:pt x="1580168" y="1432632"/>
                </a:lnTo>
                <a:lnTo>
                  <a:pt x="1531784" y="1442634"/>
                </a:lnTo>
                <a:lnTo>
                  <a:pt x="1482882" y="1451303"/>
                </a:lnTo>
                <a:lnTo>
                  <a:pt x="1433538" y="1458638"/>
                </a:lnTo>
                <a:lnTo>
                  <a:pt x="1383824" y="1464640"/>
                </a:lnTo>
                <a:lnTo>
                  <a:pt x="1333815" y="1469307"/>
                </a:lnTo>
                <a:lnTo>
                  <a:pt x="1283585" y="1472642"/>
                </a:lnTo>
                <a:lnTo>
                  <a:pt x="1233207" y="1474642"/>
                </a:lnTo>
                <a:lnTo>
                  <a:pt x="1182755" y="1475309"/>
                </a:lnTo>
                <a:lnTo>
                  <a:pt x="1132303" y="1474642"/>
                </a:lnTo>
                <a:lnTo>
                  <a:pt x="1081924" y="1472642"/>
                </a:lnTo>
                <a:lnTo>
                  <a:pt x="1031694" y="1469307"/>
                </a:lnTo>
                <a:lnTo>
                  <a:pt x="981685" y="1464640"/>
                </a:lnTo>
                <a:lnTo>
                  <a:pt x="931971" y="1458638"/>
                </a:lnTo>
                <a:lnTo>
                  <a:pt x="882627" y="1451303"/>
                </a:lnTo>
                <a:lnTo>
                  <a:pt x="833725" y="1442634"/>
                </a:lnTo>
                <a:lnTo>
                  <a:pt x="785341" y="1432632"/>
                </a:lnTo>
                <a:lnTo>
                  <a:pt x="737547" y="1421295"/>
                </a:lnTo>
                <a:lnTo>
                  <a:pt x="690418" y="1408626"/>
                </a:lnTo>
                <a:lnTo>
                  <a:pt x="644027" y="1394622"/>
                </a:lnTo>
                <a:lnTo>
                  <a:pt x="598448" y="1379285"/>
                </a:lnTo>
                <a:lnTo>
                  <a:pt x="553755" y="1362614"/>
                </a:lnTo>
                <a:lnTo>
                  <a:pt x="510022" y="1344609"/>
                </a:lnTo>
                <a:lnTo>
                  <a:pt x="467323" y="1325271"/>
                </a:lnTo>
                <a:lnTo>
                  <a:pt x="425731" y="1304599"/>
                </a:lnTo>
                <a:lnTo>
                  <a:pt x="385321" y="1282594"/>
                </a:lnTo>
                <a:lnTo>
                  <a:pt x="346165" y="1259255"/>
                </a:lnTo>
                <a:lnTo>
                  <a:pt x="302895" y="1230830"/>
                </a:lnTo>
                <a:lnTo>
                  <a:pt x="262509" y="1201360"/>
                </a:lnTo>
                <a:lnTo>
                  <a:pt x="225007" y="1170917"/>
                </a:lnTo>
                <a:lnTo>
                  <a:pt x="190391" y="1139572"/>
                </a:lnTo>
                <a:lnTo>
                  <a:pt x="158659" y="1107398"/>
                </a:lnTo>
                <a:lnTo>
                  <a:pt x="129812" y="1074468"/>
                </a:lnTo>
                <a:lnTo>
                  <a:pt x="103849" y="1040852"/>
                </a:lnTo>
                <a:lnTo>
                  <a:pt x="80772" y="1006624"/>
                </a:lnTo>
                <a:lnTo>
                  <a:pt x="60579" y="971855"/>
                </a:lnTo>
                <a:lnTo>
                  <a:pt x="43270" y="936617"/>
                </a:lnTo>
                <a:lnTo>
                  <a:pt x="28847" y="900982"/>
                </a:lnTo>
                <a:lnTo>
                  <a:pt x="8654" y="828813"/>
                </a:lnTo>
                <a:lnTo>
                  <a:pt x="0" y="755922"/>
                </a:lnTo>
                <a:lnTo>
                  <a:pt x="0" y="719386"/>
                </a:lnTo>
                <a:lnTo>
                  <a:pt x="2884" y="682887"/>
                </a:lnTo>
                <a:lnTo>
                  <a:pt x="17308" y="610285"/>
                </a:lnTo>
                <a:lnTo>
                  <a:pt x="43270" y="538692"/>
                </a:lnTo>
                <a:lnTo>
                  <a:pt x="60579" y="503454"/>
                </a:lnTo>
                <a:lnTo>
                  <a:pt x="80772" y="468685"/>
                </a:lnTo>
                <a:lnTo>
                  <a:pt x="103849" y="434456"/>
                </a:lnTo>
                <a:lnTo>
                  <a:pt x="129812" y="400841"/>
                </a:lnTo>
                <a:lnTo>
                  <a:pt x="158659" y="367910"/>
                </a:lnTo>
                <a:lnTo>
                  <a:pt x="190391" y="335736"/>
                </a:lnTo>
                <a:lnTo>
                  <a:pt x="225007" y="304392"/>
                </a:lnTo>
                <a:lnTo>
                  <a:pt x="262509" y="273948"/>
                </a:lnTo>
                <a:lnTo>
                  <a:pt x="302895" y="244478"/>
                </a:lnTo>
                <a:lnTo>
                  <a:pt x="346165" y="216054"/>
                </a:lnTo>
                <a:lnTo>
                  <a:pt x="385321" y="192714"/>
                </a:lnTo>
                <a:lnTo>
                  <a:pt x="425731" y="170709"/>
                </a:lnTo>
                <a:lnTo>
                  <a:pt x="467323" y="150037"/>
                </a:lnTo>
                <a:lnTo>
                  <a:pt x="510022" y="130699"/>
                </a:lnTo>
                <a:lnTo>
                  <a:pt x="553755" y="112694"/>
                </a:lnTo>
                <a:lnTo>
                  <a:pt x="598448" y="96024"/>
                </a:lnTo>
                <a:lnTo>
                  <a:pt x="644027" y="80686"/>
                </a:lnTo>
                <a:lnTo>
                  <a:pt x="690418" y="66683"/>
                </a:lnTo>
                <a:lnTo>
                  <a:pt x="737547" y="54013"/>
                </a:lnTo>
                <a:lnTo>
                  <a:pt x="785341" y="42677"/>
                </a:lnTo>
                <a:lnTo>
                  <a:pt x="833725" y="32674"/>
                </a:lnTo>
                <a:lnTo>
                  <a:pt x="882627" y="24006"/>
                </a:lnTo>
                <a:lnTo>
                  <a:pt x="931971" y="16670"/>
                </a:lnTo>
                <a:lnTo>
                  <a:pt x="981685" y="10669"/>
                </a:lnTo>
                <a:lnTo>
                  <a:pt x="1031694" y="6001"/>
                </a:lnTo>
                <a:lnTo>
                  <a:pt x="1081924" y="2667"/>
                </a:lnTo>
                <a:lnTo>
                  <a:pt x="1132303" y="666"/>
                </a:lnTo>
                <a:lnTo>
                  <a:pt x="1182755" y="0"/>
                </a:lnTo>
                <a:lnTo>
                  <a:pt x="1233207" y="666"/>
                </a:lnTo>
                <a:lnTo>
                  <a:pt x="1283585" y="2667"/>
                </a:lnTo>
                <a:lnTo>
                  <a:pt x="1333815" y="6001"/>
                </a:lnTo>
                <a:lnTo>
                  <a:pt x="1383824" y="10669"/>
                </a:lnTo>
                <a:lnTo>
                  <a:pt x="1433538" y="16670"/>
                </a:lnTo>
                <a:lnTo>
                  <a:pt x="1482882" y="24006"/>
                </a:lnTo>
                <a:lnTo>
                  <a:pt x="1531784" y="32674"/>
                </a:lnTo>
                <a:lnTo>
                  <a:pt x="1580168" y="42677"/>
                </a:lnTo>
                <a:lnTo>
                  <a:pt x="1627962" y="54013"/>
                </a:lnTo>
                <a:lnTo>
                  <a:pt x="1675091" y="66683"/>
                </a:lnTo>
                <a:lnTo>
                  <a:pt x="1721482" y="80686"/>
                </a:lnTo>
                <a:lnTo>
                  <a:pt x="1767061" y="96024"/>
                </a:lnTo>
                <a:lnTo>
                  <a:pt x="1811754" y="112694"/>
                </a:lnTo>
                <a:lnTo>
                  <a:pt x="1855487" y="130699"/>
                </a:lnTo>
                <a:lnTo>
                  <a:pt x="1898186" y="150037"/>
                </a:lnTo>
                <a:lnTo>
                  <a:pt x="1939778" y="170709"/>
                </a:lnTo>
                <a:lnTo>
                  <a:pt x="1980188" y="192714"/>
                </a:lnTo>
                <a:lnTo>
                  <a:pt x="2019344" y="216054"/>
                </a:lnTo>
                <a:close/>
              </a:path>
            </a:pathLst>
          </a:custGeom>
          <a:ln w="359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51">
            <a:extLst>
              <a:ext uri="{FF2B5EF4-FFF2-40B4-BE49-F238E27FC236}">
                <a16:creationId xmlns:a16="http://schemas.microsoft.com/office/drawing/2014/main" id="{C7D6D9E4-21DF-403A-540C-F2D21AC93126}"/>
              </a:ext>
            </a:extLst>
          </p:cNvPr>
          <p:cNvSpPr txBox="1"/>
          <p:nvPr/>
        </p:nvSpPr>
        <p:spPr>
          <a:xfrm>
            <a:off x="4956271" y="4900419"/>
            <a:ext cx="1443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200">
                <a:latin typeface="+mj-lt"/>
              </a:defRPr>
            </a:lvl1pPr>
          </a:lstStyle>
          <a:p>
            <a:r>
              <a:rPr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Explicit Attitude</a:t>
            </a:r>
          </a:p>
        </p:txBody>
      </p:sp>
    </p:spTree>
    <p:extLst>
      <p:ext uri="{BB962C8B-B14F-4D97-AF65-F5344CB8AC3E}">
        <p14:creationId xmlns:p14="http://schemas.microsoft.com/office/powerpoint/2010/main" val="693029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9185E-4C6C-204A-C5F4-D4C1B5D1E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41AB716-92AA-F403-8DF5-1334CA80A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4520" y="1361089"/>
            <a:ext cx="4473800" cy="445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9DFBE9-298B-0A29-089B-54C9926A13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806" b="-116"/>
          <a:stretch/>
        </p:blipFill>
        <p:spPr>
          <a:xfrm>
            <a:off x="3505200" y="203223"/>
            <a:ext cx="4953000" cy="64515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6E543AC-F5FE-0FD8-42C2-F9980954AAB3}"/>
              </a:ext>
            </a:extLst>
          </p:cNvPr>
          <p:cNvSpPr/>
          <p:nvPr/>
        </p:nvSpPr>
        <p:spPr>
          <a:xfrm>
            <a:off x="1429404" y="1045779"/>
            <a:ext cx="2159876" cy="5092262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205EF1B1-C394-2451-14F1-A05DA72EE67E}"/>
              </a:ext>
            </a:extLst>
          </p:cNvPr>
          <p:cNvSpPr/>
          <p:nvPr/>
        </p:nvSpPr>
        <p:spPr>
          <a:xfrm rot="1260000">
            <a:off x="84080" y="3407030"/>
            <a:ext cx="1836217" cy="2454640"/>
          </a:xfrm>
          <a:prstGeom prst="triangle">
            <a:avLst>
              <a:gd name="adj" fmla="val 49310"/>
            </a:avLst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96B1883-80A8-A57A-AA9A-6B4EFDE38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2733" y="3008821"/>
            <a:ext cx="2513342" cy="3061768"/>
          </a:xfrm>
        </p:spPr>
        <p:txBody>
          <a:bodyPr>
            <a:noAutofit/>
          </a:bodyPr>
          <a:lstStyle/>
          <a:p>
            <a:pPr marL="396875" indent="-49213">
              <a:spcAft>
                <a:spcPts val="600"/>
              </a:spcAft>
              <a:buNone/>
            </a:pPr>
            <a:r>
              <a:rPr lang="en-US" sz="2600" dirty="0">
                <a:solidFill>
                  <a:schemeClr val="tx1"/>
                </a:solidFill>
                <a:latin typeface="Georgia" panose="02040502050405020303" pitchFamily="18" charset="0"/>
              </a:rPr>
              <a:t>Social Media Users</a:t>
            </a:r>
            <a:endParaRPr lang="en-US" sz="2600" dirty="0">
              <a:latin typeface="Georgia" panose="02040502050405020303" pitchFamily="18" charset="0"/>
            </a:endParaRPr>
          </a:p>
          <a:p>
            <a:pPr marL="396875" indent="0">
              <a:buNone/>
            </a:pPr>
            <a:r>
              <a:rPr lang="en-US" sz="2600" b="1" dirty="0">
                <a:latin typeface="Georgia" panose="02040502050405020303" pitchFamily="18" charset="0"/>
              </a:rPr>
              <a:t>65% of Earth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5EC1F5A0-00F7-EAFA-8EBE-3BF73CDAB5E0}"/>
              </a:ext>
            </a:extLst>
          </p:cNvPr>
          <p:cNvSpPr txBox="1">
            <a:spLocks/>
          </p:cNvSpPr>
          <p:nvPr/>
        </p:nvSpPr>
        <p:spPr>
          <a:xfrm>
            <a:off x="8174631" y="2877033"/>
            <a:ext cx="3837648" cy="3061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indent="-49213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500" dirty="0">
                <a:latin typeface="Georgia" panose="02040502050405020303" pitchFamily="18" charset="0"/>
              </a:rPr>
              <a:t>2.5 hours daily</a:t>
            </a:r>
          </a:p>
          <a:p>
            <a:pPr marL="396875" indent="-49213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500" dirty="0">
                <a:latin typeface="Georgia" panose="02040502050405020303" pitchFamily="18" charset="0"/>
              </a:rPr>
              <a:t>7 full years of life</a:t>
            </a:r>
          </a:p>
          <a:p>
            <a:pPr marL="396875" indent="-49213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500" dirty="0">
                <a:latin typeface="Georgia" panose="02040502050405020303" pitchFamily="18" charset="0"/>
              </a:rPr>
              <a:t>79% of NZ population</a:t>
            </a:r>
          </a:p>
        </p:txBody>
      </p:sp>
    </p:spTree>
    <p:extLst>
      <p:ext uri="{BB962C8B-B14F-4D97-AF65-F5344CB8AC3E}">
        <p14:creationId xmlns:p14="http://schemas.microsoft.com/office/powerpoint/2010/main" val="421675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build="p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18CD25-DAC3-5201-B861-5489C1F25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peech Bubble: Oval 119">
            <a:extLst>
              <a:ext uri="{FF2B5EF4-FFF2-40B4-BE49-F238E27FC236}">
                <a16:creationId xmlns:a16="http://schemas.microsoft.com/office/drawing/2014/main" id="{370C3B92-37F3-63AA-C69A-ADF7E9808928}"/>
              </a:ext>
            </a:extLst>
          </p:cNvPr>
          <p:cNvSpPr/>
          <p:nvPr/>
        </p:nvSpPr>
        <p:spPr>
          <a:xfrm>
            <a:off x="1458694" y="3925298"/>
            <a:ext cx="5719600" cy="2083327"/>
          </a:xfrm>
          <a:prstGeom prst="wedgeEllipseCallout">
            <a:avLst>
              <a:gd name="adj1" fmla="val 55504"/>
              <a:gd name="adj2" fmla="val -68047"/>
            </a:avLst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5737404-4CA6-E561-6221-EA9B93E4E4FD}"/>
              </a:ext>
            </a:extLst>
          </p:cNvPr>
          <p:cNvSpPr txBox="1">
            <a:spLocks/>
          </p:cNvSpPr>
          <p:nvPr/>
        </p:nvSpPr>
        <p:spPr>
          <a:xfrm>
            <a:off x="421466" y="1933550"/>
            <a:ext cx="4142738" cy="28788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5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5425" indent="-225425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NZ" sz="25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initial self-control </a:t>
            </a:r>
            <a:r>
              <a:rPr lang="en-NZ" sz="25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 reduce harmful use, but…</a:t>
            </a:r>
          </a:p>
          <a:p>
            <a:pPr marL="225425" indent="-225425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NZ" sz="25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Self-control</a:t>
            </a:r>
            <a:r>
              <a:rPr lang="en-NZ" sz="25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limited </a:t>
            </a:r>
            <a:r>
              <a:rPr lang="en-NZ" sz="25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when positive implicit attitudes are strong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7325029-1737-AB3A-0ABB-003A74EEB49E}"/>
              </a:ext>
            </a:extLst>
          </p:cNvPr>
          <p:cNvGrpSpPr/>
          <p:nvPr/>
        </p:nvGrpSpPr>
        <p:grpSpPr>
          <a:xfrm>
            <a:off x="7142526" y="588647"/>
            <a:ext cx="2209774" cy="1153190"/>
            <a:chOff x="6108060" y="493487"/>
            <a:chExt cx="2870200" cy="1475106"/>
          </a:xfrm>
        </p:grpSpPr>
        <p:sp>
          <p:nvSpPr>
            <p:cNvPr id="19" name="object 19">
              <a:extLst>
                <a:ext uri="{FF2B5EF4-FFF2-40B4-BE49-F238E27FC236}">
                  <a16:creationId xmlns:a16="http://schemas.microsoft.com/office/drawing/2014/main" id="{306F5A23-9CD8-1052-D71B-B0F0DEE66E01}"/>
                </a:ext>
              </a:extLst>
            </p:cNvPr>
            <p:cNvSpPr/>
            <p:nvPr/>
          </p:nvSpPr>
          <p:spPr>
            <a:xfrm>
              <a:off x="6108060" y="493487"/>
              <a:ext cx="2870200" cy="1475105"/>
            </a:xfrm>
            <a:custGeom>
              <a:avLst/>
              <a:gdLst/>
              <a:ahLst/>
              <a:cxnLst/>
              <a:rect l="l" t="t" r="r" b="b"/>
              <a:pathLst>
                <a:path w="2870200" h="1475104">
                  <a:moveTo>
                    <a:pt x="1460714" y="0"/>
                  </a:moveTo>
                  <a:lnTo>
                    <a:pt x="1409469" y="0"/>
                  </a:lnTo>
                  <a:lnTo>
                    <a:pt x="1358250" y="934"/>
                  </a:lnTo>
                  <a:lnTo>
                    <a:pt x="1307110" y="2804"/>
                  </a:lnTo>
                  <a:lnTo>
                    <a:pt x="1256101" y="5608"/>
                  </a:lnTo>
                  <a:lnTo>
                    <a:pt x="1205277" y="9347"/>
                  </a:lnTo>
                  <a:lnTo>
                    <a:pt x="1154689" y="14021"/>
                  </a:lnTo>
                  <a:lnTo>
                    <a:pt x="1104390" y="19630"/>
                  </a:lnTo>
                  <a:lnTo>
                    <a:pt x="1054432" y="26174"/>
                  </a:lnTo>
                  <a:lnTo>
                    <a:pt x="1004869" y="33652"/>
                  </a:lnTo>
                  <a:lnTo>
                    <a:pt x="955752" y="42065"/>
                  </a:lnTo>
                  <a:lnTo>
                    <a:pt x="907135" y="51413"/>
                  </a:lnTo>
                  <a:lnTo>
                    <a:pt x="859070" y="61696"/>
                  </a:lnTo>
                  <a:lnTo>
                    <a:pt x="811608" y="72913"/>
                  </a:lnTo>
                  <a:lnTo>
                    <a:pt x="764804" y="85065"/>
                  </a:lnTo>
                  <a:lnTo>
                    <a:pt x="718710" y="98153"/>
                  </a:lnTo>
                  <a:lnTo>
                    <a:pt x="673377" y="112174"/>
                  </a:lnTo>
                  <a:lnTo>
                    <a:pt x="628859" y="127131"/>
                  </a:lnTo>
                  <a:lnTo>
                    <a:pt x="585208" y="143023"/>
                  </a:lnTo>
                  <a:lnTo>
                    <a:pt x="542477" y="159849"/>
                  </a:lnTo>
                  <a:lnTo>
                    <a:pt x="500718" y="177610"/>
                  </a:lnTo>
                  <a:lnTo>
                    <a:pt x="459984" y="196306"/>
                  </a:lnTo>
                  <a:lnTo>
                    <a:pt x="420328" y="215936"/>
                  </a:lnTo>
                  <a:lnTo>
                    <a:pt x="372332" y="241810"/>
                  </a:lnTo>
                  <a:lnTo>
                    <a:pt x="327245" y="268558"/>
                  </a:lnTo>
                  <a:lnTo>
                    <a:pt x="285066" y="296125"/>
                  </a:lnTo>
                  <a:lnTo>
                    <a:pt x="245797" y="324458"/>
                  </a:lnTo>
                  <a:lnTo>
                    <a:pt x="209436" y="353501"/>
                  </a:lnTo>
                  <a:lnTo>
                    <a:pt x="175985" y="383200"/>
                  </a:lnTo>
                  <a:lnTo>
                    <a:pt x="145442" y="413500"/>
                  </a:lnTo>
                  <a:lnTo>
                    <a:pt x="117808" y="444346"/>
                  </a:lnTo>
                  <a:lnTo>
                    <a:pt x="93083" y="475684"/>
                  </a:lnTo>
                  <a:lnTo>
                    <a:pt x="71266" y="507459"/>
                  </a:lnTo>
                  <a:lnTo>
                    <a:pt x="36360" y="572103"/>
                  </a:lnTo>
                  <a:lnTo>
                    <a:pt x="13089" y="637839"/>
                  </a:lnTo>
                  <a:lnTo>
                    <a:pt x="1454" y="704232"/>
                  </a:lnTo>
                  <a:lnTo>
                    <a:pt x="0" y="737537"/>
                  </a:lnTo>
                  <a:lnTo>
                    <a:pt x="1454" y="770843"/>
                  </a:lnTo>
                  <a:lnTo>
                    <a:pt x="13089" y="837235"/>
                  </a:lnTo>
                  <a:lnTo>
                    <a:pt x="36360" y="902971"/>
                  </a:lnTo>
                  <a:lnTo>
                    <a:pt x="71266" y="967615"/>
                  </a:lnTo>
                  <a:lnTo>
                    <a:pt x="93083" y="999390"/>
                  </a:lnTo>
                  <a:lnTo>
                    <a:pt x="117808" y="1030728"/>
                  </a:lnTo>
                  <a:lnTo>
                    <a:pt x="145442" y="1061575"/>
                  </a:lnTo>
                  <a:lnTo>
                    <a:pt x="175985" y="1091875"/>
                  </a:lnTo>
                  <a:lnTo>
                    <a:pt x="209436" y="1121573"/>
                  </a:lnTo>
                  <a:lnTo>
                    <a:pt x="245797" y="1150616"/>
                  </a:lnTo>
                  <a:lnTo>
                    <a:pt x="285066" y="1178949"/>
                  </a:lnTo>
                  <a:lnTo>
                    <a:pt x="327245" y="1206517"/>
                  </a:lnTo>
                  <a:lnTo>
                    <a:pt x="372332" y="1233265"/>
                  </a:lnTo>
                  <a:lnTo>
                    <a:pt x="420328" y="1259138"/>
                  </a:lnTo>
                  <a:lnTo>
                    <a:pt x="459984" y="1278769"/>
                  </a:lnTo>
                  <a:lnTo>
                    <a:pt x="500718" y="1297465"/>
                  </a:lnTo>
                  <a:lnTo>
                    <a:pt x="542477" y="1315226"/>
                  </a:lnTo>
                  <a:lnTo>
                    <a:pt x="585208" y="1332052"/>
                  </a:lnTo>
                  <a:lnTo>
                    <a:pt x="628859" y="1347944"/>
                  </a:lnTo>
                  <a:lnTo>
                    <a:pt x="673377" y="1362900"/>
                  </a:lnTo>
                  <a:lnTo>
                    <a:pt x="718710" y="1376922"/>
                  </a:lnTo>
                  <a:lnTo>
                    <a:pt x="764804" y="1390009"/>
                  </a:lnTo>
                  <a:lnTo>
                    <a:pt x="811608" y="1402162"/>
                  </a:lnTo>
                  <a:lnTo>
                    <a:pt x="859070" y="1413379"/>
                  </a:lnTo>
                  <a:lnTo>
                    <a:pt x="907135" y="1423662"/>
                  </a:lnTo>
                  <a:lnTo>
                    <a:pt x="955752" y="1433010"/>
                  </a:lnTo>
                  <a:lnTo>
                    <a:pt x="1004869" y="1441423"/>
                  </a:lnTo>
                  <a:lnTo>
                    <a:pt x="1054432" y="1448901"/>
                  </a:lnTo>
                  <a:lnTo>
                    <a:pt x="1104390" y="1455445"/>
                  </a:lnTo>
                  <a:lnTo>
                    <a:pt x="1154689" y="1461054"/>
                  </a:lnTo>
                  <a:lnTo>
                    <a:pt x="1205277" y="1465728"/>
                  </a:lnTo>
                  <a:lnTo>
                    <a:pt x="1256101" y="1469467"/>
                  </a:lnTo>
                  <a:lnTo>
                    <a:pt x="1307110" y="1472271"/>
                  </a:lnTo>
                  <a:lnTo>
                    <a:pt x="1358250" y="1474141"/>
                  </a:lnTo>
                  <a:lnTo>
                    <a:pt x="1409469" y="1475076"/>
                  </a:lnTo>
                  <a:lnTo>
                    <a:pt x="1460714" y="1475076"/>
                  </a:lnTo>
                  <a:lnTo>
                    <a:pt x="1511932" y="1474141"/>
                  </a:lnTo>
                  <a:lnTo>
                    <a:pt x="1563072" y="1472271"/>
                  </a:lnTo>
                  <a:lnTo>
                    <a:pt x="1614081" y="1469467"/>
                  </a:lnTo>
                  <a:lnTo>
                    <a:pt x="1664906" y="1465728"/>
                  </a:lnTo>
                  <a:lnTo>
                    <a:pt x="1715494" y="1461054"/>
                  </a:lnTo>
                  <a:lnTo>
                    <a:pt x="1765793" y="1455445"/>
                  </a:lnTo>
                  <a:lnTo>
                    <a:pt x="1815750" y="1448901"/>
                  </a:lnTo>
                  <a:lnTo>
                    <a:pt x="1865313" y="1441423"/>
                  </a:lnTo>
                  <a:lnTo>
                    <a:pt x="1914430" y="1433010"/>
                  </a:lnTo>
                  <a:lnTo>
                    <a:pt x="1963047" y="1423662"/>
                  </a:lnTo>
                  <a:lnTo>
                    <a:pt x="2011113" y="1413379"/>
                  </a:lnTo>
                  <a:lnTo>
                    <a:pt x="2058574" y="1402162"/>
                  </a:lnTo>
                  <a:lnTo>
                    <a:pt x="2105378" y="1390009"/>
                  </a:lnTo>
                  <a:lnTo>
                    <a:pt x="2151472" y="1376922"/>
                  </a:lnTo>
                  <a:lnTo>
                    <a:pt x="2196805" y="1362900"/>
                  </a:lnTo>
                  <a:lnTo>
                    <a:pt x="2241323" y="1347944"/>
                  </a:lnTo>
                  <a:lnTo>
                    <a:pt x="2284973" y="1332052"/>
                  </a:lnTo>
                  <a:lnTo>
                    <a:pt x="2327704" y="1315226"/>
                  </a:lnTo>
                  <a:lnTo>
                    <a:pt x="2369463" y="1297465"/>
                  </a:lnTo>
                  <a:lnTo>
                    <a:pt x="2410197" y="1278769"/>
                  </a:lnTo>
                  <a:lnTo>
                    <a:pt x="2449854" y="1259138"/>
                  </a:lnTo>
                  <a:lnTo>
                    <a:pt x="2497850" y="1233265"/>
                  </a:lnTo>
                  <a:lnTo>
                    <a:pt x="2542937" y="1206517"/>
                  </a:lnTo>
                  <a:lnTo>
                    <a:pt x="2585115" y="1178949"/>
                  </a:lnTo>
                  <a:lnTo>
                    <a:pt x="2624384" y="1150616"/>
                  </a:lnTo>
                  <a:lnTo>
                    <a:pt x="2660745" y="1121573"/>
                  </a:lnTo>
                  <a:lnTo>
                    <a:pt x="2694197" y="1091875"/>
                  </a:lnTo>
                  <a:lnTo>
                    <a:pt x="2724740" y="1061575"/>
                  </a:lnTo>
                  <a:lnTo>
                    <a:pt x="2752374" y="1030728"/>
                  </a:lnTo>
                  <a:lnTo>
                    <a:pt x="2777099" y="999390"/>
                  </a:lnTo>
                  <a:lnTo>
                    <a:pt x="2798915" y="967615"/>
                  </a:lnTo>
                  <a:lnTo>
                    <a:pt x="2833821" y="902971"/>
                  </a:lnTo>
                  <a:lnTo>
                    <a:pt x="2857092" y="837235"/>
                  </a:lnTo>
                  <a:lnTo>
                    <a:pt x="2868727" y="770843"/>
                  </a:lnTo>
                  <a:lnTo>
                    <a:pt x="2870182" y="737537"/>
                  </a:lnTo>
                  <a:lnTo>
                    <a:pt x="2868727" y="704232"/>
                  </a:lnTo>
                  <a:lnTo>
                    <a:pt x="2857092" y="637839"/>
                  </a:lnTo>
                  <a:lnTo>
                    <a:pt x="2833821" y="572103"/>
                  </a:lnTo>
                  <a:lnTo>
                    <a:pt x="2798915" y="507459"/>
                  </a:lnTo>
                  <a:lnTo>
                    <a:pt x="2777099" y="475684"/>
                  </a:lnTo>
                  <a:lnTo>
                    <a:pt x="2752374" y="444346"/>
                  </a:lnTo>
                  <a:lnTo>
                    <a:pt x="2724740" y="413500"/>
                  </a:lnTo>
                  <a:lnTo>
                    <a:pt x="2694197" y="383200"/>
                  </a:lnTo>
                  <a:lnTo>
                    <a:pt x="2660745" y="353501"/>
                  </a:lnTo>
                  <a:lnTo>
                    <a:pt x="2624384" y="324458"/>
                  </a:lnTo>
                  <a:lnTo>
                    <a:pt x="2585115" y="296125"/>
                  </a:lnTo>
                  <a:lnTo>
                    <a:pt x="2542937" y="268558"/>
                  </a:lnTo>
                  <a:lnTo>
                    <a:pt x="2497850" y="241810"/>
                  </a:lnTo>
                  <a:lnTo>
                    <a:pt x="2449854" y="215936"/>
                  </a:lnTo>
                  <a:lnTo>
                    <a:pt x="2410197" y="196306"/>
                  </a:lnTo>
                  <a:lnTo>
                    <a:pt x="2369463" y="177610"/>
                  </a:lnTo>
                  <a:lnTo>
                    <a:pt x="2327704" y="159849"/>
                  </a:lnTo>
                  <a:lnTo>
                    <a:pt x="2284973" y="143023"/>
                  </a:lnTo>
                  <a:lnTo>
                    <a:pt x="2241323" y="127131"/>
                  </a:lnTo>
                  <a:lnTo>
                    <a:pt x="2196805" y="112174"/>
                  </a:lnTo>
                  <a:lnTo>
                    <a:pt x="2151472" y="98153"/>
                  </a:lnTo>
                  <a:lnTo>
                    <a:pt x="2105378" y="85065"/>
                  </a:lnTo>
                  <a:lnTo>
                    <a:pt x="2058574" y="72913"/>
                  </a:lnTo>
                  <a:lnTo>
                    <a:pt x="2011113" y="61696"/>
                  </a:lnTo>
                  <a:lnTo>
                    <a:pt x="1963047" y="51413"/>
                  </a:lnTo>
                  <a:lnTo>
                    <a:pt x="1914430" y="42065"/>
                  </a:lnTo>
                  <a:lnTo>
                    <a:pt x="1865313" y="33652"/>
                  </a:lnTo>
                  <a:lnTo>
                    <a:pt x="1815750" y="26174"/>
                  </a:lnTo>
                  <a:lnTo>
                    <a:pt x="1765793" y="19630"/>
                  </a:lnTo>
                  <a:lnTo>
                    <a:pt x="1715494" y="14021"/>
                  </a:lnTo>
                  <a:lnTo>
                    <a:pt x="1664906" y="9347"/>
                  </a:lnTo>
                  <a:lnTo>
                    <a:pt x="1614081" y="5608"/>
                  </a:lnTo>
                  <a:lnTo>
                    <a:pt x="1563072" y="2804"/>
                  </a:lnTo>
                  <a:lnTo>
                    <a:pt x="1511932" y="934"/>
                  </a:lnTo>
                  <a:lnTo>
                    <a:pt x="1460714" y="0"/>
                  </a:lnTo>
                  <a:close/>
                </a:path>
              </a:pathLst>
            </a:custGeom>
            <a:solidFill>
              <a:srgbClr val="F1C8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>
              <a:extLst>
                <a:ext uri="{FF2B5EF4-FFF2-40B4-BE49-F238E27FC236}">
                  <a16:creationId xmlns:a16="http://schemas.microsoft.com/office/drawing/2014/main" id="{0CE63E4C-2E2C-BAD4-4376-3A1AD08F3F4B}"/>
                </a:ext>
              </a:extLst>
            </p:cNvPr>
            <p:cNvSpPr/>
            <p:nvPr/>
          </p:nvSpPr>
          <p:spPr>
            <a:xfrm>
              <a:off x="6108060" y="493488"/>
              <a:ext cx="2870200" cy="1475105"/>
            </a:xfrm>
            <a:custGeom>
              <a:avLst/>
              <a:gdLst/>
              <a:ahLst/>
              <a:cxnLst/>
              <a:rect l="l" t="t" r="r" b="b"/>
              <a:pathLst>
                <a:path w="2870200" h="1475104">
                  <a:moveTo>
                    <a:pt x="2449853" y="215937"/>
                  </a:moveTo>
                  <a:lnTo>
                    <a:pt x="2497849" y="241810"/>
                  </a:lnTo>
                  <a:lnTo>
                    <a:pt x="2542936" y="268558"/>
                  </a:lnTo>
                  <a:lnTo>
                    <a:pt x="2585114" y="296126"/>
                  </a:lnTo>
                  <a:lnTo>
                    <a:pt x="2624384" y="324458"/>
                  </a:lnTo>
                  <a:lnTo>
                    <a:pt x="2660744" y="353501"/>
                  </a:lnTo>
                  <a:lnTo>
                    <a:pt x="2694196" y="383200"/>
                  </a:lnTo>
                  <a:lnTo>
                    <a:pt x="2724739" y="413500"/>
                  </a:lnTo>
                  <a:lnTo>
                    <a:pt x="2752373" y="444346"/>
                  </a:lnTo>
                  <a:lnTo>
                    <a:pt x="2777098" y="475684"/>
                  </a:lnTo>
                  <a:lnTo>
                    <a:pt x="2798914" y="507460"/>
                  </a:lnTo>
                  <a:lnTo>
                    <a:pt x="2833821" y="572103"/>
                  </a:lnTo>
                  <a:lnTo>
                    <a:pt x="2857091" y="637840"/>
                  </a:lnTo>
                  <a:lnTo>
                    <a:pt x="2868727" y="704232"/>
                  </a:lnTo>
                  <a:lnTo>
                    <a:pt x="2870181" y="737537"/>
                  </a:lnTo>
                  <a:lnTo>
                    <a:pt x="2868727" y="770843"/>
                  </a:lnTo>
                  <a:lnTo>
                    <a:pt x="2857091" y="837235"/>
                  </a:lnTo>
                  <a:lnTo>
                    <a:pt x="2833821" y="902971"/>
                  </a:lnTo>
                  <a:lnTo>
                    <a:pt x="2798914" y="967615"/>
                  </a:lnTo>
                  <a:lnTo>
                    <a:pt x="2777098" y="999390"/>
                  </a:lnTo>
                  <a:lnTo>
                    <a:pt x="2752373" y="1030728"/>
                  </a:lnTo>
                  <a:lnTo>
                    <a:pt x="2724739" y="1061575"/>
                  </a:lnTo>
                  <a:lnTo>
                    <a:pt x="2694196" y="1091875"/>
                  </a:lnTo>
                  <a:lnTo>
                    <a:pt x="2660744" y="1121573"/>
                  </a:lnTo>
                  <a:lnTo>
                    <a:pt x="2624384" y="1150616"/>
                  </a:lnTo>
                  <a:lnTo>
                    <a:pt x="2585114" y="1178949"/>
                  </a:lnTo>
                  <a:lnTo>
                    <a:pt x="2542936" y="1206516"/>
                  </a:lnTo>
                  <a:lnTo>
                    <a:pt x="2497849" y="1233264"/>
                  </a:lnTo>
                  <a:lnTo>
                    <a:pt x="2449853" y="1259138"/>
                  </a:lnTo>
                  <a:lnTo>
                    <a:pt x="2410196" y="1278768"/>
                  </a:lnTo>
                  <a:lnTo>
                    <a:pt x="2369462" y="1297464"/>
                  </a:lnTo>
                  <a:lnTo>
                    <a:pt x="2327704" y="1315225"/>
                  </a:lnTo>
                  <a:lnTo>
                    <a:pt x="2284973" y="1332052"/>
                  </a:lnTo>
                  <a:lnTo>
                    <a:pt x="2241322" y="1347943"/>
                  </a:lnTo>
                  <a:lnTo>
                    <a:pt x="2196804" y="1362900"/>
                  </a:lnTo>
                  <a:lnTo>
                    <a:pt x="2151471" y="1376922"/>
                  </a:lnTo>
                  <a:lnTo>
                    <a:pt x="2105377" y="1390009"/>
                  </a:lnTo>
                  <a:lnTo>
                    <a:pt x="2058573" y="1402161"/>
                  </a:lnTo>
                  <a:lnTo>
                    <a:pt x="2011112" y="1413379"/>
                  </a:lnTo>
                  <a:lnTo>
                    <a:pt x="1963046" y="1423662"/>
                  </a:lnTo>
                  <a:lnTo>
                    <a:pt x="1914429" y="1433010"/>
                  </a:lnTo>
                  <a:lnTo>
                    <a:pt x="1865313" y="1441423"/>
                  </a:lnTo>
                  <a:lnTo>
                    <a:pt x="1815749" y="1448901"/>
                  </a:lnTo>
                  <a:lnTo>
                    <a:pt x="1765792" y="1455445"/>
                  </a:lnTo>
                  <a:lnTo>
                    <a:pt x="1715493" y="1461053"/>
                  </a:lnTo>
                  <a:lnTo>
                    <a:pt x="1664905" y="1465727"/>
                  </a:lnTo>
                  <a:lnTo>
                    <a:pt x="1614080" y="1469467"/>
                  </a:lnTo>
                  <a:lnTo>
                    <a:pt x="1563072" y="1472271"/>
                  </a:lnTo>
                  <a:lnTo>
                    <a:pt x="1511932" y="1474141"/>
                  </a:lnTo>
                  <a:lnTo>
                    <a:pt x="1460713" y="1475075"/>
                  </a:lnTo>
                  <a:lnTo>
                    <a:pt x="1409468" y="1475075"/>
                  </a:lnTo>
                  <a:lnTo>
                    <a:pt x="1358249" y="1474141"/>
                  </a:lnTo>
                  <a:lnTo>
                    <a:pt x="1307109" y="1472271"/>
                  </a:lnTo>
                  <a:lnTo>
                    <a:pt x="1256101" y="1469467"/>
                  </a:lnTo>
                  <a:lnTo>
                    <a:pt x="1205276" y="1465727"/>
                  </a:lnTo>
                  <a:lnTo>
                    <a:pt x="1154688" y="1461053"/>
                  </a:lnTo>
                  <a:lnTo>
                    <a:pt x="1104389" y="1455445"/>
                  </a:lnTo>
                  <a:lnTo>
                    <a:pt x="1054432" y="1448901"/>
                  </a:lnTo>
                  <a:lnTo>
                    <a:pt x="1004868" y="1441423"/>
                  </a:lnTo>
                  <a:lnTo>
                    <a:pt x="955752" y="1433010"/>
                  </a:lnTo>
                  <a:lnTo>
                    <a:pt x="907134" y="1423662"/>
                  </a:lnTo>
                  <a:lnTo>
                    <a:pt x="859069" y="1413379"/>
                  </a:lnTo>
                  <a:lnTo>
                    <a:pt x="811608" y="1402161"/>
                  </a:lnTo>
                  <a:lnTo>
                    <a:pt x="764804" y="1390009"/>
                  </a:lnTo>
                  <a:lnTo>
                    <a:pt x="718709" y="1376922"/>
                  </a:lnTo>
                  <a:lnTo>
                    <a:pt x="673377" y="1362900"/>
                  </a:lnTo>
                  <a:lnTo>
                    <a:pt x="628859" y="1347943"/>
                  </a:lnTo>
                  <a:lnTo>
                    <a:pt x="585208" y="1332052"/>
                  </a:lnTo>
                  <a:lnTo>
                    <a:pt x="542477" y="1315225"/>
                  </a:lnTo>
                  <a:lnTo>
                    <a:pt x="500718" y="1297464"/>
                  </a:lnTo>
                  <a:lnTo>
                    <a:pt x="459984" y="1278768"/>
                  </a:lnTo>
                  <a:lnTo>
                    <a:pt x="420328" y="1259138"/>
                  </a:lnTo>
                  <a:lnTo>
                    <a:pt x="372332" y="1233264"/>
                  </a:lnTo>
                  <a:lnTo>
                    <a:pt x="327245" y="1206516"/>
                  </a:lnTo>
                  <a:lnTo>
                    <a:pt x="285066" y="1178949"/>
                  </a:lnTo>
                  <a:lnTo>
                    <a:pt x="245797" y="1150616"/>
                  </a:lnTo>
                  <a:lnTo>
                    <a:pt x="209436" y="1121573"/>
                  </a:lnTo>
                  <a:lnTo>
                    <a:pt x="175985" y="1091875"/>
                  </a:lnTo>
                  <a:lnTo>
                    <a:pt x="145442" y="1061575"/>
                  </a:lnTo>
                  <a:lnTo>
                    <a:pt x="117808" y="1030728"/>
                  </a:lnTo>
                  <a:lnTo>
                    <a:pt x="93083" y="999390"/>
                  </a:lnTo>
                  <a:lnTo>
                    <a:pt x="71266" y="967615"/>
                  </a:lnTo>
                  <a:lnTo>
                    <a:pt x="36360" y="902971"/>
                  </a:lnTo>
                  <a:lnTo>
                    <a:pt x="13089" y="837235"/>
                  </a:lnTo>
                  <a:lnTo>
                    <a:pt x="1454" y="770843"/>
                  </a:lnTo>
                  <a:lnTo>
                    <a:pt x="0" y="737537"/>
                  </a:lnTo>
                  <a:lnTo>
                    <a:pt x="1454" y="704232"/>
                  </a:lnTo>
                  <a:lnTo>
                    <a:pt x="13089" y="637840"/>
                  </a:lnTo>
                  <a:lnTo>
                    <a:pt x="36360" y="572103"/>
                  </a:lnTo>
                  <a:lnTo>
                    <a:pt x="71266" y="507460"/>
                  </a:lnTo>
                  <a:lnTo>
                    <a:pt x="93083" y="475684"/>
                  </a:lnTo>
                  <a:lnTo>
                    <a:pt x="117808" y="444346"/>
                  </a:lnTo>
                  <a:lnTo>
                    <a:pt x="145442" y="413500"/>
                  </a:lnTo>
                  <a:lnTo>
                    <a:pt x="175985" y="383200"/>
                  </a:lnTo>
                  <a:lnTo>
                    <a:pt x="209436" y="353501"/>
                  </a:lnTo>
                  <a:lnTo>
                    <a:pt x="245797" y="324458"/>
                  </a:lnTo>
                  <a:lnTo>
                    <a:pt x="285066" y="296126"/>
                  </a:lnTo>
                  <a:lnTo>
                    <a:pt x="327245" y="268558"/>
                  </a:lnTo>
                  <a:lnTo>
                    <a:pt x="372332" y="241810"/>
                  </a:lnTo>
                  <a:lnTo>
                    <a:pt x="420328" y="215937"/>
                  </a:lnTo>
                  <a:lnTo>
                    <a:pt x="459984" y="196306"/>
                  </a:lnTo>
                  <a:lnTo>
                    <a:pt x="500718" y="177610"/>
                  </a:lnTo>
                  <a:lnTo>
                    <a:pt x="542477" y="159849"/>
                  </a:lnTo>
                  <a:lnTo>
                    <a:pt x="585208" y="143023"/>
                  </a:lnTo>
                  <a:lnTo>
                    <a:pt x="628859" y="127131"/>
                  </a:lnTo>
                  <a:lnTo>
                    <a:pt x="673377" y="112175"/>
                  </a:lnTo>
                  <a:lnTo>
                    <a:pt x="718709" y="98153"/>
                  </a:lnTo>
                  <a:lnTo>
                    <a:pt x="764804" y="85066"/>
                  </a:lnTo>
                  <a:lnTo>
                    <a:pt x="811608" y="72913"/>
                  </a:lnTo>
                  <a:lnTo>
                    <a:pt x="859069" y="61696"/>
                  </a:lnTo>
                  <a:lnTo>
                    <a:pt x="907134" y="51413"/>
                  </a:lnTo>
                  <a:lnTo>
                    <a:pt x="955752" y="42065"/>
                  </a:lnTo>
                  <a:lnTo>
                    <a:pt x="1004868" y="33652"/>
                  </a:lnTo>
                  <a:lnTo>
                    <a:pt x="1054432" y="26174"/>
                  </a:lnTo>
                  <a:lnTo>
                    <a:pt x="1104389" y="19630"/>
                  </a:lnTo>
                  <a:lnTo>
                    <a:pt x="1154688" y="14021"/>
                  </a:lnTo>
                  <a:lnTo>
                    <a:pt x="1205276" y="9347"/>
                  </a:lnTo>
                  <a:lnTo>
                    <a:pt x="1256101" y="5608"/>
                  </a:lnTo>
                  <a:lnTo>
                    <a:pt x="1307109" y="2804"/>
                  </a:lnTo>
                  <a:lnTo>
                    <a:pt x="1358249" y="934"/>
                  </a:lnTo>
                  <a:lnTo>
                    <a:pt x="1409468" y="0"/>
                  </a:lnTo>
                  <a:lnTo>
                    <a:pt x="1460713" y="0"/>
                  </a:lnTo>
                  <a:lnTo>
                    <a:pt x="1511932" y="934"/>
                  </a:lnTo>
                  <a:lnTo>
                    <a:pt x="1563072" y="2804"/>
                  </a:lnTo>
                  <a:lnTo>
                    <a:pt x="1614080" y="5608"/>
                  </a:lnTo>
                  <a:lnTo>
                    <a:pt x="1664905" y="9347"/>
                  </a:lnTo>
                  <a:lnTo>
                    <a:pt x="1715493" y="14021"/>
                  </a:lnTo>
                  <a:lnTo>
                    <a:pt x="1765792" y="19630"/>
                  </a:lnTo>
                  <a:lnTo>
                    <a:pt x="1815749" y="26174"/>
                  </a:lnTo>
                  <a:lnTo>
                    <a:pt x="1865313" y="33652"/>
                  </a:lnTo>
                  <a:lnTo>
                    <a:pt x="1914429" y="42065"/>
                  </a:lnTo>
                  <a:lnTo>
                    <a:pt x="1963046" y="51413"/>
                  </a:lnTo>
                  <a:lnTo>
                    <a:pt x="2011112" y="61696"/>
                  </a:lnTo>
                  <a:lnTo>
                    <a:pt x="2058573" y="72913"/>
                  </a:lnTo>
                  <a:lnTo>
                    <a:pt x="2105377" y="85066"/>
                  </a:lnTo>
                  <a:lnTo>
                    <a:pt x="2151471" y="98153"/>
                  </a:lnTo>
                  <a:lnTo>
                    <a:pt x="2196804" y="112175"/>
                  </a:lnTo>
                  <a:lnTo>
                    <a:pt x="2241322" y="127131"/>
                  </a:lnTo>
                  <a:lnTo>
                    <a:pt x="2284973" y="143023"/>
                  </a:lnTo>
                  <a:lnTo>
                    <a:pt x="2327704" y="159849"/>
                  </a:lnTo>
                  <a:lnTo>
                    <a:pt x="2369462" y="177610"/>
                  </a:lnTo>
                  <a:lnTo>
                    <a:pt x="2410196" y="196306"/>
                  </a:lnTo>
                  <a:lnTo>
                    <a:pt x="2449853" y="215937"/>
                  </a:lnTo>
                  <a:close/>
                </a:path>
              </a:pathLst>
            </a:custGeom>
            <a:ln w="359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BEFB0014-9EA1-3FA7-CEAE-4168FC668B35}"/>
              </a:ext>
            </a:extLst>
          </p:cNvPr>
          <p:cNvSpPr txBox="1">
            <a:spLocks/>
          </p:cNvSpPr>
          <p:nvPr/>
        </p:nvSpPr>
        <p:spPr>
          <a:xfrm>
            <a:off x="2190351" y="4228819"/>
            <a:ext cx="4733297" cy="11098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5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8275" indent="0">
              <a:lnSpc>
                <a:spcPts val="2900"/>
              </a:lnSpc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is something I do unconsciously and don’t think how it takes me away from the rest of my life </a:t>
            </a:r>
            <a:b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(Study participant)</a:t>
            </a:r>
            <a:endParaRPr lang="en-NZ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C6C77167-B660-2FD7-3E37-479E38EE6E58}"/>
              </a:ext>
            </a:extLst>
          </p:cNvPr>
          <p:cNvSpPr txBox="1">
            <a:spLocks/>
          </p:cNvSpPr>
          <p:nvPr/>
        </p:nvSpPr>
        <p:spPr>
          <a:xfrm>
            <a:off x="5858644" y="5634390"/>
            <a:ext cx="1014008" cy="3646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5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8275" indent="0">
              <a:lnSpc>
                <a:spcPts val="2200"/>
              </a:lnSpc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en-US" sz="8500" dirty="0">
                <a:solidFill>
                  <a:schemeClr val="tx1"/>
                </a:solidFill>
                <a:latin typeface="Georgia" panose="02040502050405020303" pitchFamily="18" charset="0"/>
              </a:rPr>
              <a:t>”</a:t>
            </a:r>
            <a:endParaRPr lang="en-NZ" sz="85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776234F-D707-B5CE-BDD6-07C8CDE6779B}"/>
              </a:ext>
            </a:extLst>
          </p:cNvPr>
          <p:cNvSpPr txBox="1">
            <a:spLocks/>
          </p:cNvSpPr>
          <p:nvPr/>
        </p:nvSpPr>
        <p:spPr>
          <a:xfrm>
            <a:off x="1671354" y="4928436"/>
            <a:ext cx="1014008" cy="3646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5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8275" indent="0">
              <a:lnSpc>
                <a:spcPts val="2200"/>
              </a:lnSpc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en-NZ" sz="8500" dirty="0">
                <a:solidFill>
                  <a:schemeClr val="tx1"/>
                </a:solidFill>
                <a:latin typeface="Georgia" panose="02040502050405020303" pitchFamily="18" charset="0"/>
              </a:rPr>
              <a:t>“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EE45D03F-848D-C5DB-6D7A-DA47BAB47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424" y="354005"/>
            <a:ext cx="6563310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 b="1" dirty="0">
                <a:latin typeface="Georgia" panose="02040502050405020303" pitchFamily="18" charset="0"/>
              </a:rPr>
              <a:t>Finding 2: </a:t>
            </a:r>
            <a:br>
              <a:rPr lang="en-US" sz="4000" b="1" dirty="0">
                <a:latin typeface="Georgia" panose="02040502050405020303" pitchFamily="18" charset="0"/>
              </a:rPr>
            </a:br>
            <a:r>
              <a:rPr lang="en-US" sz="4000" b="1" dirty="0">
                <a:solidFill>
                  <a:srgbClr val="C00000"/>
                </a:solidFill>
                <a:latin typeface="Georgia" panose="02040502050405020303" pitchFamily="18" charset="0"/>
              </a:rPr>
              <a:t>Duality of Self-Control</a:t>
            </a:r>
            <a:endParaRPr lang="en-NZ" sz="40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62CB036F-32F7-6EFA-F48C-D698DF1129E1}"/>
              </a:ext>
            </a:extLst>
          </p:cNvPr>
          <p:cNvCxnSpPr>
            <a:cxnSpLocks/>
          </p:cNvCxnSpPr>
          <p:nvPr/>
        </p:nvCxnSpPr>
        <p:spPr>
          <a:xfrm flipH="1">
            <a:off x="6892811" y="1623984"/>
            <a:ext cx="593211" cy="1522138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5615F22-339D-A69A-D960-E3E9E5AE77B0}"/>
              </a:ext>
            </a:extLst>
          </p:cNvPr>
          <p:cNvCxnSpPr>
            <a:cxnSpLocks/>
          </p:cNvCxnSpPr>
          <p:nvPr/>
        </p:nvCxnSpPr>
        <p:spPr>
          <a:xfrm>
            <a:off x="8931875" y="1676266"/>
            <a:ext cx="612573" cy="1469856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30CB820F-C3CE-D017-DB57-FD26582FE248}"/>
              </a:ext>
            </a:extLst>
          </p:cNvPr>
          <p:cNvSpPr txBox="1"/>
          <p:nvPr/>
        </p:nvSpPr>
        <p:spPr>
          <a:xfrm>
            <a:off x="7343067" y="907498"/>
            <a:ext cx="1840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Self-control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2B7408B-FDD0-40EB-C93F-BC90490D2A1E}"/>
              </a:ext>
            </a:extLst>
          </p:cNvPr>
          <p:cNvGrpSpPr/>
          <p:nvPr/>
        </p:nvGrpSpPr>
        <p:grpSpPr>
          <a:xfrm>
            <a:off x="9817126" y="2613867"/>
            <a:ext cx="2101866" cy="1143001"/>
            <a:chOff x="11365778" y="2473630"/>
            <a:chExt cx="2870204" cy="1475105"/>
          </a:xfrm>
        </p:grpSpPr>
        <p:sp>
          <p:nvSpPr>
            <p:cNvPr id="56" name="object 13">
              <a:extLst>
                <a:ext uri="{FF2B5EF4-FFF2-40B4-BE49-F238E27FC236}">
                  <a16:creationId xmlns:a16="http://schemas.microsoft.com/office/drawing/2014/main" id="{BD62FCE9-474F-C220-35CF-8B9E54DE0529}"/>
                </a:ext>
              </a:extLst>
            </p:cNvPr>
            <p:cNvSpPr/>
            <p:nvPr/>
          </p:nvSpPr>
          <p:spPr>
            <a:xfrm>
              <a:off x="11365782" y="2473630"/>
              <a:ext cx="2870200" cy="1475105"/>
            </a:xfrm>
            <a:custGeom>
              <a:avLst/>
              <a:gdLst/>
              <a:ahLst/>
              <a:cxnLst/>
              <a:rect l="l" t="t" r="r" b="b"/>
              <a:pathLst>
                <a:path w="2870200" h="1475104">
                  <a:moveTo>
                    <a:pt x="1460711" y="0"/>
                  </a:moveTo>
                  <a:lnTo>
                    <a:pt x="1409466" y="0"/>
                  </a:lnTo>
                  <a:lnTo>
                    <a:pt x="1358247" y="934"/>
                  </a:lnTo>
                  <a:lnTo>
                    <a:pt x="1307107" y="2804"/>
                  </a:lnTo>
                  <a:lnTo>
                    <a:pt x="1256099" y="5608"/>
                  </a:lnTo>
                  <a:lnTo>
                    <a:pt x="1205275" y="9347"/>
                  </a:lnTo>
                  <a:lnTo>
                    <a:pt x="1154687" y="14021"/>
                  </a:lnTo>
                  <a:lnTo>
                    <a:pt x="1104388" y="19630"/>
                  </a:lnTo>
                  <a:lnTo>
                    <a:pt x="1054430" y="26174"/>
                  </a:lnTo>
                  <a:lnTo>
                    <a:pt x="1004867" y="33652"/>
                  </a:lnTo>
                  <a:lnTo>
                    <a:pt x="955751" y="42065"/>
                  </a:lnTo>
                  <a:lnTo>
                    <a:pt x="907134" y="51413"/>
                  </a:lnTo>
                  <a:lnTo>
                    <a:pt x="859068" y="61696"/>
                  </a:lnTo>
                  <a:lnTo>
                    <a:pt x="811607" y="72913"/>
                  </a:lnTo>
                  <a:lnTo>
                    <a:pt x="764803" y="85065"/>
                  </a:lnTo>
                  <a:lnTo>
                    <a:pt x="718709" y="98153"/>
                  </a:lnTo>
                  <a:lnTo>
                    <a:pt x="673376" y="112174"/>
                  </a:lnTo>
                  <a:lnTo>
                    <a:pt x="628859" y="127131"/>
                  </a:lnTo>
                  <a:lnTo>
                    <a:pt x="585208" y="143023"/>
                  </a:lnTo>
                  <a:lnTo>
                    <a:pt x="542477" y="159849"/>
                  </a:lnTo>
                  <a:lnTo>
                    <a:pt x="500718" y="177610"/>
                  </a:lnTo>
                  <a:lnTo>
                    <a:pt x="459984" y="196306"/>
                  </a:lnTo>
                  <a:lnTo>
                    <a:pt x="420328" y="215936"/>
                  </a:lnTo>
                  <a:lnTo>
                    <a:pt x="372332" y="241810"/>
                  </a:lnTo>
                  <a:lnTo>
                    <a:pt x="327245" y="268558"/>
                  </a:lnTo>
                  <a:lnTo>
                    <a:pt x="285066" y="296125"/>
                  </a:lnTo>
                  <a:lnTo>
                    <a:pt x="245797" y="324458"/>
                  </a:lnTo>
                  <a:lnTo>
                    <a:pt x="209436" y="353501"/>
                  </a:lnTo>
                  <a:lnTo>
                    <a:pt x="175985" y="383200"/>
                  </a:lnTo>
                  <a:lnTo>
                    <a:pt x="145442" y="413500"/>
                  </a:lnTo>
                  <a:lnTo>
                    <a:pt x="117808" y="444346"/>
                  </a:lnTo>
                  <a:lnTo>
                    <a:pt x="93083" y="475684"/>
                  </a:lnTo>
                  <a:lnTo>
                    <a:pt x="71266" y="507459"/>
                  </a:lnTo>
                  <a:lnTo>
                    <a:pt x="36360" y="572103"/>
                  </a:lnTo>
                  <a:lnTo>
                    <a:pt x="13089" y="637839"/>
                  </a:lnTo>
                  <a:lnTo>
                    <a:pt x="1454" y="704232"/>
                  </a:lnTo>
                  <a:lnTo>
                    <a:pt x="0" y="737537"/>
                  </a:lnTo>
                  <a:lnTo>
                    <a:pt x="1454" y="770843"/>
                  </a:lnTo>
                  <a:lnTo>
                    <a:pt x="13089" y="837235"/>
                  </a:lnTo>
                  <a:lnTo>
                    <a:pt x="36360" y="902971"/>
                  </a:lnTo>
                  <a:lnTo>
                    <a:pt x="71266" y="967615"/>
                  </a:lnTo>
                  <a:lnTo>
                    <a:pt x="93083" y="999390"/>
                  </a:lnTo>
                  <a:lnTo>
                    <a:pt x="117808" y="1030728"/>
                  </a:lnTo>
                  <a:lnTo>
                    <a:pt x="145442" y="1061575"/>
                  </a:lnTo>
                  <a:lnTo>
                    <a:pt x="175985" y="1091875"/>
                  </a:lnTo>
                  <a:lnTo>
                    <a:pt x="209436" y="1121573"/>
                  </a:lnTo>
                  <a:lnTo>
                    <a:pt x="245797" y="1150616"/>
                  </a:lnTo>
                  <a:lnTo>
                    <a:pt x="285066" y="1178949"/>
                  </a:lnTo>
                  <a:lnTo>
                    <a:pt x="327245" y="1206517"/>
                  </a:lnTo>
                  <a:lnTo>
                    <a:pt x="372332" y="1233265"/>
                  </a:lnTo>
                  <a:lnTo>
                    <a:pt x="420328" y="1259138"/>
                  </a:lnTo>
                  <a:lnTo>
                    <a:pt x="459984" y="1278769"/>
                  </a:lnTo>
                  <a:lnTo>
                    <a:pt x="500718" y="1297464"/>
                  </a:lnTo>
                  <a:lnTo>
                    <a:pt x="542477" y="1315226"/>
                  </a:lnTo>
                  <a:lnTo>
                    <a:pt x="585208" y="1332052"/>
                  </a:lnTo>
                  <a:lnTo>
                    <a:pt x="628859" y="1347943"/>
                  </a:lnTo>
                  <a:lnTo>
                    <a:pt x="673376" y="1362900"/>
                  </a:lnTo>
                  <a:lnTo>
                    <a:pt x="718709" y="1376922"/>
                  </a:lnTo>
                  <a:lnTo>
                    <a:pt x="764803" y="1390009"/>
                  </a:lnTo>
                  <a:lnTo>
                    <a:pt x="811607" y="1402161"/>
                  </a:lnTo>
                  <a:lnTo>
                    <a:pt x="859068" y="1413379"/>
                  </a:lnTo>
                  <a:lnTo>
                    <a:pt x="907134" y="1423661"/>
                  </a:lnTo>
                  <a:lnTo>
                    <a:pt x="955751" y="1433009"/>
                  </a:lnTo>
                  <a:lnTo>
                    <a:pt x="1004867" y="1441422"/>
                  </a:lnTo>
                  <a:lnTo>
                    <a:pt x="1054430" y="1448901"/>
                  </a:lnTo>
                  <a:lnTo>
                    <a:pt x="1104388" y="1455444"/>
                  </a:lnTo>
                  <a:lnTo>
                    <a:pt x="1154687" y="1461053"/>
                  </a:lnTo>
                  <a:lnTo>
                    <a:pt x="1205275" y="1465727"/>
                  </a:lnTo>
                  <a:lnTo>
                    <a:pt x="1256099" y="1469466"/>
                  </a:lnTo>
                  <a:lnTo>
                    <a:pt x="1307107" y="1472270"/>
                  </a:lnTo>
                  <a:lnTo>
                    <a:pt x="1358247" y="1474140"/>
                  </a:lnTo>
                  <a:lnTo>
                    <a:pt x="1409466" y="1475075"/>
                  </a:lnTo>
                  <a:lnTo>
                    <a:pt x="1460711" y="1475075"/>
                  </a:lnTo>
                  <a:lnTo>
                    <a:pt x="1511929" y="1474140"/>
                  </a:lnTo>
                  <a:lnTo>
                    <a:pt x="1563069" y="1472270"/>
                  </a:lnTo>
                  <a:lnTo>
                    <a:pt x="1614078" y="1469466"/>
                  </a:lnTo>
                  <a:lnTo>
                    <a:pt x="1664902" y="1465727"/>
                  </a:lnTo>
                  <a:lnTo>
                    <a:pt x="1715490" y="1461053"/>
                  </a:lnTo>
                  <a:lnTo>
                    <a:pt x="1765789" y="1455444"/>
                  </a:lnTo>
                  <a:lnTo>
                    <a:pt x="1815746" y="1448901"/>
                  </a:lnTo>
                  <a:lnTo>
                    <a:pt x="1865309" y="1441422"/>
                  </a:lnTo>
                  <a:lnTo>
                    <a:pt x="1914426" y="1433009"/>
                  </a:lnTo>
                  <a:lnTo>
                    <a:pt x="1963043" y="1423661"/>
                  </a:lnTo>
                  <a:lnTo>
                    <a:pt x="2011108" y="1413379"/>
                  </a:lnTo>
                  <a:lnTo>
                    <a:pt x="2058569" y="1402161"/>
                  </a:lnTo>
                  <a:lnTo>
                    <a:pt x="2105373" y="1390009"/>
                  </a:lnTo>
                  <a:lnTo>
                    <a:pt x="2151468" y="1376922"/>
                  </a:lnTo>
                  <a:lnTo>
                    <a:pt x="2196800" y="1362900"/>
                  </a:lnTo>
                  <a:lnTo>
                    <a:pt x="2241318" y="1347943"/>
                  </a:lnTo>
                  <a:lnTo>
                    <a:pt x="2284969" y="1332052"/>
                  </a:lnTo>
                  <a:lnTo>
                    <a:pt x="2327700" y="1315226"/>
                  </a:lnTo>
                  <a:lnTo>
                    <a:pt x="2369458" y="1297464"/>
                  </a:lnTo>
                  <a:lnTo>
                    <a:pt x="2410192" y="1278769"/>
                  </a:lnTo>
                  <a:lnTo>
                    <a:pt x="2449849" y="1259138"/>
                  </a:lnTo>
                  <a:lnTo>
                    <a:pt x="2497845" y="1233265"/>
                  </a:lnTo>
                  <a:lnTo>
                    <a:pt x="2542932" y="1206517"/>
                  </a:lnTo>
                  <a:lnTo>
                    <a:pt x="2585110" y="1178949"/>
                  </a:lnTo>
                  <a:lnTo>
                    <a:pt x="2624380" y="1150616"/>
                  </a:lnTo>
                  <a:lnTo>
                    <a:pt x="2660740" y="1121573"/>
                  </a:lnTo>
                  <a:lnTo>
                    <a:pt x="2694192" y="1091875"/>
                  </a:lnTo>
                  <a:lnTo>
                    <a:pt x="2724735" y="1061575"/>
                  </a:lnTo>
                  <a:lnTo>
                    <a:pt x="2752369" y="1030728"/>
                  </a:lnTo>
                  <a:lnTo>
                    <a:pt x="2777094" y="999390"/>
                  </a:lnTo>
                  <a:lnTo>
                    <a:pt x="2798910" y="967615"/>
                  </a:lnTo>
                  <a:lnTo>
                    <a:pt x="2833817" y="902971"/>
                  </a:lnTo>
                  <a:lnTo>
                    <a:pt x="2857087" y="837235"/>
                  </a:lnTo>
                  <a:lnTo>
                    <a:pt x="2868723" y="770843"/>
                  </a:lnTo>
                  <a:lnTo>
                    <a:pt x="2870177" y="737537"/>
                  </a:lnTo>
                  <a:lnTo>
                    <a:pt x="2868723" y="704232"/>
                  </a:lnTo>
                  <a:lnTo>
                    <a:pt x="2857087" y="637839"/>
                  </a:lnTo>
                  <a:lnTo>
                    <a:pt x="2833817" y="572103"/>
                  </a:lnTo>
                  <a:lnTo>
                    <a:pt x="2798910" y="507459"/>
                  </a:lnTo>
                  <a:lnTo>
                    <a:pt x="2777094" y="475684"/>
                  </a:lnTo>
                  <a:lnTo>
                    <a:pt x="2752369" y="444346"/>
                  </a:lnTo>
                  <a:lnTo>
                    <a:pt x="2724735" y="413500"/>
                  </a:lnTo>
                  <a:lnTo>
                    <a:pt x="2694192" y="383200"/>
                  </a:lnTo>
                  <a:lnTo>
                    <a:pt x="2660740" y="353501"/>
                  </a:lnTo>
                  <a:lnTo>
                    <a:pt x="2624380" y="324458"/>
                  </a:lnTo>
                  <a:lnTo>
                    <a:pt x="2585110" y="296125"/>
                  </a:lnTo>
                  <a:lnTo>
                    <a:pt x="2542932" y="268558"/>
                  </a:lnTo>
                  <a:lnTo>
                    <a:pt x="2497845" y="241810"/>
                  </a:lnTo>
                  <a:lnTo>
                    <a:pt x="2449849" y="215936"/>
                  </a:lnTo>
                  <a:lnTo>
                    <a:pt x="2410192" y="196306"/>
                  </a:lnTo>
                  <a:lnTo>
                    <a:pt x="2369458" y="177610"/>
                  </a:lnTo>
                  <a:lnTo>
                    <a:pt x="2327700" y="159849"/>
                  </a:lnTo>
                  <a:lnTo>
                    <a:pt x="2284969" y="143023"/>
                  </a:lnTo>
                  <a:lnTo>
                    <a:pt x="2241318" y="127131"/>
                  </a:lnTo>
                  <a:lnTo>
                    <a:pt x="2196800" y="112174"/>
                  </a:lnTo>
                  <a:lnTo>
                    <a:pt x="2151468" y="98153"/>
                  </a:lnTo>
                  <a:lnTo>
                    <a:pt x="2105373" y="85065"/>
                  </a:lnTo>
                  <a:lnTo>
                    <a:pt x="2058569" y="72913"/>
                  </a:lnTo>
                  <a:lnTo>
                    <a:pt x="2011108" y="61696"/>
                  </a:lnTo>
                  <a:lnTo>
                    <a:pt x="1963043" y="51413"/>
                  </a:lnTo>
                  <a:lnTo>
                    <a:pt x="1914426" y="42065"/>
                  </a:lnTo>
                  <a:lnTo>
                    <a:pt x="1865309" y="33652"/>
                  </a:lnTo>
                  <a:lnTo>
                    <a:pt x="1815746" y="26174"/>
                  </a:lnTo>
                  <a:lnTo>
                    <a:pt x="1765789" y="19630"/>
                  </a:lnTo>
                  <a:lnTo>
                    <a:pt x="1715490" y="14021"/>
                  </a:lnTo>
                  <a:lnTo>
                    <a:pt x="1664902" y="9347"/>
                  </a:lnTo>
                  <a:lnTo>
                    <a:pt x="1614078" y="5608"/>
                  </a:lnTo>
                  <a:lnTo>
                    <a:pt x="1563069" y="2804"/>
                  </a:lnTo>
                  <a:lnTo>
                    <a:pt x="1511929" y="934"/>
                  </a:lnTo>
                  <a:lnTo>
                    <a:pt x="1460711" y="0"/>
                  </a:lnTo>
                  <a:close/>
                </a:path>
              </a:pathLst>
            </a:custGeom>
            <a:solidFill>
              <a:srgbClr val="BEBD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14">
              <a:extLst>
                <a:ext uri="{FF2B5EF4-FFF2-40B4-BE49-F238E27FC236}">
                  <a16:creationId xmlns:a16="http://schemas.microsoft.com/office/drawing/2014/main" id="{A20B9B8F-9FD3-7095-3C64-7D5272B804D9}"/>
                </a:ext>
              </a:extLst>
            </p:cNvPr>
            <p:cNvSpPr/>
            <p:nvPr/>
          </p:nvSpPr>
          <p:spPr>
            <a:xfrm>
              <a:off x="11365778" y="2473630"/>
              <a:ext cx="2870200" cy="1475105"/>
            </a:xfrm>
            <a:custGeom>
              <a:avLst/>
              <a:gdLst/>
              <a:ahLst/>
              <a:cxnLst/>
              <a:rect l="l" t="t" r="r" b="b"/>
              <a:pathLst>
                <a:path w="2870200" h="1475104">
                  <a:moveTo>
                    <a:pt x="2449853" y="215937"/>
                  </a:moveTo>
                  <a:lnTo>
                    <a:pt x="2497849" y="241810"/>
                  </a:lnTo>
                  <a:lnTo>
                    <a:pt x="2542936" y="268558"/>
                  </a:lnTo>
                  <a:lnTo>
                    <a:pt x="2585114" y="296126"/>
                  </a:lnTo>
                  <a:lnTo>
                    <a:pt x="2624384" y="324458"/>
                  </a:lnTo>
                  <a:lnTo>
                    <a:pt x="2660744" y="353501"/>
                  </a:lnTo>
                  <a:lnTo>
                    <a:pt x="2694196" y="383200"/>
                  </a:lnTo>
                  <a:lnTo>
                    <a:pt x="2724739" y="413500"/>
                  </a:lnTo>
                  <a:lnTo>
                    <a:pt x="2752373" y="444346"/>
                  </a:lnTo>
                  <a:lnTo>
                    <a:pt x="2777098" y="475684"/>
                  </a:lnTo>
                  <a:lnTo>
                    <a:pt x="2798914" y="507460"/>
                  </a:lnTo>
                  <a:lnTo>
                    <a:pt x="2833821" y="572103"/>
                  </a:lnTo>
                  <a:lnTo>
                    <a:pt x="2857091" y="637840"/>
                  </a:lnTo>
                  <a:lnTo>
                    <a:pt x="2868727" y="704232"/>
                  </a:lnTo>
                  <a:lnTo>
                    <a:pt x="2870181" y="737537"/>
                  </a:lnTo>
                  <a:lnTo>
                    <a:pt x="2868727" y="770843"/>
                  </a:lnTo>
                  <a:lnTo>
                    <a:pt x="2857091" y="837235"/>
                  </a:lnTo>
                  <a:lnTo>
                    <a:pt x="2833821" y="902971"/>
                  </a:lnTo>
                  <a:lnTo>
                    <a:pt x="2798914" y="967615"/>
                  </a:lnTo>
                  <a:lnTo>
                    <a:pt x="2777098" y="999390"/>
                  </a:lnTo>
                  <a:lnTo>
                    <a:pt x="2752373" y="1030728"/>
                  </a:lnTo>
                  <a:lnTo>
                    <a:pt x="2724739" y="1061575"/>
                  </a:lnTo>
                  <a:lnTo>
                    <a:pt x="2694196" y="1091875"/>
                  </a:lnTo>
                  <a:lnTo>
                    <a:pt x="2660744" y="1121573"/>
                  </a:lnTo>
                  <a:lnTo>
                    <a:pt x="2624384" y="1150616"/>
                  </a:lnTo>
                  <a:lnTo>
                    <a:pt x="2585114" y="1178949"/>
                  </a:lnTo>
                  <a:lnTo>
                    <a:pt x="2542936" y="1206516"/>
                  </a:lnTo>
                  <a:lnTo>
                    <a:pt x="2497849" y="1233264"/>
                  </a:lnTo>
                  <a:lnTo>
                    <a:pt x="2449853" y="1259138"/>
                  </a:lnTo>
                  <a:lnTo>
                    <a:pt x="2410196" y="1278768"/>
                  </a:lnTo>
                  <a:lnTo>
                    <a:pt x="2369462" y="1297464"/>
                  </a:lnTo>
                  <a:lnTo>
                    <a:pt x="2327704" y="1315225"/>
                  </a:lnTo>
                  <a:lnTo>
                    <a:pt x="2284973" y="1332052"/>
                  </a:lnTo>
                  <a:lnTo>
                    <a:pt x="2241322" y="1347943"/>
                  </a:lnTo>
                  <a:lnTo>
                    <a:pt x="2196804" y="1362900"/>
                  </a:lnTo>
                  <a:lnTo>
                    <a:pt x="2151471" y="1376922"/>
                  </a:lnTo>
                  <a:lnTo>
                    <a:pt x="2105377" y="1390009"/>
                  </a:lnTo>
                  <a:lnTo>
                    <a:pt x="2058573" y="1402161"/>
                  </a:lnTo>
                  <a:lnTo>
                    <a:pt x="2011112" y="1413379"/>
                  </a:lnTo>
                  <a:lnTo>
                    <a:pt x="1963046" y="1423662"/>
                  </a:lnTo>
                  <a:lnTo>
                    <a:pt x="1914429" y="1433010"/>
                  </a:lnTo>
                  <a:lnTo>
                    <a:pt x="1865313" y="1441423"/>
                  </a:lnTo>
                  <a:lnTo>
                    <a:pt x="1815749" y="1448901"/>
                  </a:lnTo>
                  <a:lnTo>
                    <a:pt x="1765792" y="1455445"/>
                  </a:lnTo>
                  <a:lnTo>
                    <a:pt x="1715493" y="1461053"/>
                  </a:lnTo>
                  <a:lnTo>
                    <a:pt x="1664905" y="1465727"/>
                  </a:lnTo>
                  <a:lnTo>
                    <a:pt x="1614080" y="1469467"/>
                  </a:lnTo>
                  <a:lnTo>
                    <a:pt x="1563072" y="1472271"/>
                  </a:lnTo>
                  <a:lnTo>
                    <a:pt x="1511932" y="1474141"/>
                  </a:lnTo>
                  <a:lnTo>
                    <a:pt x="1460713" y="1475075"/>
                  </a:lnTo>
                  <a:lnTo>
                    <a:pt x="1409468" y="1475075"/>
                  </a:lnTo>
                  <a:lnTo>
                    <a:pt x="1358249" y="1474141"/>
                  </a:lnTo>
                  <a:lnTo>
                    <a:pt x="1307109" y="1472271"/>
                  </a:lnTo>
                  <a:lnTo>
                    <a:pt x="1256101" y="1469467"/>
                  </a:lnTo>
                  <a:lnTo>
                    <a:pt x="1205276" y="1465727"/>
                  </a:lnTo>
                  <a:lnTo>
                    <a:pt x="1154688" y="1461053"/>
                  </a:lnTo>
                  <a:lnTo>
                    <a:pt x="1104389" y="1455445"/>
                  </a:lnTo>
                  <a:lnTo>
                    <a:pt x="1054432" y="1448901"/>
                  </a:lnTo>
                  <a:lnTo>
                    <a:pt x="1004868" y="1441423"/>
                  </a:lnTo>
                  <a:lnTo>
                    <a:pt x="955752" y="1433010"/>
                  </a:lnTo>
                  <a:lnTo>
                    <a:pt x="907134" y="1423662"/>
                  </a:lnTo>
                  <a:lnTo>
                    <a:pt x="859069" y="1413379"/>
                  </a:lnTo>
                  <a:lnTo>
                    <a:pt x="811608" y="1402161"/>
                  </a:lnTo>
                  <a:lnTo>
                    <a:pt x="764804" y="1390009"/>
                  </a:lnTo>
                  <a:lnTo>
                    <a:pt x="718709" y="1376922"/>
                  </a:lnTo>
                  <a:lnTo>
                    <a:pt x="673377" y="1362900"/>
                  </a:lnTo>
                  <a:lnTo>
                    <a:pt x="628859" y="1347943"/>
                  </a:lnTo>
                  <a:lnTo>
                    <a:pt x="585208" y="1332052"/>
                  </a:lnTo>
                  <a:lnTo>
                    <a:pt x="542477" y="1315225"/>
                  </a:lnTo>
                  <a:lnTo>
                    <a:pt x="500718" y="1297464"/>
                  </a:lnTo>
                  <a:lnTo>
                    <a:pt x="459984" y="1278768"/>
                  </a:lnTo>
                  <a:lnTo>
                    <a:pt x="420328" y="1259138"/>
                  </a:lnTo>
                  <a:lnTo>
                    <a:pt x="372332" y="1233264"/>
                  </a:lnTo>
                  <a:lnTo>
                    <a:pt x="327245" y="1206516"/>
                  </a:lnTo>
                  <a:lnTo>
                    <a:pt x="285066" y="1178949"/>
                  </a:lnTo>
                  <a:lnTo>
                    <a:pt x="245797" y="1150616"/>
                  </a:lnTo>
                  <a:lnTo>
                    <a:pt x="209436" y="1121573"/>
                  </a:lnTo>
                  <a:lnTo>
                    <a:pt x="175985" y="1091875"/>
                  </a:lnTo>
                  <a:lnTo>
                    <a:pt x="145442" y="1061575"/>
                  </a:lnTo>
                  <a:lnTo>
                    <a:pt x="117808" y="1030728"/>
                  </a:lnTo>
                  <a:lnTo>
                    <a:pt x="93083" y="999390"/>
                  </a:lnTo>
                  <a:lnTo>
                    <a:pt x="71266" y="967615"/>
                  </a:lnTo>
                  <a:lnTo>
                    <a:pt x="36360" y="902971"/>
                  </a:lnTo>
                  <a:lnTo>
                    <a:pt x="13089" y="837235"/>
                  </a:lnTo>
                  <a:lnTo>
                    <a:pt x="1454" y="770843"/>
                  </a:lnTo>
                  <a:lnTo>
                    <a:pt x="0" y="737537"/>
                  </a:lnTo>
                  <a:lnTo>
                    <a:pt x="1454" y="704232"/>
                  </a:lnTo>
                  <a:lnTo>
                    <a:pt x="13089" y="637840"/>
                  </a:lnTo>
                  <a:lnTo>
                    <a:pt x="36360" y="572103"/>
                  </a:lnTo>
                  <a:lnTo>
                    <a:pt x="71266" y="507460"/>
                  </a:lnTo>
                  <a:lnTo>
                    <a:pt x="93083" y="475684"/>
                  </a:lnTo>
                  <a:lnTo>
                    <a:pt x="117808" y="444346"/>
                  </a:lnTo>
                  <a:lnTo>
                    <a:pt x="145442" y="413500"/>
                  </a:lnTo>
                  <a:lnTo>
                    <a:pt x="175985" y="383200"/>
                  </a:lnTo>
                  <a:lnTo>
                    <a:pt x="209436" y="353501"/>
                  </a:lnTo>
                  <a:lnTo>
                    <a:pt x="245797" y="324458"/>
                  </a:lnTo>
                  <a:lnTo>
                    <a:pt x="285066" y="296126"/>
                  </a:lnTo>
                  <a:lnTo>
                    <a:pt x="327245" y="268558"/>
                  </a:lnTo>
                  <a:lnTo>
                    <a:pt x="372332" y="241810"/>
                  </a:lnTo>
                  <a:lnTo>
                    <a:pt x="420328" y="215937"/>
                  </a:lnTo>
                  <a:lnTo>
                    <a:pt x="459984" y="196306"/>
                  </a:lnTo>
                  <a:lnTo>
                    <a:pt x="500718" y="177610"/>
                  </a:lnTo>
                  <a:lnTo>
                    <a:pt x="542477" y="159849"/>
                  </a:lnTo>
                  <a:lnTo>
                    <a:pt x="585208" y="143023"/>
                  </a:lnTo>
                  <a:lnTo>
                    <a:pt x="628859" y="127131"/>
                  </a:lnTo>
                  <a:lnTo>
                    <a:pt x="673377" y="112175"/>
                  </a:lnTo>
                  <a:lnTo>
                    <a:pt x="718709" y="98153"/>
                  </a:lnTo>
                  <a:lnTo>
                    <a:pt x="764804" y="85066"/>
                  </a:lnTo>
                  <a:lnTo>
                    <a:pt x="811608" y="72913"/>
                  </a:lnTo>
                  <a:lnTo>
                    <a:pt x="859069" y="61696"/>
                  </a:lnTo>
                  <a:lnTo>
                    <a:pt x="907134" y="51413"/>
                  </a:lnTo>
                  <a:lnTo>
                    <a:pt x="955752" y="42065"/>
                  </a:lnTo>
                  <a:lnTo>
                    <a:pt x="1004868" y="33652"/>
                  </a:lnTo>
                  <a:lnTo>
                    <a:pt x="1054432" y="26174"/>
                  </a:lnTo>
                  <a:lnTo>
                    <a:pt x="1104389" y="19630"/>
                  </a:lnTo>
                  <a:lnTo>
                    <a:pt x="1154688" y="14021"/>
                  </a:lnTo>
                  <a:lnTo>
                    <a:pt x="1205276" y="9347"/>
                  </a:lnTo>
                  <a:lnTo>
                    <a:pt x="1256101" y="5608"/>
                  </a:lnTo>
                  <a:lnTo>
                    <a:pt x="1307109" y="2804"/>
                  </a:lnTo>
                  <a:lnTo>
                    <a:pt x="1358249" y="934"/>
                  </a:lnTo>
                  <a:lnTo>
                    <a:pt x="1409468" y="0"/>
                  </a:lnTo>
                  <a:lnTo>
                    <a:pt x="1460713" y="0"/>
                  </a:lnTo>
                  <a:lnTo>
                    <a:pt x="1511932" y="934"/>
                  </a:lnTo>
                  <a:lnTo>
                    <a:pt x="1563072" y="2804"/>
                  </a:lnTo>
                  <a:lnTo>
                    <a:pt x="1614080" y="5608"/>
                  </a:lnTo>
                  <a:lnTo>
                    <a:pt x="1664905" y="9347"/>
                  </a:lnTo>
                  <a:lnTo>
                    <a:pt x="1715493" y="14021"/>
                  </a:lnTo>
                  <a:lnTo>
                    <a:pt x="1765792" y="19630"/>
                  </a:lnTo>
                  <a:lnTo>
                    <a:pt x="1815749" y="26174"/>
                  </a:lnTo>
                  <a:lnTo>
                    <a:pt x="1865313" y="33652"/>
                  </a:lnTo>
                  <a:lnTo>
                    <a:pt x="1914429" y="42065"/>
                  </a:lnTo>
                  <a:lnTo>
                    <a:pt x="1963046" y="51413"/>
                  </a:lnTo>
                  <a:lnTo>
                    <a:pt x="2011112" y="61696"/>
                  </a:lnTo>
                  <a:lnTo>
                    <a:pt x="2058573" y="72913"/>
                  </a:lnTo>
                  <a:lnTo>
                    <a:pt x="2105377" y="85066"/>
                  </a:lnTo>
                  <a:lnTo>
                    <a:pt x="2151471" y="98153"/>
                  </a:lnTo>
                  <a:lnTo>
                    <a:pt x="2196804" y="112175"/>
                  </a:lnTo>
                  <a:lnTo>
                    <a:pt x="2241322" y="127131"/>
                  </a:lnTo>
                  <a:lnTo>
                    <a:pt x="2284973" y="143023"/>
                  </a:lnTo>
                  <a:lnTo>
                    <a:pt x="2327704" y="159849"/>
                  </a:lnTo>
                  <a:lnTo>
                    <a:pt x="2369462" y="177610"/>
                  </a:lnTo>
                  <a:lnTo>
                    <a:pt x="2410196" y="196306"/>
                  </a:lnTo>
                  <a:lnTo>
                    <a:pt x="2449853" y="215937"/>
                  </a:lnTo>
                  <a:close/>
                </a:path>
              </a:pathLst>
            </a:custGeom>
            <a:ln w="359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5982A39-AEC6-FC35-06C7-0DD83623ACB5}"/>
              </a:ext>
            </a:extLst>
          </p:cNvPr>
          <p:cNvGrpSpPr/>
          <p:nvPr/>
        </p:nvGrpSpPr>
        <p:grpSpPr>
          <a:xfrm>
            <a:off x="7169156" y="4758320"/>
            <a:ext cx="2154756" cy="1143001"/>
            <a:chOff x="7113366" y="5662936"/>
            <a:chExt cx="2870200" cy="1475105"/>
          </a:xfrm>
        </p:grpSpPr>
        <p:sp>
          <p:nvSpPr>
            <p:cNvPr id="59" name="object 15">
              <a:extLst>
                <a:ext uri="{FF2B5EF4-FFF2-40B4-BE49-F238E27FC236}">
                  <a16:creationId xmlns:a16="http://schemas.microsoft.com/office/drawing/2014/main" id="{18B24F0E-045D-70AD-27E6-52B2FC172BAC}"/>
                </a:ext>
              </a:extLst>
            </p:cNvPr>
            <p:cNvSpPr/>
            <p:nvPr/>
          </p:nvSpPr>
          <p:spPr>
            <a:xfrm>
              <a:off x="7113366" y="5662936"/>
              <a:ext cx="2870200" cy="1475105"/>
            </a:xfrm>
            <a:custGeom>
              <a:avLst/>
              <a:gdLst/>
              <a:ahLst/>
              <a:cxnLst/>
              <a:rect l="l" t="t" r="r" b="b"/>
              <a:pathLst>
                <a:path w="2870200" h="1475104">
                  <a:moveTo>
                    <a:pt x="1460714" y="0"/>
                  </a:moveTo>
                  <a:lnTo>
                    <a:pt x="1409468" y="0"/>
                  </a:lnTo>
                  <a:lnTo>
                    <a:pt x="1358250" y="934"/>
                  </a:lnTo>
                  <a:lnTo>
                    <a:pt x="1307110" y="2804"/>
                  </a:lnTo>
                  <a:lnTo>
                    <a:pt x="1256101" y="5608"/>
                  </a:lnTo>
                  <a:lnTo>
                    <a:pt x="1205277" y="9347"/>
                  </a:lnTo>
                  <a:lnTo>
                    <a:pt x="1154689" y="14021"/>
                  </a:lnTo>
                  <a:lnTo>
                    <a:pt x="1104390" y="19630"/>
                  </a:lnTo>
                  <a:lnTo>
                    <a:pt x="1054432" y="26174"/>
                  </a:lnTo>
                  <a:lnTo>
                    <a:pt x="1004869" y="33652"/>
                  </a:lnTo>
                  <a:lnTo>
                    <a:pt x="955752" y="42065"/>
                  </a:lnTo>
                  <a:lnTo>
                    <a:pt x="907135" y="51413"/>
                  </a:lnTo>
                  <a:lnTo>
                    <a:pt x="859070" y="61696"/>
                  </a:lnTo>
                  <a:lnTo>
                    <a:pt x="811609" y="72914"/>
                  </a:lnTo>
                  <a:lnTo>
                    <a:pt x="764805" y="85066"/>
                  </a:lnTo>
                  <a:lnTo>
                    <a:pt x="718710" y="98153"/>
                  </a:lnTo>
                  <a:lnTo>
                    <a:pt x="673378" y="112175"/>
                  </a:lnTo>
                  <a:lnTo>
                    <a:pt x="628860" y="127132"/>
                  </a:lnTo>
                  <a:lnTo>
                    <a:pt x="585209" y="143023"/>
                  </a:lnTo>
                  <a:lnTo>
                    <a:pt x="542478" y="159849"/>
                  </a:lnTo>
                  <a:lnTo>
                    <a:pt x="500719" y="177611"/>
                  </a:lnTo>
                  <a:lnTo>
                    <a:pt x="459985" y="196306"/>
                  </a:lnTo>
                  <a:lnTo>
                    <a:pt x="420329" y="215937"/>
                  </a:lnTo>
                  <a:lnTo>
                    <a:pt x="372333" y="241811"/>
                  </a:lnTo>
                  <a:lnTo>
                    <a:pt x="327245" y="268558"/>
                  </a:lnTo>
                  <a:lnTo>
                    <a:pt x="285067" y="296126"/>
                  </a:lnTo>
                  <a:lnTo>
                    <a:pt x="245798" y="324458"/>
                  </a:lnTo>
                  <a:lnTo>
                    <a:pt x="209437" y="353501"/>
                  </a:lnTo>
                  <a:lnTo>
                    <a:pt x="175985" y="383200"/>
                  </a:lnTo>
                  <a:lnTo>
                    <a:pt x="145442" y="413500"/>
                  </a:lnTo>
                  <a:lnTo>
                    <a:pt x="117808" y="444346"/>
                  </a:lnTo>
                  <a:lnTo>
                    <a:pt x="93083" y="475684"/>
                  </a:lnTo>
                  <a:lnTo>
                    <a:pt x="71266" y="507460"/>
                  </a:lnTo>
                  <a:lnTo>
                    <a:pt x="36360" y="572103"/>
                  </a:lnTo>
                  <a:lnTo>
                    <a:pt x="13089" y="637840"/>
                  </a:lnTo>
                  <a:lnTo>
                    <a:pt x="1454" y="704232"/>
                  </a:lnTo>
                  <a:lnTo>
                    <a:pt x="0" y="737537"/>
                  </a:lnTo>
                  <a:lnTo>
                    <a:pt x="1454" y="770843"/>
                  </a:lnTo>
                  <a:lnTo>
                    <a:pt x="13089" y="837235"/>
                  </a:lnTo>
                  <a:lnTo>
                    <a:pt x="36360" y="902972"/>
                  </a:lnTo>
                  <a:lnTo>
                    <a:pt x="71266" y="967615"/>
                  </a:lnTo>
                  <a:lnTo>
                    <a:pt x="93083" y="999390"/>
                  </a:lnTo>
                  <a:lnTo>
                    <a:pt x="117808" y="1030729"/>
                  </a:lnTo>
                  <a:lnTo>
                    <a:pt x="145442" y="1061575"/>
                  </a:lnTo>
                  <a:lnTo>
                    <a:pt x="175985" y="1091875"/>
                  </a:lnTo>
                  <a:lnTo>
                    <a:pt x="209437" y="1121573"/>
                  </a:lnTo>
                  <a:lnTo>
                    <a:pt x="245798" y="1150616"/>
                  </a:lnTo>
                  <a:lnTo>
                    <a:pt x="285067" y="1178949"/>
                  </a:lnTo>
                  <a:lnTo>
                    <a:pt x="327245" y="1206516"/>
                  </a:lnTo>
                  <a:lnTo>
                    <a:pt x="372333" y="1233264"/>
                  </a:lnTo>
                  <a:lnTo>
                    <a:pt x="420329" y="1259138"/>
                  </a:lnTo>
                  <a:lnTo>
                    <a:pt x="459985" y="1278768"/>
                  </a:lnTo>
                  <a:lnTo>
                    <a:pt x="500719" y="1297464"/>
                  </a:lnTo>
                  <a:lnTo>
                    <a:pt x="542478" y="1315225"/>
                  </a:lnTo>
                  <a:lnTo>
                    <a:pt x="585209" y="1332052"/>
                  </a:lnTo>
                  <a:lnTo>
                    <a:pt x="628860" y="1347943"/>
                  </a:lnTo>
                  <a:lnTo>
                    <a:pt x="673378" y="1362900"/>
                  </a:lnTo>
                  <a:lnTo>
                    <a:pt x="718710" y="1376922"/>
                  </a:lnTo>
                  <a:lnTo>
                    <a:pt x="764805" y="1390009"/>
                  </a:lnTo>
                  <a:lnTo>
                    <a:pt x="811609" y="1402161"/>
                  </a:lnTo>
                  <a:lnTo>
                    <a:pt x="859070" y="1413379"/>
                  </a:lnTo>
                  <a:lnTo>
                    <a:pt x="907135" y="1423662"/>
                  </a:lnTo>
                  <a:lnTo>
                    <a:pt x="955752" y="1433010"/>
                  </a:lnTo>
                  <a:lnTo>
                    <a:pt x="1004869" y="1441423"/>
                  </a:lnTo>
                  <a:lnTo>
                    <a:pt x="1054432" y="1448901"/>
                  </a:lnTo>
                  <a:lnTo>
                    <a:pt x="1104390" y="1455445"/>
                  </a:lnTo>
                  <a:lnTo>
                    <a:pt x="1154689" y="1461053"/>
                  </a:lnTo>
                  <a:lnTo>
                    <a:pt x="1205277" y="1465727"/>
                  </a:lnTo>
                  <a:lnTo>
                    <a:pt x="1256101" y="1469467"/>
                  </a:lnTo>
                  <a:lnTo>
                    <a:pt x="1307110" y="1472271"/>
                  </a:lnTo>
                  <a:lnTo>
                    <a:pt x="1358250" y="1474141"/>
                  </a:lnTo>
                  <a:lnTo>
                    <a:pt x="1409468" y="1475075"/>
                  </a:lnTo>
                  <a:lnTo>
                    <a:pt x="1460714" y="1475075"/>
                  </a:lnTo>
                  <a:lnTo>
                    <a:pt x="1511932" y="1474141"/>
                  </a:lnTo>
                  <a:lnTo>
                    <a:pt x="1563072" y="1472271"/>
                  </a:lnTo>
                  <a:lnTo>
                    <a:pt x="1614081" y="1469467"/>
                  </a:lnTo>
                  <a:lnTo>
                    <a:pt x="1664905" y="1465727"/>
                  </a:lnTo>
                  <a:lnTo>
                    <a:pt x="1715493" y="1461053"/>
                  </a:lnTo>
                  <a:lnTo>
                    <a:pt x="1765792" y="1455445"/>
                  </a:lnTo>
                  <a:lnTo>
                    <a:pt x="1815750" y="1448901"/>
                  </a:lnTo>
                  <a:lnTo>
                    <a:pt x="1865313" y="1441423"/>
                  </a:lnTo>
                  <a:lnTo>
                    <a:pt x="1914430" y="1433010"/>
                  </a:lnTo>
                  <a:lnTo>
                    <a:pt x="1963047" y="1423662"/>
                  </a:lnTo>
                  <a:lnTo>
                    <a:pt x="2011112" y="1413379"/>
                  </a:lnTo>
                  <a:lnTo>
                    <a:pt x="2058573" y="1402161"/>
                  </a:lnTo>
                  <a:lnTo>
                    <a:pt x="2105377" y="1390009"/>
                  </a:lnTo>
                  <a:lnTo>
                    <a:pt x="2151472" y="1376922"/>
                  </a:lnTo>
                  <a:lnTo>
                    <a:pt x="2196804" y="1362900"/>
                  </a:lnTo>
                  <a:lnTo>
                    <a:pt x="2241322" y="1347943"/>
                  </a:lnTo>
                  <a:lnTo>
                    <a:pt x="2284973" y="1332052"/>
                  </a:lnTo>
                  <a:lnTo>
                    <a:pt x="2327704" y="1315225"/>
                  </a:lnTo>
                  <a:lnTo>
                    <a:pt x="2369463" y="1297464"/>
                  </a:lnTo>
                  <a:lnTo>
                    <a:pt x="2410197" y="1278768"/>
                  </a:lnTo>
                  <a:lnTo>
                    <a:pt x="2449853" y="1259138"/>
                  </a:lnTo>
                  <a:lnTo>
                    <a:pt x="2497849" y="1233264"/>
                  </a:lnTo>
                  <a:lnTo>
                    <a:pt x="2542936" y="1206516"/>
                  </a:lnTo>
                  <a:lnTo>
                    <a:pt x="2585115" y="1178949"/>
                  </a:lnTo>
                  <a:lnTo>
                    <a:pt x="2624384" y="1150616"/>
                  </a:lnTo>
                  <a:lnTo>
                    <a:pt x="2660745" y="1121573"/>
                  </a:lnTo>
                  <a:lnTo>
                    <a:pt x="2694196" y="1091875"/>
                  </a:lnTo>
                  <a:lnTo>
                    <a:pt x="2724739" y="1061575"/>
                  </a:lnTo>
                  <a:lnTo>
                    <a:pt x="2752373" y="1030729"/>
                  </a:lnTo>
                  <a:lnTo>
                    <a:pt x="2777099" y="999390"/>
                  </a:lnTo>
                  <a:lnTo>
                    <a:pt x="2798915" y="967615"/>
                  </a:lnTo>
                  <a:lnTo>
                    <a:pt x="2833821" y="902972"/>
                  </a:lnTo>
                  <a:lnTo>
                    <a:pt x="2857092" y="837235"/>
                  </a:lnTo>
                  <a:lnTo>
                    <a:pt x="2868727" y="770843"/>
                  </a:lnTo>
                  <a:lnTo>
                    <a:pt x="2870182" y="737537"/>
                  </a:lnTo>
                  <a:lnTo>
                    <a:pt x="2868727" y="704232"/>
                  </a:lnTo>
                  <a:lnTo>
                    <a:pt x="2857092" y="637840"/>
                  </a:lnTo>
                  <a:lnTo>
                    <a:pt x="2833821" y="572103"/>
                  </a:lnTo>
                  <a:lnTo>
                    <a:pt x="2798915" y="507460"/>
                  </a:lnTo>
                  <a:lnTo>
                    <a:pt x="2777099" y="475684"/>
                  </a:lnTo>
                  <a:lnTo>
                    <a:pt x="2752373" y="444346"/>
                  </a:lnTo>
                  <a:lnTo>
                    <a:pt x="2724739" y="413500"/>
                  </a:lnTo>
                  <a:lnTo>
                    <a:pt x="2694196" y="383200"/>
                  </a:lnTo>
                  <a:lnTo>
                    <a:pt x="2660745" y="353501"/>
                  </a:lnTo>
                  <a:lnTo>
                    <a:pt x="2624384" y="324458"/>
                  </a:lnTo>
                  <a:lnTo>
                    <a:pt x="2585115" y="296126"/>
                  </a:lnTo>
                  <a:lnTo>
                    <a:pt x="2542936" y="268558"/>
                  </a:lnTo>
                  <a:lnTo>
                    <a:pt x="2497849" y="241811"/>
                  </a:lnTo>
                  <a:lnTo>
                    <a:pt x="2449853" y="215937"/>
                  </a:lnTo>
                  <a:lnTo>
                    <a:pt x="2410197" y="196306"/>
                  </a:lnTo>
                  <a:lnTo>
                    <a:pt x="2369463" y="177611"/>
                  </a:lnTo>
                  <a:lnTo>
                    <a:pt x="2327704" y="159849"/>
                  </a:lnTo>
                  <a:lnTo>
                    <a:pt x="2284973" y="143023"/>
                  </a:lnTo>
                  <a:lnTo>
                    <a:pt x="2241322" y="127132"/>
                  </a:lnTo>
                  <a:lnTo>
                    <a:pt x="2196804" y="112175"/>
                  </a:lnTo>
                  <a:lnTo>
                    <a:pt x="2151472" y="98153"/>
                  </a:lnTo>
                  <a:lnTo>
                    <a:pt x="2105377" y="85066"/>
                  </a:lnTo>
                  <a:lnTo>
                    <a:pt x="2058573" y="72914"/>
                  </a:lnTo>
                  <a:lnTo>
                    <a:pt x="2011112" y="61696"/>
                  </a:lnTo>
                  <a:lnTo>
                    <a:pt x="1963047" y="51413"/>
                  </a:lnTo>
                  <a:lnTo>
                    <a:pt x="1914430" y="42065"/>
                  </a:lnTo>
                  <a:lnTo>
                    <a:pt x="1865313" y="33652"/>
                  </a:lnTo>
                  <a:lnTo>
                    <a:pt x="1815750" y="26174"/>
                  </a:lnTo>
                  <a:lnTo>
                    <a:pt x="1765792" y="19630"/>
                  </a:lnTo>
                  <a:lnTo>
                    <a:pt x="1715493" y="14021"/>
                  </a:lnTo>
                  <a:lnTo>
                    <a:pt x="1664905" y="9347"/>
                  </a:lnTo>
                  <a:lnTo>
                    <a:pt x="1614081" y="5608"/>
                  </a:lnTo>
                  <a:lnTo>
                    <a:pt x="1563072" y="2804"/>
                  </a:lnTo>
                  <a:lnTo>
                    <a:pt x="1511932" y="934"/>
                  </a:lnTo>
                  <a:lnTo>
                    <a:pt x="1460714" y="0"/>
                  </a:lnTo>
                  <a:close/>
                </a:path>
              </a:pathLst>
            </a:custGeom>
            <a:solidFill>
              <a:srgbClr val="9C9A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6">
              <a:extLst>
                <a:ext uri="{FF2B5EF4-FFF2-40B4-BE49-F238E27FC236}">
                  <a16:creationId xmlns:a16="http://schemas.microsoft.com/office/drawing/2014/main" id="{9B278C83-474C-C0C7-F6A9-592AB17DF9ED}"/>
                </a:ext>
              </a:extLst>
            </p:cNvPr>
            <p:cNvSpPr/>
            <p:nvPr/>
          </p:nvSpPr>
          <p:spPr>
            <a:xfrm>
              <a:off x="7113366" y="5662936"/>
              <a:ext cx="2870200" cy="1475105"/>
            </a:xfrm>
            <a:custGeom>
              <a:avLst/>
              <a:gdLst/>
              <a:ahLst/>
              <a:cxnLst/>
              <a:rect l="l" t="t" r="r" b="b"/>
              <a:pathLst>
                <a:path w="2870200" h="1475104">
                  <a:moveTo>
                    <a:pt x="2449853" y="215937"/>
                  </a:moveTo>
                  <a:lnTo>
                    <a:pt x="2497849" y="241810"/>
                  </a:lnTo>
                  <a:lnTo>
                    <a:pt x="2542936" y="268558"/>
                  </a:lnTo>
                  <a:lnTo>
                    <a:pt x="2585114" y="296126"/>
                  </a:lnTo>
                  <a:lnTo>
                    <a:pt x="2624384" y="324458"/>
                  </a:lnTo>
                  <a:lnTo>
                    <a:pt x="2660744" y="353501"/>
                  </a:lnTo>
                  <a:lnTo>
                    <a:pt x="2694196" y="383200"/>
                  </a:lnTo>
                  <a:lnTo>
                    <a:pt x="2724739" y="413500"/>
                  </a:lnTo>
                  <a:lnTo>
                    <a:pt x="2752373" y="444346"/>
                  </a:lnTo>
                  <a:lnTo>
                    <a:pt x="2777098" y="475684"/>
                  </a:lnTo>
                  <a:lnTo>
                    <a:pt x="2798914" y="507460"/>
                  </a:lnTo>
                  <a:lnTo>
                    <a:pt x="2833821" y="572103"/>
                  </a:lnTo>
                  <a:lnTo>
                    <a:pt x="2857091" y="637840"/>
                  </a:lnTo>
                  <a:lnTo>
                    <a:pt x="2868727" y="704232"/>
                  </a:lnTo>
                  <a:lnTo>
                    <a:pt x="2870181" y="737537"/>
                  </a:lnTo>
                  <a:lnTo>
                    <a:pt x="2868727" y="770843"/>
                  </a:lnTo>
                  <a:lnTo>
                    <a:pt x="2857091" y="837235"/>
                  </a:lnTo>
                  <a:lnTo>
                    <a:pt x="2833821" y="902971"/>
                  </a:lnTo>
                  <a:lnTo>
                    <a:pt x="2798914" y="967615"/>
                  </a:lnTo>
                  <a:lnTo>
                    <a:pt x="2777098" y="999390"/>
                  </a:lnTo>
                  <a:lnTo>
                    <a:pt x="2752373" y="1030728"/>
                  </a:lnTo>
                  <a:lnTo>
                    <a:pt x="2724739" y="1061575"/>
                  </a:lnTo>
                  <a:lnTo>
                    <a:pt x="2694196" y="1091875"/>
                  </a:lnTo>
                  <a:lnTo>
                    <a:pt x="2660744" y="1121573"/>
                  </a:lnTo>
                  <a:lnTo>
                    <a:pt x="2624384" y="1150616"/>
                  </a:lnTo>
                  <a:lnTo>
                    <a:pt x="2585114" y="1178949"/>
                  </a:lnTo>
                  <a:lnTo>
                    <a:pt x="2542936" y="1206516"/>
                  </a:lnTo>
                  <a:lnTo>
                    <a:pt x="2497849" y="1233264"/>
                  </a:lnTo>
                  <a:lnTo>
                    <a:pt x="2449853" y="1259138"/>
                  </a:lnTo>
                  <a:lnTo>
                    <a:pt x="2410196" y="1278768"/>
                  </a:lnTo>
                  <a:lnTo>
                    <a:pt x="2369462" y="1297464"/>
                  </a:lnTo>
                  <a:lnTo>
                    <a:pt x="2327704" y="1315225"/>
                  </a:lnTo>
                  <a:lnTo>
                    <a:pt x="2284973" y="1332052"/>
                  </a:lnTo>
                  <a:lnTo>
                    <a:pt x="2241322" y="1347943"/>
                  </a:lnTo>
                  <a:lnTo>
                    <a:pt x="2196804" y="1362900"/>
                  </a:lnTo>
                  <a:lnTo>
                    <a:pt x="2151471" y="1376922"/>
                  </a:lnTo>
                  <a:lnTo>
                    <a:pt x="2105377" y="1390009"/>
                  </a:lnTo>
                  <a:lnTo>
                    <a:pt x="2058573" y="1402161"/>
                  </a:lnTo>
                  <a:lnTo>
                    <a:pt x="2011112" y="1413379"/>
                  </a:lnTo>
                  <a:lnTo>
                    <a:pt x="1963046" y="1423662"/>
                  </a:lnTo>
                  <a:lnTo>
                    <a:pt x="1914429" y="1433010"/>
                  </a:lnTo>
                  <a:lnTo>
                    <a:pt x="1865313" y="1441423"/>
                  </a:lnTo>
                  <a:lnTo>
                    <a:pt x="1815749" y="1448901"/>
                  </a:lnTo>
                  <a:lnTo>
                    <a:pt x="1765792" y="1455445"/>
                  </a:lnTo>
                  <a:lnTo>
                    <a:pt x="1715493" y="1461053"/>
                  </a:lnTo>
                  <a:lnTo>
                    <a:pt x="1664905" y="1465727"/>
                  </a:lnTo>
                  <a:lnTo>
                    <a:pt x="1614080" y="1469467"/>
                  </a:lnTo>
                  <a:lnTo>
                    <a:pt x="1563072" y="1472271"/>
                  </a:lnTo>
                  <a:lnTo>
                    <a:pt x="1511932" y="1474141"/>
                  </a:lnTo>
                  <a:lnTo>
                    <a:pt x="1460713" y="1475075"/>
                  </a:lnTo>
                  <a:lnTo>
                    <a:pt x="1409468" y="1475075"/>
                  </a:lnTo>
                  <a:lnTo>
                    <a:pt x="1358249" y="1474141"/>
                  </a:lnTo>
                  <a:lnTo>
                    <a:pt x="1307109" y="1472271"/>
                  </a:lnTo>
                  <a:lnTo>
                    <a:pt x="1256101" y="1469467"/>
                  </a:lnTo>
                  <a:lnTo>
                    <a:pt x="1205276" y="1465727"/>
                  </a:lnTo>
                  <a:lnTo>
                    <a:pt x="1154688" y="1461053"/>
                  </a:lnTo>
                  <a:lnTo>
                    <a:pt x="1104389" y="1455445"/>
                  </a:lnTo>
                  <a:lnTo>
                    <a:pt x="1054432" y="1448901"/>
                  </a:lnTo>
                  <a:lnTo>
                    <a:pt x="1004868" y="1441423"/>
                  </a:lnTo>
                  <a:lnTo>
                    <a:pt x="955752" y="1433010"/>
                  </a:lnTo>
                  <a:lnTo>
                    <a:pt x="907134" y="1423662"/>
                  </a:lnTo>
                  <a:lnTo>
                    <a:pt x="859069" y="1413379"/>
                  </a:lnTo>
                  <a:lnTo>
                    <a:pt x="811608" y="1402161"/>
                  </a:lnTo>
                  <a:lnTo>
                    <a:pt x="764804" y="1390009"/>
                  </a:lnTo>
                  <a:lnTo>
                    <a:pt x="718709" y="1376922"/>
                  </a:lnTo>
                  <a:lnTo>
                    <a:pt x="673377" y="1362900"/>
                  </a:lnTo>
                  <a:lnTo>
                    <a:pt x="628859" y="1347943"/>
                  </a:lnTo>
                  <a:lnTo>
                    <a:pt x="585208" y="1332052"/>
                  </a:lnTo>
                  <a:lnTo>
                    <a:pt x="542477" y="1315225"/>
                  </a:lnTo>
                  <a:lnTo>
                    <a:pt x="500718" y="1297464"/>
                  </a:lnTo>
                  <a:lnTo>
                    <a:pt x="459984" y="1278768"/>
                  </a:lnTo>
                  <a:lnTo>
                    <a:pt x="420328" y="1259138"/>
                  </a:lnTo>
                  <a:lnTo>
                    <a:pt x="372332" y="1233264"/>
                  </a:lnTo>
                  <a:lnTo>
                    <a:pt x="327245" y="1206516"/>
                  </a:lnTo>
                  <a:lnTo>
                    <a:pt x="285066" y="1178949"/>
                  </a:lnTo>
                  <a:lnTo>
                    <a:pt x="245797" y="1150616"/>
                  </a:lnTo>
                  <a:lnTo>
                    <a:pt x="209436" y="1121573"/>
                  </a:lnTo>
                  <a:lnTo>
                    <a:pt x="175985" y="1091875"/>
                  </a:lnTo>
                  <a:lnTo>
                    <a:pt x="145442" y="1061575"/>
                  </a:lnTo>
                  <a:lnTo>
                    <a:pt x="117808" y="1030728"/>
                  </a:lnTo>
                  <a:lnTo>
                    <a:pt x="93083" y="999390"/>
                  </a:lnTo>
                  <a:lnTo>
                    <a:pt x="71266" y="967615"/>
                  </a:lnTo>
                  <a:lnTo>
                    <a:pt x="36360" y="902971"/>
                  </a:lnTo>
                  <a:lnTo>
                    <a:pt x="13089" y="837235"/>
                  </a:lnTo>
                  <a:lnTo>
                    <a:pt x="1454" y="770843"/>
                  </a:lnTo>
                  <a:lnTo>
                    <a:pt x="0" y="737537"/>
                  </a:lnTo>
                  <a:lnTo>
                    <a:pt x="1454" y="704232"/>
                  </a:lnTo>
                  <a:lnTo>
                    <a:pt x="13089" y="637840"/>
                  </a:lnTo>
                  <a:lnTo>
                    <a:pt x="36360" y="572103"/>
                  </a:lnTo>
                  <a:lnTo>
                    <a:pt x="71266" y="507460"/>
                  </a:lnTo>
                  <a:lnTo>
                    <a:pt x="93083" y="475684"/>
                  </a:lnTo>
                  <a:lnTo>
                    <a:pt x="117808" y="444346"/>
                  </a:lnTo>
                  <a:lnTo>
                    <a:pt x="145442" y="413500"/>
                  </a:lnTo>
                  <a:lnTo>
                    <a:pt x="175985" y="383200"/>
                  </a:lnTo>
                  <a:lnTo>
                    <a:pt x="209436" y="353501"/>
                  </a:lnTo>
                  <a:lnTo>
                    <a:pt x="245797" y="324458"/>
                  </a:lnTo>
                  <a:lnTo>
                    <a:pt x="285066" y="296126"/>
                  </a:lnTo>
                  <a:lnTo>
                    <a:pt x="327245" y="268558"/>
                  </a:lnTo>
                  <a:lnTo>
                    <a:pt x="372332" y="241810"/>
                  </a:lnTo>
                  <a:lnTo>
                    <a:pt x="420328" y="215937"/>
                  </a:lnTo>
                  <a:lnTo>
                    <a:pt x="459984" y="196306"/>
                  </a:lnTo>
                  <a:lnTo>
                    <a:pt x="500718" y="177610"/>
                  </a:lnTo>
                  <a:lnTo>
                    <a:pt x="542477" y="159849"/>
                  </a:lnTo>
                  <a:lnTo>
                    <a:pt x="585208" y="143023"/>
                  </a:lnTo>
                  <a:lnTo>
                    <a:pt x="628859" y="127131"/>
                  </a:lnTo>
                  <a:lnTo>
                    <a:pt x="673377" y="112175"/>
                  </a:lnTo>
                  <a:lnTo>
                    <a:pt x="718709" y="98153"/>
                  </a:lnTo>
                  <a:lnTo>
                    <a:pt x="764804" y="85066"/>
                  </a:lnTo>
                  <a:lnTo>
                    <a:pt x="811608" y="72913"/>
                  </a:lnTo>
                  <a:lnTo>
                    <a:pt x="859069" y="61696"/>
                  </a:lnTo>
                  <a:lnTo>
                    <a:pt x="907134" y="51413"/>
                  </a:lnTo>
                  <a:lnTo>
                    <a:pt x="955752" y="42065"/>
                  </a:lnTo>
                  <a:lnTo>
                    <a:pt x="1004868" y="33652"/>
                  </a:lnTo>
                  <a:lnTo>
                    <a:pt x="1054432" y="26174"/>
                  </a:lnTo>
                  <a:lnTo>
                    <a:pt x="1104389" y="19630"/>
                  </a:lnTo>
                  <a:lnTo>
                    <a:pt x="1154688" y="14021"/>
                  </a:lnTo>
                  <a:lnTo>
                    <a:pt x="1205276" y="9347"/>
                  </a:lnTo>
                  <a:lnTo>
                    <a:pt x="1256101" y="5608"/>
                  </a:lnTo>
                  <a:lnTo>
                    <a:pt x="1307109" y="2804"/>
                  </a:lnTo>
                  <a:lnTo>
                    <a:pt x="1358249" y="934"/>
                  </a:lnTo>
                  <a:lnTo>
                    <a:pt x="1409468" y="0"/>
                  </a:lnTo>
                  <a:lnTo>
                    <a:pt x="1460713" y="0"/>
                  </a:lnTo>
                  <a:lnTo>
                    <a:pt x="1511932" y="934"/>
                  </a:lnTo>
                  <a:lnTo>
                    <a:pt x="1563072" y="2804"/>
                  </a:lnTo>
                  <a:lnTo>
                    <a:pt x="1614080" y="5608"/>
                  </a:lnTo>
                  <a:lnTo>
                    <a:pt x="1664905" y="9347"/>
                  </a:lnTo>
                  <a:lnTo>
                    <a:pt x="1715493" y="14021"/>
                  </a:lnTo>
                  <a:lnTo>
                    <a:pt x="1765792" y="19630"/>
                  </a:lnTo>
                  <a:lnTo>
                    <a:pt x="1815749" y="26174"/>
                  </a:lnTo>
                  <a:lnTo>
                    <a:pt x="1865313" y="33652"/>
                  </a:lnTo>
                  <a:lnTo>
                    <a:pt x="1914429" y="42065"/>
                  </a:lnTo>
                  <a:lnTo>
                    <a:pt x="1963046" y="51413"/>
                  </a:lnTo>
                  <a:lnTo>
                    <a:pt x="2011112" y="61696"/>
                  </a:lnTo>
                  <a:lnTo>
                    <a:pt x="2058573" y="72913"/>
                  </a:lnTo>
                  <a:lnTo>
                    <a:pt x="2105377" y="85066"/>
                  </a:lnTo>
                  <a:lnTo>
                    <a:pt x="2151471" y="98153"/>
                  </a:lnTo>
                  <a:lnTo>
                    <a:pt x="2196804" y="112175"/>
                  </a:lnTo>
                  <a:lnTo>
                    <a:pt x="2241322" y="127131"/>
                  </a:lnTo>
                  <a:lnTo>
                    <a:pt x="2284973" y="143023"/>
                  </a:lnTo>
                  <a:lnTo>
                    <a:pt x="2327704" y="159849"/>
                  </a:lnTo>
                  <a:lnTo>
                    <a:pt x="2369462" y="177610"/>
                  </a:lnTo>
                  <a:lnTo>
                    <a:pt x="2410196" y="196306"/>
                  </a:lnTo>
                  <a:lnTo>
                    <a:pt x="2449853" y="215937"/>
                  </a:lnTo>
                  <a:close/>
                </a:path>
              </a:pathLst>
            </a:custGeom>
            <a:ln w="35900">
              <a:solidFill>
                <a:srgbClr val="3838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54423DD-9BEF-D513-9A32-1D308F9938A9}"/>
              </a:ext>
            </a:extLst>
          </p:cNvPr>
          <p:cNvGrpSpPr/>
          <p:nvPr/>
        </p:nvGrpSpPr>
        <p:grpSpPr>
          <a:xfrm>
            <a:off x="7169156" y="2613867"/>
            <a:ext cx="2209774" cy="1143001"/>
            <a:chOff x="7586132" y="1970141"/>
            <a:chExt cx="2397433" cy="1288389"/>
          </a:xfrm>
        </p:grpSpPr>
        <p:sp>
          <p:nvSpPr>
            <p:cNvPr id="62" name="object 17">
              <a:extLst>
                <a:ext uri="{FF2B5EF4-FFF2-40B4-BE49-F238E27FC236}">
                  <a16:creationId xmlns:a16="http://schemas.microsoft.com/office/drawing/2014/main" id="{72F55FE9-E212-A58D-D1B5-52ABCB089826}"/>
                </a:ext>
              </a:extLst>
            </p:cNvPr>
            <p:cNvSpPr/>
            <p:nvPr/>
          </p:nvSpPr>
          <p:spPr>
            <a:xfrm>
              <a:off x="7586132" y="1970141"/>
              <a:ext cx="2397433" cy="1288388"/>
            </a:xfrm>
            <a:custGeom>
              <a:avLst/>
              <a:gdLst/>
              <a:ahLst/>
              <a:cxnLst/>
              <a:rect l="l" t="t" r="r" b="b"/>
              <a:pathLst>
                <a:path w="2870200" h="1475104">
                  <a:moveTo>
                    <a:pt x="1460714" y="0"/>
                  </a:moveTo>
                  <a:lnTo>
                    <a:pt x="1409469" y="0"/>
                  </a:lnTo>
                  <a:lnTo>
                    <a:pt x="1358250" y="934"/>
                  </a:lnTo>
                  <a:lnTo>
                    <a:pt x="1307110" y="2804"/>
                  </a:lnTo>
                  <a:lnTo>
                    <a:pt x="1256101" y="5608"/>
                  </a:lnTo>
                  <a:lnTo>
                    <a:pt x="1205277" y="9347"/>
                  </a:lnTo>
                  <a:lnTo>
                    <a:pt x="1154689" y="14021"/>
                  </a:lnTo>
                  <a:lnTo>
                    <a:pt x="1104390" y="19630"/>
                  </a:lnTo>
                  <a:lnTo>
                    <a:pt x="1054432" y="26174"/>
                  </a:lnTo>
                  <a:lnTo>
                    <a:pt x="1004869" y="33652"/>
                  </a:lnTo>
                  <a:lnTo>
                    <a:pt x="955752" y="42065"/>
                  </a:lnTo>
                  <a:lnTo>
                    <a:pt x="907135" y="51413"/>
                  </a:lnTo>
                  <a:lnTo>
                    <a:pt x="859070" y="61696"/>
                  </a:lnTo>
                  <a:lnTo>
                    <a:pt x="811608" y="72913"/>
                  </a:lnTo>
                  <a:lnTo>
                    <a:pt x="764804" y="85065"/>
                  </a:lnTo>
                  <a:lnTo>
                    <a:pt x="718710" y="98153"/>
                  </a:lnTo>
                  <a:lnTo>
                    <a:pt x="673377" y="112174"/>
                  </a:lnTo>
                  <a:lnTo>
                    <a:pt x="628859" y="127131"/>
                  </a:lnTo>
                  <a:lnTo>
                    <a:pt x="585208" y="143023"/>
                  </a:lnTo>
                  <a:lnTo>
                    <a:pt x="542477" y="159849"/>
                  </a:lnTo>
                  <a:lnTo>
                    <a:pt x="500718" y="177610"/>
                  </a:lnTo>
                  <a:lnTo>
                    <a:pt x="459984" y="196306"/>
                  </a:lnTo>
                  <a:lnTo>
                    <a:pt x="420328" y="215936"/>
                  </a:lnTo>
                  <a:lnTo>
                    <a:pt x="372332" y="241810"/>
                  </a:lnTo>
                  <a:lnTo>
                    <a:pt x="327245" y="268558"/>
                  </a:lnTo>
                  <a:lnTo>
                    <a:pt x="285066" y="296125"/>
                  </a:lnTo>
                  <a:lnTo>
                    <a:pt x="245797" y="324458"/>
                  </a:lnTo>
                  <a:lnTo>
                    <a:pt x="209436" y="353501"/>
                  </a:lnTo>
                  <a:lnTo>
                    <a:pt x="175985" y="383200"/>
                  </a:lnTo>
                  <a:lnTo>
                    <a:pt x="145442" y="413500"/>
                  </a:lnTo>
                  <a:lnTo>
                    <a:pt x="117808" y="444346"/>
                  </a:lnTo>
                  <a:lnTo>
                    <a:pt x="93083" y="475684"/>
                  </a:lnTo>
                  <a:lnTo>
                    <a:pt x="71266" y="507459"/>
                  </a:lnTo>
                  <a:lnTo>
                    <a:pt x="36360" y="572103"/>
                  </a:lnTo>
                  <a:lnTo>
                    <a:pt x="13089" y="637839"/>
                  </a:lnTo>
                  <a:lnTo>
                    <a:pt x="1454" y="704232"/>
                  </a:lnTo>
                  <a:lnTo>
                    <a:pt x="0" y="737537"/>
                  </a:lnTo>
                  <a:lnTo>
                    <a:pt x="1454" y="770843"/>
                  </a:lnTo>
                  <a:lnTo>
                    <a:pt x="13089" y="837235"/>
                  </a:lnTo>
                  <a:lnTo>
                    <a:pt x="36360" y="902971"/>
                  </a:lnTo>
                  <a:lnTo>
                    <a:pt x="71266" y="967615"/>
                  </a:lnTo>
                  <a:lnTo>
                    <a:pt x="93083" y="999390"/>
                  </a:lnTo>
                  <a:lnTo>
                    <a:pt x="117808" y="1030728"/>
                  </a:lnTo>
                  <a:lnTo>
                    <a:pt x="145442" y="1061575"/>
                  </a:lnTo>
                  <a:lnTo>
                    <a:pt x="175985" y="1091875"/>
                  </a:lnTo>
                  <a:lnTo>
                    <a:pt x="209436" y="1121573"/>
                  </a:lnTo>
                  <a:lnTo>
                    <a:pt x="245797" y="1150616"/>
                  </a:lnTo>
                  <a:lnTo>
                    <a:pt x="285066" y="1178949"/>
                  </a:lnTo>
                  <a:lnTo>
                    <a:pt x="327245" y="1206517"/>
                  </a:lnTo>
                  <a:lnTo>
                    <a:pt x="372332" y="1233265"/>
                  </a:lnTo>
                  <a:lnTo>
                    <a:pt x="420328" y="1259138"/>
                  </a:lnTo>
                  <a:lnTo>
                    <a:pt x="459984" y="1278769"/>
                  </a:lnTo>
                  <a:lnTo>
                    <a:pt x="500718" y="1297465"/>
                  </a:lnTo>
                  <a:lnTo>
                    <a:pt x="542477" y="1315226"/>
                  </a:lnTo>
                  <a:lnTo>
                    <a:pt x="585208" y="1332052"/>
                  </a:lnTo>
                  <a:lnTo>
                    <a:pt x="628859" y="1347944"/>
                  </a:lnTo>
                  <a:lnTo>
                    <a:pt x="673377" y="1362900"/>
                  </a:lnTo>
                  <a:lnTo>
                    <a:pt x="718710" y="1376922"/>
                  </a:lnTo>
                  <a:lnTo>
                    <a:pt x="764804" y="1390009"/>
                  </a:lnTo>
                  <a:lnTo>
                    <a:pt x="811608" y="1402162"/>
                  </a:lnTo>
                  <a:lnTo>
                    <a:pt x="859070" y="1413379"/>
                  </a:lnTo>
                  <a:lnTo>
                    <a:pt x="907135" y="1423662"/>
                  </a:lnTo>
                  <a:lnTo>
                    <a:pt x="955752" y="1433010"/>
                  </a:lnTo>
                  <a:lnTo>
                    <a:pt x="1004869" y="1441423"/>
                  </a:lnTo>
                  <a:lnTo>
                    <a:pt x="1054432" y="1448901"/>
                  </a:lnTo>
                  <a:lnTo>
                    <a:pt x="1104390" y="1455445"/>
                  </a:lnTo>
                  <a:lnTo>
                    <a:pt x="1154689" y="1461054"/>
                  </a:lnTo>
                  <a:lnTo>
                    <a:pt x="1205277" y="1465728"/>
                  </a:lnTo>
                  <a:lnTo>
                    <a:pt x="1256101" y="1469467"/>
                  </a:lnTo>
                  <a:lnTo>
                    <a:pt x="1307110" y="1472271"/>
                  </a:lnTo>
                  <a:lnTo>
                    <a:pt x="1358250" y="1474141"/>
                  </a:lnTo>
                  <a:lnTo>
                    <a:pt x="1409469" y="1475076"/>
                  </a:lnTo>
                  <a:lnTo>
                    <a:pt x="1460714" y="1475076"/>
                  </a:lnTo>
                  <a:lnTo>
                    <a:pt x="1511932" y="1474141"/>
                  </a:lnTo>
                  <a:lnTo>
                    <a:pt x="1563072" y="1472271"/>
                  </a:lnTo>
                  <a:lnTo>
                    <a:pt x="1614081" y="1469467"/>
                  </a:lnTo>
                  <a:lnTo>
                    <a:pt x="1664906" y="1465728"/>
                  </a:lnTo>
                  <a:lnTo>
                    <a:pt x="1715494" y="1461054"/>
                  </a:lnTo>
                  <a:lnTo>
                    <a:pt x="1765793" y="1455445"/>
                  </a:lnTo>
                  <a:lnTo>
                    <a:pt x="1815750" y="1448901"/>
                  </a:lnTo>
                  <a:lnTo>
                    <a:pt x="1865313" y="1441423"/>
                  </a:lnTo>
                  <a:lnTo>
                    <a:pt x="1914430" y="1433010"/>
                  </a:lnTo>
                  <a:lnTo>
                    <a:pt x="1963047" y="1423662"/>
                  </a:lnTo>
                  <a:lnTo>
                    <a:pt x="2011113" y="1413379"/>
                  </a:lnTo>
                  <a:lnTo>
                    <a:pt x="2058574" y="1402162"/>
                  </a:lnTo>
                  <a:lnTo>
                    <a:pt x="2105378" y="1390009"/>
                  </a:lnTo>
                  <a:lnTo>
                    <a:pt x="2151472" y="1376922"/>
                  </a:lnTo>
                  <a:lnTo>
                    <a:pt x="2196805" y="1362900"/>
                  </a:lnTo>
                  <a:lnTo>
                    <a:pt x="2241323" y="1347944"/>
                  </a:lnTo>
                  <a:lnTo>
                    <a:pt x="2284973" y="1332052"/>
                  </a:lnTo>
                  <a:lnTo>
                    <a:pt x="2327704" y="1315226"/>
                  </a:lnTo>
                  <a:lnTo>
                    <a:pt x="2369463" y="1297465"/>
                  </a:lnTo>
                  <a:lnTo>
                    <a:pt x="2410197" y="1278769"/>
                  </a:lnTo>
                  <a:lnTo>
                    <a:pt x="2449854" y="1259138"/>
                  </a:lnTo>
                  <a:lnTo>
                    <a:pt x="2497850" y="1233265"/>
                  </a:lnTo>
                  <a:lnTo>
                    <a:pt x="2542937" y="1206517"/>
                  </a:lnTo>
                  <a:lnTo>
                    <a:pt x="2585115" y="1178949"/>
                  </a:lnTo>
                  <a:lnTo>
                    <a:pt x="2624384" y="1150616"/>
                  </a:lnTo>
                  <a:lnTo>
                    <a:pt x="2660745" y="1121573"/>
                  </a:lnTo>
                  <a:lnTo>
                    <a:pt x="2694197" y="1091875"/>
                  </a:lnTo>
                  <a:lnTo>
                    <a:pt x="2724740" y="1061575"/>
                  </a:lnTo>
                  <a:lnTo>
                    <a:pt x="2752374" y="1030728"/>
                  </a:lnTo>
                  <a:lnTo>
                    <a:pt x="2777099" y="999390"/>
                  </a:lnTo>
                  <a:lnTo>
                    <a:pt x="2798915" y="967615"/>
                  </a:lnTo>
                  <a:lnTo>
                    <a:pt x="2833821" y="902971"/>
                  </a:lnTo>
                  <a:lnTo>
                    <a:pt x="2857092" y="837235"/>
                  </a:lnTo>
                  <a:lnTo>
                    <a:pt x="2868727" y="770843"/>
                  </a:lnTo>
                  <a:lnTo>
                    <a:pt x="2870182" y="737537"/>
                  </a:lnTo>
                  <a:lnTo>
                    <a:pt x="2868727" y="704232"/>
                  </a:lnTo>
                  <a:lnTo>
                    <a:pt x="2857092" y="637839"/>
                  </a:lnTo>
                  <a:lnTo>
                    <a:pt x="2833821" y="572103"/>
                  </a:lnTo>
                  <a:lnTo>
                    <a:pt x="2798915" y="507459"/>
                  </a:lnTo>
                  <a:lnTo>
                    <a:pt x="2777099" y="475684"/>
                  </a:lnTo>
                  <a:lnTo>
                    <a:pt x="2752374" y="444346"/>
                  </a:lnTo>
                  <a:lnTo>
                    <a:pt x="2724740" y="413500"/>
                  </a:lnTo>
                  <a:lnTo>
                    <a:pt x="2694197" y="383200"/>
                  </a:lnTo>
                  <a:lnTo>
                    <a:pt x="2660745" y="353501"/>
                  </a:lnTo>
                  <a:lnTo>
                    <a:pt x="2624384" y="324458"/>
                  </a:lnTo>
                  <a:lnTo>
                    <a:pt x="2585115" y="296125"/>
                  </a:lnTo>
                  <a:lnTo>
                    <a:pt x="2542937" y="268558"/>
                  </a:lnTo>
                  <a:lnTo>
                    <a:pt x="2497850" y="241810"/>
                  </a:lnTo>
                  <a:lnTo>
                    <a:pt x="2449854" y="215936"/>
                  </a:lnTo>
                  <a:lnTo>
                    <a:pt x="2410197" y="196306"/>
                  </a:lnTo>
                  <a:lnTo>
                    <a:pt x="2369463" y="177610"/>
                  </a:lnTo>
                  <a:lnTo>
                    <a:pt x="2327704" y="159849"/>
                  </a:lnTo>
                  <a:lnTo>
                    <a:pt x="2284973" y="143023"/>
                  </a:lnTo>
                  <a:lnTo>
                    <a:pt x="2241323" y="127131"/>
                  </a:lnTo>
                  <a:lnTo>
                    <a:pt x="2196805" y="112174"/>
                  </a:lnTo>
                  <a:lnTo>
                    <a:pt x="2151472" y="98153"/>
                  </a:lnTo>
                  <a:lnTo>
                    <a:pt x="2105378" y="85065"/>
                  </a:lnTo>
                  <a:lnTo>
                    <a:pt x="2058574" y="72913"/>
                  </a:lnTo>
                  <a:lnTo>
                    <a:pt x="2011113" y="61696"/>
                  </a:lnTo>
                  <a:lnTo>
                    <a:pt x="1963047" y="51413"/>
                  </a:lnTo>
                  <a:lnTo>
                    <a:pt x="1914430" y="42065"/>
                  </a:lnTo>
                  <a:lnTo>
                    <a:pt x="1865313" y="33652"/>
                  </a:lnTo>
                  <a:lnTo>
                    <a:pt x="1815750" y="26174"/>
                  </a:lnTo>
                  <a:lnTo>
                    <a:pt x="1765793" y="19630"/>
                  </a:lnTo>
                  <a:lnTo>
                    <a:pt x="1715494" y="14021"/>
                  </a:lnTo>
                  <a:lnTo>
                    <a:pt x="1664906" y="9347"/>
                  </a:lnTo>
                  <a:lnTo>
                    <a:pt x="1614081" y="5608"/>
                  </a:lnTo>
                  <a:lnTo>
                    <a:pt x="1563072" y="2804"/>
                  </a:lnTo>
                  <a:lnTo>
                    <a:pt x="1511932" y="934"/>
                  </a:lnTo>
                  <a:lnTo>
                    <a:pt x="1460714" y="0"/>
                  </a:lnTo>
                  <a:close/>
                </a:path>
              </a:pathLst>
            </a:custGeom>
            <a:solidFill>
              <a:srgbClr val="DDDE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8">
              <a:extLst>
                <a:ext uri="{FF2B5EF4-FFF2-40B4-BE49-F238E27FC236}">
                  <a16:creationId xmlns:a16="http://schemas.microsoft.com/office/drawing/2014/main" id="{149A7C2C-B68A-E4C6-5284-499901811F9D}"/>
                </a:ext>
              </a:extLst>
            </p:cNvPr>
            <p:cNvSpPr/>
            <p:nvPr/>
          </p:nvSpPr>
          <p:spPr>
            <a:xfrm>
              <a:off x="7586132" y="1970142"/>
              <a:ext cx="2397433" cy="1288388"/>
            </a:xfrm>
            <a:custGeom>
              <a:avLst/>
              <a:gdLst/>
              <a:ahLst/>
              <a:cxnLst/>
              <a:rect l="l" t="t" r="r" b="b"/>
              <a:pathLst>
                <a:path w="2870200" h="1475104">
                  <a:moveTo>
                    <a:pt x="2449853" y="215937"/>
                  </a:moveTo>
                  <a:lnTo>
                    <a:pt x="2497849" y="241810"/>
                  </a:lnTo>
                  <a:lnTo>
                    <a:pt x="2542936" y="268558"/>
                  </a:lnTo>
                  <a:lnTo>
                    <a:pt x="2585114" y="296126"/>
                  </a:lnTo>
                  <a:lnTo>
                    <a:pt x="2624384" y="324458"/>
                  </a:lnTo>
                  <a:lnTo>
                    <a:pt x="2660744" y="353501"/>
                  </a:lnTo>
                  <a:lnTo>
                    <a:pt x="2694196" y="383200"/>
                  </a:lnTo>
                  <a:lnTo>
                    <a:pt x="2724739" y="413500"/>
                  </a:lnTo>
                  <a:lnTo>
                    <a:pt x="2752373" y="444346"/>
                  </a:lnTo>
                  <a:lnTo>
                    <a:pt x="2777098" y="475684"/>
                  </a:lnTo>
                  <a:lnTo>
                    <a:pt x="2798914" y="507460"/>
                  </a:lnTo>
                  <a:lnTo>
                    <a:pt x="2833821" y="572103"/>
                  </a:lnTo>
                  <a:lnTo>
                    <a:pt x="2857091" y="637840"/>
                  </a:lnTo>
                  <a:lnTo>
                    <a:pt x="2868727" y="704232"/>
                  </a:lnTo>
                  <a:lnTo>
                    <a:pt x="2870181" y="737537"/>
                  </a:lnTo>
                  <a:lnTo>
                    <a:pt x="2868727" y="770843"/>
                  </a:lnTo>
                  <a:lnTo>
                    <a:pt x="2857091" y="837235"/>
                  </a:lnTo>
                  <a:lnTo>
                    <a:pt x="2833821" y="902971"/>
                  </a:lnTo>
                  <a:lnTo>
                    <a:pt x="2798914" y="967615"/>
                  </a:lnTo>
                  <a:lnTo>
                    <a:pt x="2777098" y="999390"/>
                  </a:lnTo>
                  <a:lnTo>
                    <a:pt x="2752373" y="1030728"/>
                  </a:lnTo>
                  <a:lnTo>
                    <a:pt x="2724739" y="1061575"/>
                  </a:lnTo>
                  <a:lnTo>
                    <a:pt x="2694196" y="1091875"/>
                  </a:lnTo>
                  <a:lnTo>
                    <a:pt x="2660744" y="1121573"/>
                  </a:lnTo>
                  <a:lnTo>
                    <a:pt x="2624384" y="1150616"/>
                  </a:lnTo>
                  <a:lnTo>
                    <a:pt x="2585114" y="1178949"/>
                  </a:lnTo>
                  <a:lnTo>
                    <a:pt x="2542936" y="1206516"/>
                  </a:lnTo>
                  <a:lnTo>
                    <a:pt x="2497849" y="1233264"/>
                  </a:lnTo>
                  <a:lnTo>
                    <a:pt x="2449853" y="1259138"/>
                  </a:lnTo>
                  <a:lnTo>
                    <a:pt x="2410196" y="1278768"/>
                  </a:lnTo>
                  <a:lnTo>
                    <a:pt x="2369462" y="1297464"/>
                  </a:lnTo>
                  <a:lnTo>
                    <a:pt x="2327704" y="1315225"/>
                  </a:lnTo>
                  <a:lnTo>
                    <a:pt x="2284973" y="1332052"/>
                  </a:lnTo>
                  <a:lnTo>
                    <a:pt x="2241322" y="1347943"/>
                  </a:lnTo>
                  <a:lnTo>
                    <a:pt x="2196804" y="1362900"/>
                  </a:lnTo>
                  <a:lnTo>
                    <a:pt x="2151471" y="1376922"/>
                  </a:lnTo>
                  <a:lnTo>
                    <a:pt x="2105377" y="1390009"/>
                  </a:lnTo>
                  <a:lnTo>
                    <a:pt x="2058573" y="1402161"/>
                  </a:lnTo>
                  <a:lnTo>
                    <a:pt x="2011112" y="1413379"/>
                  </a:lnTo>
                  <a:lnTo>
                    <a:pt x="1963046" y="1423662"/>
                  </a:lnTo>
                  <a:lnTo>
                    <a:pt x="1914429" y="1433010"/>
                  </a:lnTo>
                  <a:lnTo>
                    <a:pt x="1865313" y="1441423"/>
                  </a:lnTo>
                  <a:lnTo>
                    <a:pt x="1815749" y="1448901"/>
                  </a:lnTo>
                  <a:lnTo>
                    <a:pt x="1765792" y="1455445"/>
                  </a:lnTo>
                  <a:lnTo>
                    <a:pt x="1715493" y="1461053"/>
                  </a:lnTo>
                  <a:lnTo>
                    <a:pt x="1664905" y="1465727"/>
                  </a:lnTo>
                  <a:lnTo>
                    <a:pt x="1614080" y="1469467"/>
                  </a:lnTo>
                  <a:lnTo>
                    <a:pt x="1563072" y="1472271"/>
                  </a:lnTo>
                  <a:lnTo>
                    <a:pt x="1511932" y="1474141"/>
                  </a:lnTo>
                  <a:lnTo>
                    <a:pt x="1460713" y="1475075"/>
                  </a:lnTo>
                  <a:lnTo>
                    <a:pt x="1409468" y="1475075"/>
                  </a:lnTo>
                  <a:lnTo>
                    <a:pt x="1358249" y="1474141"/>
                  </a:lnTo>
                  <a:lnTo>
                    <a:pt x="1307109" y="1472271"/>
                  </a:lnTo>
                  <a:lnTo>
                    <a:pt x="1256101" y="1469467"/>
                  </a:lnTo>
                  <a:lnTo>
                    <a:pt x="1205276" y="1465727"/>
                  </a:lnTo>
                  <a:lnTo>
                    <a:pt x="1154688" y="1461053"/>
                  </a:lnTo>
                  <a:lnTo>
                    <a:pt x="1104389" y="1455445"/>
                  </a:lnTo>
                  <a:lnTo>
                    <a:pt x="1054432" y="1448901"/>
                  </a:lnTo>
                  <a:lnTo>
                    <a:pt x="1004868" y="1441423"/>
                  </a:lnTo>
                  <a:lnTo>
                    <a:pt x="955752" y="1433010"/>
                  </a:lnTo>
                  <a:lnTo>
                    <a:pt x="907134" y="1423662"/>
                  </a:lnTo>
                  <a:lnTo>
                    <a:pt x="859069" y="1413379"/>
                  </a:lnTo>
                  <a:lnTo>
                    <a:pt x="811608" y="1402161"/>
                  </a:lnTo>
                  <a:lnTo>
                    <a:pt x="764804" y="1390009"/>
                  </a:lnTo>
                  <a:lnTo>
                    <a:pt x="718709" y="1376922"/>
                  </a:lnTo>
                  <a:lnTo>
                    <a:pt x="673377" y="1362900"/>
                  </a:lnTo>
                  <a:lnTo>
                    <a:pt x="628859" y="1347943"/>
                  </a:lnTo>
                  <a:lnTo>
                    <a:pt x="585208" y="1332052"/>
                  </a:lnTo>
                  <a:lnTo>
                    <a:pt x="542477" y="1315225"/>
                  </a:lnTo>
                  <a:lnTo>
                    <a:pt x="500718" y="1297464"/>
                  </a:lnTo>
                  <a:lnTo>
                    <a:pt x="459984" y="1278768"/>
                  </a:lnTo>
                  <a:lnTo>
                    <a:pt x="420328" y="1259138"/>
                  </a:lnTo>
                  <a:lnTo>
                    <a:pt x="372332" y="1233264"/>
                  </a:lnTo>
                  <a:lnTo>
                    <a:pt x="327245" y="1206516"/>
                  </a:lnTo>
                  <a:lnTo>
                    <a:pt x="285066" y="1178949"/>
                  </a:lnTo>
                  <a:lnTo>
                    <a:pt x="245797" y="1150616"/>
                  </a:lnTo>
                  <a:lnTo>
                    <a:pt x="209436" y="1121573"/>
                  </a:lnTo>
                  <a:lnTo>
                    <a:pt x="175985" y="1091875"/>
                  </a:lnTo>
                  <a:lnTo>
                    <a:pt x="145442" y="1061575"/>
                  </a:lnTo>
                  <a:lnTo>
                    <a:pt x="117808" y="1030728"/>
                  </a:lnTo>
                  <a:lnTo>
                    <a:pt x="93083" y="999390"/>
                  </a:lnTo>
                  <a:lnTo>
                    <a:pt x="71266" y="967615"/>
                  </a:lnTo>
                  <a:lnTo>
                    <a:pt x="36360" y="902971"/>
                  </a:lnTo>
                  <a:lnTo>
                    <a:pt x="13089" y="837235"/>
                  </a:lnTo>
                  <a:lnTo>
                    <a:pt x="1454" y="770843"/>
                  </a:lnTo>
                  <a:lnTo>
                    <a:pt x="0" y="737537"/>
                  </a:lnTo>
                  <a:lnTo>
                    <a:pt x="1454" y="704232"/>
                  </a:lnTo>
                  <a:lnTo>
                    <a:pt x="13089" y="637840"/>
                  </a:lnTo>
                  <a:lnTo>
                    <a:pt x="36360" y="572103"/>
                  </a:lnTo>
                  <a:lnTo>
                    <a:pt x="71266" y="507460"/>
                  </a:lnTo>
                  <a:lnTo>
                    <a:pt x="93083" y="475684"/>
                  </a:lnTo>
                  <a:lnTo>
                    <a:pt x="117808" y="444346"/>
                  </a:lnTo>
                  <a:lnTo>
                    <a:pt x="145442" y="413500"/>
                  </a:lnTo>
                  <a:lnTo>
                    <a:pt x="175985" y="383200"/>
                  </a:lnTo>
                  <a:lnTo>
                    <a:pt x="209436" y="353501"/>
                  </a:lnTo>
                  <a:lnTo>
                    <a:pt x="245797" y="324458"/>
                  </a:lnTo>
                  <a:lnTo>
                    <a:pt x="285066" y="296126"/>
                  </a:lnTo>
                  <a:lnTo>
                    <a:pt x="327245" y="268558"/>
                  </a:lnTo>
                  <a:lnTo>
                    <a:pt x="372332" y="241810"/>
                  </a:lnTo>
                  <a:lnTo>
                    <a:pt x="420328" y="215937"/>
                  </a:lnTo>
                  <a:lnTo>
                    <a:pt x="459984" y="196306"/>
                  </a:lnTo>
                  <a:lnTo>
                    <a:pt x="500718" y="177610"/>
                  </a:lnTo>
                  <a:lnTo>
                    <a:pt x="542477" y="159849"/>
                  </a:lnTo>
                  <a:lnTo>
                    <a:pt x="585208" y="143023"/>
                  </a:lnTo>
                  <a:lnTo>
                    <a:pt x="628859" y="127131"/>
                  </a:lnTo>
                  <a:lnTo>
                    <a:pt x="673377" y="112175"/>
                  </a:lnTo>
                  <a:lnTo>
                    <a:pt x="718709" y="98153"/>
                  </a:lnTo>
                  <a:lnTo>
                    <a:pt x="764804" y="85066"/>
                  </a:lnTo>
                  <a:lnTo>
                    <a:pt x="811608" y="72913"/>
                  </a:lnTo>
                  <a:lnTo>
                    <a:pt x="859069" y="61696"/>
                  </a:lnTo>
                  <a:lnTo>
                    <a:pt x="907134" y="51413"/>
                  </a:lnTo>
                  <a:lnTo>
                    <a:pt x="955752" y="42065"/>
                  </a:lnTo>
                  <a:lnTo>
                    <a:pt x="1004868" y="33652"/>
                  </a:lnTo>
                  <a:lnTo>
                    <a:pt x="1054432" y="26174"/>
                  </a:lnTo>
                  <a:lnTo>
                    <a:pt x="1104389" y="19630"/>
                  </a:lnTo>
                  <a:lnTo>
                    <a:pt x="1154688" y="14021"/>
                  </a:lnTo>
                  <a:lnTo>
                    <a:pt x="1205276" y="9347"/>
                  </a:lnTo>
                  <a:lnTo>
                    <a:pt x="1256101" y="5608"/>
                  </a:lnTo>
                  <a:lnTo>
                    <a:pt x="1307109" y="2804"/>
                  </a:lnTo>
                  <a:lnTo>
                    <a:pt x="1358249" y="934"/>
                  </a:lnTo>
                  <a:lnTo>
                    <a:pt x="1409468" y="0"/>
                  </a:lnTo>
                  <a:lnTo>
                    <a:pt x="1460713" y="0"/>
                  </a:lnTo>
                  <a:lnTo>
                    <a:pt x="1511932" y="934"/>
                  </a:lnTo>
                  <a:lnTo>
                    <a:pt x="1563072" y="2804"/>
                  </a:lnTo>
                  <a:lnTo>
                    <a:pt x="1614080" y="5608"/>
                  </a:lnTo>
                  <a:lnTo>
                    <a:pt x="1664905" y="9347"/>
                  </a:lnTo>
                  <a:lnTo>
                    <a:pt x="1715493" y="14021"/>
                  </a:lnTo>
                  <a:lnTo>
                    <a:pt x="1765792" y="19630"/>
                  </a:lnTo>
                  <a:lnTo>
                    <a:pt x="1815749" y="26174"/>
                  </a:lnTo>
                  <a:lnTo>
                    <a:pt x="1865313" y="33652"/>
                  </a:lnTo>
                  <a:lnTo>
                    <a:pt x="1914429" y="42065"/>
                  </a:lnTo>
                  <a:lnTo>
                    <a:pt x="1963046" y="51413"/>
                  </a:lnTo>
                  <a:lnTo>
                    <a:pt x="2011112" y="61696"/>
                  </a:lnTo>
                  <a:lnTo>
                    <a:pt x="2058573" y="72913"/>
                  </a:lnTo>
                  <a:lnTo>
                    <a:pt x="2105377" y="85066"/>
                  </a:lnTo>
                  <a:lnTo>
                    <a:pt x="2151471" y="98153"/>
                  </a:lnTo>
                  <a:lnTo>
                    <a:pt x="2196804" y="112175"/>
                  </a:lnTo>
                  <a:lnTo>
                    <a:pt x="2241322" y="127131"/>
                  </a:lnTo>
                  <a:lnTo>
                    <a:pt x="2284973" y="143023"/>
                  </a:lnTo>
                  <a:lnTo>
                    <a:pt x="2327704" y="159849"/>
                  </a:lnTo>
                  <a:lnTo>
                    <a:pt x="2369462" y="177610"/>
                  </a:lnTo>
                  <a:lnTo>
                    <a:pt x="2410196" y="196306"/>
                  </a:lnTo>
                  <a:lnTo>
                    <a:pt x="2449853" y="215937"/>
                  </a:lnTo>
                  <a:close/>
                </a:path>
              </a:pathLst>
            </a:custGeom>
            <a:ln w="359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0DDCFE5-4FF3-81C6-18AC-8422A70C1B09}"/>
              </a:ext>
            </a:extLst>
          </p:cNvPr>
          <p:cNvGrpSpPr/>
          <p:nvPr/>
        </p:nvGrpSpPr>
        <p:grpSpPr>
          <a:xfrm>
            <a:off x="4714387" y="2647479"/>
            <a:ext cx="2052632" cy="1143000"/>
            <a:chOff x="3415077" y="2499927"/>
            <a:chExt cx="2366010" cy="1475740"/>
          </a:xfrm>
        </p:grpSpPr>
        <p:sp>
          <p:nvSpPr>
            <p:cNvPr id="65" name="object 19">
              <a:extLst>
                <a:ext uri="{FF2B5EF4-FFF2-40B4-BE49-F238E27FC236}">
                  <a16:creationId xmlns:a16="http://schemas.microsoft.com/office/drawing/2014/main" id="{3A9625EE-6D5E-C48A-A52B-0A198A219BC0}"/>
                </a:ext>
              </a:extLst>
            </p:cNvPr>
            <p:cNvSpPr/>
            <p:nvPr/>
          </p:nvSpPr>
          <p:spPr>
            <a:xfrm>
              <a:off x="3415077" y="2499927"/>
              <a:ext cx="2366010" cy="1475740"/>
            </a:xfrm>
            <a:custGeom>
              <a:avLst/>
              <a:gdLst/>
              <a:ahLst/>
              <a:cxnLst/>
              <a:rect l="l" t="t" r="r" b="b"/>
              <a:pathLst>
                <a:path w="2366009" h="1475740">
                  <a:moveTo>
                    <a:pt x="1182755" y="0"/>
                  </a:moveTo>
                  <a:lnTo>
                    <a:pt x="1132303" y="666"/>
                  </a:lnTo>
                  <a:lnTo>
                    <a:pt x="1081924" y="2667"/>
                  </a:lnTo>
                  <a:lnTo>
                    <a:pt x="1031694" y="6001"/>
                  </a:lnTo>
                  <a:lnTo>
                    <a:pt x="981685" y="10669"/>
                  </a:lnTo>
                  <a:lnTo>
                    <a:pt x="931971" y="16670"/>
                  </a:lnTo>
                  <a:lnTo>
                    <a:pt x="882627" y="24005"/>
                  </a:lnTo>
                  <a:lnTo>
                    <a:pt x="833725" y="32674"/>
                  </a:lnTo>
                  <a:lnTo>
                    <a:pt x="785341" y="42677"/>
                  </a:lnTo>
                  <a:lnTo>
                    <a:pt x="737547" y="54013"/>
                  </a:lnTo>
                  <a:lnTo>
                    <a:pt x="690418" y="66683"/>
                  </a:lnTo>
                  <a:lnTo>
                    <a:pt x="644027" y="80686"/>
                  </a:lnTo>
                  <a:lnTo>
                    <a:pt x="598448" y="96023"/>
                  </a:lnTo>
                  <a:lnTo>
                    <a:pt x="553755" y="112694"/>
                  </a:lnTo>
                  <a:lnTo>
                    <a:pt x="510022" y="130699"/>
                  </a:lnTo>
                  <a:lnTo>
                    <a:pt x="467323" y="150037"/>
                  </a:lnTo>
                  <a:lnTo>
                    <a:pt x="425731" y="170708"/>
                  </a:lnTo>
                  <a:lnTo>
                    <a:pt x="385321" y="192714"/>
                  </a:lnTo>
                  <a:lnTo>
                    <a:pt x="346165" y="216053"/>
                  </a:lnTo>
                  <a:lnTo>
                    <a:pt x="302895" y="244478"/>
                  </a:lnTo>
                  <a:lnTo>
                    <a:pt x="262509" y="273948"/>
                  </a:lnTo>
                  <a:lnTo>
                    <a:pt x="225007" y="304391"/>
                  </a:lnTo>
                  <a:lnTo>
                    <a:pt x="190391" y="335736"/>
                  </a:lnTo>
                  <a:lnTo>
                    <a:pt x="158659" y="367910"/>
                  </a:lnTo>
                  <a:lnTo>
                    <a:pt x="129812" y="400840"/>
                  </a:lnTo>
                  <a:lnTo>
                    <a:pt x="103849" y="434456"/>
                  </a:lnTo>
                  <a:lnTo>
                    <a:pt x="80772" y="468684"/>
                  </a:lnTo>
                  <a:lnTo>
                    <a:pt x="60579" y="503454"/>
                  </a:lnTo>
                  <a:lnTo>
                    <a:pt x="43270" y="538691"/>
                  </a:lnTo>
                  <a:lnTo>
                    <a:pt x="28847" y="574326"/>
                  </a:lnTo>
                  <a:lnTo>
                    <a:pt x="8654" y="646495"/>
                  </a:lnTo>
                  <a:lnTo>
                    <a:pt x="0" y="719386"/>
                  </a:lnTo>
                  <a:lnTo>
                    <a:pt x="0" y="755922"/>
                  </a:lnTo>
                  <a:lnTo>
                    <a:pt x="8654" y="828813"/>
                  </a:lnTo>
                  <a:lnTo>
                    <a:pt x="28847" y="900982"/>
                  </a:lnTo>
                  <a:lnTo>
                    <a:pt x="43270" y="936617"/>
                  </a:lnTo>
                  <a:lnTo>
                    <a:pt x="60579" y="971854"/>
                  </a:lnTo>
                  <a:lnTo>
                    <a:pt x="80772" y="1006624"/>
                  </a:lnTo>
                  <a:lnTo>
                    <a:pt x="103849" y="1040852"/>
                  </a:lnTo>
                  <a:lnTo>
                    <a:pt x="129812" y="1074468"/>
                  </a:lnTo>
                  <a:lnTo>
                    <a:pt x="158659" y="1107398"/>
                  </a:lnTo>
                  <a:lnTo>
                    <a:pt x="190391" y="1139572"/>
                  </a:lnTo>
                  <a:lnTo>
                    <a:pt x="225007" y="1170917"/>
                  </a:lnTo>
                  <a:lnTo>
                    <a:pt x="262509" y="1201360"/>
                  </a:lnTo>
                  <a:lnTo>
                    <a:pt x="302895" y="1230830"/>
                  </a:lnTo>
                  <a:lnTo>
                    <a:pt x="346165" y="1259255"/>
                  </a:lnTo>
                  <a:lnTo>
                    <a:pt x="385321" y="1282594"/>
                  </a:lnTo>
                  <a:lnTo>
                    <a:pt x="425731" y="1304600"/>
                  </a:lnTo>
                  <a:lnTo>
                    <a:pt x="467323" y="1325272"/>
                  </a:lnTo>
                  <a:lnTo>
                    <a:pt x="510022" y="1344610"/>
                  </a:lnTo>
                  <a:lnTo>
                    <a:pt x="553755" y="1362614"/>
                  </a:lnTo>
                  <a:lnTo>
                    <a:pt x="598448" y="1379285"/>
                  </a:lnTo>
                  <a:lnTo>
                    <a:pt x="644027" y="1394622"/>
                  </a:lnTo>
                  <a:lnTo>
                    <a:pt x="690418" y="1408626"/>
                  </a:lnTo>
                  <a:lnTo>
                    <a:pt x="737547" y="1421296"/>
                  </a:lnTo>
                  <a:lnTo>
                    <a:pt x="785341" y="1432632"/>
                  </a:lnTo>
                  <a:lnTo>
                    <a:pt x="833725" y="1442634"/>
                  </a:lnTo>
                  <a:lnTo>
                    <a:pt x="882627" y="1451303"/>
                  </a:lnTo>
                  <a:lnTo>
                    <a:pt x="931971" y="1458639"/>
                  </a:lnTo>
                  <a:lnTo>
                    <a:pt x="981685" y="1464640"/>
                  </a:lnTo>
                  <a:lnTo>
                    <a:pt x="1031694" y="1469308"/>
                  </a:lnTo>
                  <a:lnTo>
                    <a:pt x="1081924" y="1472642"/>
                  </a:lnTo>
                  <a:lnTo>
                    <a:pt x="1132303" y="1474643"/>
                  </a:lnTo>
                  <a:lnTo>
                    <a:pt x="1182755" y="1475309"/>
                  </a:lnTo>
                  <a:lnTo>
                    <a:pt x="1233207" y="1474643"/>
                  </a:lnTo>
                  <a:lnTo>
                    <a:pt x="1283585" y="1472642"/>
                  </a:lnTo>
                  <a:lnTo>
                    <a:pt x="1333815" y="1469308"/>
                  </a:lnTo>
                  <a:lnTo>
                    <a:pt x="1383824" y="1464640"/>
                  </a:lnTo>
                  <a:lnTo>
                    <a:pt x="1433538" y="1458639"/>
                  </a:lnTo>
                  <a:lnTo>
                    <a:pt x="1482882" y="1451303"/>
                  </a:lnTo>
                  <a:lnTo>
                    <a:pt x="1531784" y="1442634"/>
                  </a:lnTo>
                  <a:lnTo>
                    <a:pt x="1580168" y="1432632"/>
                  </a:lnTo>
                  <a:lnTo>
                    <a:pt x="1627962" y="1421296"/>
                  </a:lnTo>
                  <a:lnTo>
                    <a:pt x="1675091" y="1408626"/>
                  </a:lnTo>
                  <a:lnTo>
                    <a:pt x="1721483" y="1394622"/>
                  </a:lnTo>
                  <a:lnTo>
                    <a:pt x="1767061" y="1379285"/>
                  </a:lnTo>
                  <a:lnTo>
                    <a:pt x="1811754" y="1362614"/>
                  </a:lnTo>
                  <a:lnTo>
                    <a:pt x="1855487" y="1344610"/>
                  </a:lnTo>
                  <a:lnTo>
                    <a:pt x="1898186" y="1325272"/>
                  </a:lnTo>
                  <a:lnTo>
                    <a:pt x="1939778" y="1304600"/>
                  </a:lnTo>
                  <a:lnTo>
                    <a:pt x="1980188" y="1282594"/>
                  </a:lnTo>
                  <a:lnTo>
                    <a:pt x="2019344" y="1259255"/>
                  </a:lnTo>
                  <a:lnTo>
                    <a:pt x="2062614" y="1230830"/>
                  </a:lnTo>
                  <a:lnTo>
                    <a:pt x="2103000" y="1201360"/>
                  </a:lnTo>
                  <a:lnTo>
                    <a:pt x="2140502" y="1170917"/>
                  </a:lnTo>
                  <a:lnTo>
                    <a:pt x="2175118" y="1139572"/>
                  </a:lnTo>
                  <a:lnTo>
                    <a:pt x="2206850" y="1107398"/>
                  </a:lnTo>
                  <a:lnTo>
                    <a:pt x="2235697" y="1074468"/>
                  </a:lnTo>
                  <a:lnTo>
                    <a:pt x="2261660" y="1040852"/>
                  </a:lnTo>
                  <a:lnTo>
                    <a:pt x="2284737" y="1006624"/>
                  </a:lnTo>
                  <a:lnTo>
                    <a:pt x="2304931" y="971854"/>
                  </a:lnTo>
                  <a:lnTo>
                    <a:pt x="2322239" y="936617"/>
                  </a:lnTo>
                  <a:lnTo>
                    <a:pt x="2336662" y="900982"/>
                  </a:lnTo>
                  <a:lnTo>
                    <a:pt x="2356855" y="828813"/>
                  </a:lnTo>
                  <a:lnTo>
                    <a:pt x="2365510" y="755922"/>
                  </a:lnTo>
                  <a:lnTo>
                    <a:pt x="2365510" y="719386"/>
                  </a:lnTo>
                  <a:lnTo>
                    <a:pt x="2356855" y="646495"/>
                  </a:lnTo>
                  <a:lnTo>
                    <a:pt x="2336662" y="574326"/>
                  </a:lnTo>
                  <a:lnTo>
                    <a:pt x="2322239" y="538691"/>
                  </a:lnTo>
                  <a:lnTo>
                    <a:pt x="2304931" y="503454"/>
                  </a:lnTo>
                  <a:lnTo>
                    <a:pt x="2284737" y="468684"/>
                  </a:lnTo>
                  <a:lnTo>
                    <a:pt x="2261660" y="434456"/>
                  </a:lnTo>
                  <a:lnTo>
                    <a:pt x="2235697" y="400840"/>
                  </a:lnTo>
                  <a:lnTo>
                    <a:pt x="2206850" y="367910"/>
                  </a:lnTo>
                  <a:lnTo>
                    <a:pt x="2175118" y="335736"/>
                  </a:lnTo>
                  <a:lnTo>
                    <a:pt x="2140502" y="304391"/>
                  </a:lnTo>
                  <a:lnTo>
                    <a:pt x="2103000" y="273948"/>
                  </a:lnTo>
                  <a:lnTo>
                    <a:pt x="2062614" y="244478"/>
                  </a:lnTo>
                  <a:lnTo>
                    <a:pt x="2019344" y="216053"/>
                  </a:lnTo>
                  <a:lnTo>
                    <a:pt x="1980188" y="192714"/>
                  </a:lnTo>
                  <a:lnTo>
                    <a:pt x="1939778" y="170708"/>
                  </a:lnTo>
                  <a:lnTo>
                    <a:pt x="1898186" y="150037"/>
                  </a:lnTo>
                  <a:lnTo>
                    <a:pt x="1855487" y="130699"/>
                  </a:lnTo>
                  <a:lnTo>
                    <a:pt x="1811754" y="112694"/>
                  </a:lnTo>
                  <a:lnTo>
                    <a:pt x="1767061" y="96023"/>
                  </a:lnTo>
                  <a:lnTo>
                    <a:pt x="1721483" y="80686"/>
                  </a:lnTo>
                  <a:lnTo>
                    <a:pt x="1675091" y="66683"/>
                  </a:lnTo>
                  <a:lnTo>
                    <a:pt x="1627962" y="54013"/>
                  </a:lnTo>
                  <a:lnTo>
                    <a:pt x="1580168" y="42677"/>
                  </a:lnTo>
                  <a:lnTo>
                    <a:pt x="1531784" y="32674"/>
                  </a:lnTo>
                  <a:lnTo>
                    <a:pt x="1482882" y="24005"/>
                  </a:lnTo>
                  <a:lnTo>
                    <a:pt x="1433538" y="16670"/>
                  </a:lnTo>
                  <a:lnTo>
                    <a:pt x="1383824" y="10669"/>
                  </a:lnTo>
                  <a:lnTo>
                    <a:pt x="1333815" y="6001"/>
                  </a:lnTo>
                  <a:lnTo>
                    <a:pt x="1283585" y="2667"/>
                  </a:lnTo>
                  <a:lnTo>
                    <a:pt x="1233207" y="666"/>
                  </a:lnTo>
                  <a:lnTo>
                    <a:pt x="1182755" y="0"/>
                  </a:lnTo>
                  <a:close/>
                </a:path>
              </a:pathLst>
            </a:custGeom>
            <a:solidFill>
              <a:srgbClr val="F8F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20">
              <a:extLst>
                <a:ext uri="{FF2B5EF4-FFF2-40B4-BE49-F238E27FC236}">
                  <a16:creationId xmlns:a16="http://schemas.microsoft.com/office/drawing/2014/main" id="{D46BF251-2F3B-265E-A33E-9C2EAD76891B}"/>
                </a:ext>
              </a:extLst>
            </p:cNvPr>
            <p:cNvSpPr/>
            <p:nvPr/>
          </p:nvSpPr>
          <p:spPr>
            <a:xfrm>
              <a:off x="3415077" y="2499927"/>
              <a:ext cx="2366010" cy="1475740"/>
            </a:xfrm>
            <a:custGeom>
              <a:avLst/>
              <a:gdLst/>
              <a:ahLst/>
              <a:cxnLst/>
              <a:rect l="l" t="t" r="r" b="b"/>
              <a:pathLst>
                <a:path w="2366009" h="1475740">
                  <a:moveTo>
                    <a:pt x="2019344" y="216054"/>
                  </a:moveTo>
                  <a:lnTo>
                    <a:pt x="2062614" y="244478"/>
                  </a:lnTo>
                  <a:lnTo>
                    <a:pt x="2103000" y="273948"/>
                  </a:lnTo>
                  <a:lnTo>
                    <a:pt x="2140502" y="304392"/>
                  </a:lnTo>
                  <a:lnTo>
                    <a:pt x="2175118" y="335736"/>
                  </a:lnTo>
                  <a:lnTo>
                    <a:pt x="2206850" y="367910"/>
                  </a:lnTo>
                  <a:lnTo>
                    <a:pt x="2235697" y="400841"/>
                  </a:lnTo>
                  <a:lnTo>
                    <a:pt x="2261660" y="434456"/>
                  </a:lnTo>
                  <a:lnTo>
                    <a:pt x="2284737" y="468685"/>
                  </a:lnTo>
                  <a:lnTo>
                    <a:pt x="2304930" y="503454"/>
                  </a:lnTo>
                  <a:lnTo>
                    <a:pt x="2322239" y="538692"/>
                  </a:lnTo>
                  <a:lnTo>
                    <a:pt x="2336662" y="574326"/>
                  </a:lnTo>
                  <a:lnTo>
                    <a:pt x="2356855" y="646496"/>
                  </a:lnTo>
                  <a:lnTo>
                    <a:pt x="2365509" y="719386"/>
                  </a:lnTo>
                  <a:lnTo>
                    <a:pt x="2365509" y="755922"/>
                  </a:lnTo>
                  <a:lnTo>
                    <a:pt x="2356855" y="828813"/>
                  </a:lnTo>
                  <a:lnTo>
                    <a:pt x="2336662" y="900982"/>
                  </a:lnTo>
                  <a:lnTo>
                    <a:pt x="2322239" y="936617"/>
                  </a:lnTo>
                  <a:lnTo>
                    <a:pt x="2304930" y="971855"/>
                  </a:lnTo>
                  <a:lnTo>
                    <a:pt x="2284737" y="1006624"/>
                  </a:lnTo>
                  <a:lnTo>
                    <a:pt x="2261660" y="1040852"/>
                  </a:lnTo>
                  <a:lnTo>
                    <a:pt x="2235697" y="1074468"/>
                  </a:lnTo>
                  <a:lnTo>
                    <a:pt x="2206850" y="1107398"/>
                  </a:lnTo>
                  <a:lnTo>
                    <a:pt x="2175118" y="1139572"/>
                  </a:lnTo>
                  <a:lnTo>
                    <a:pt x="2140502" y="1170917"/>
                  </a:lnTo>
                  <a:lnTo>
                    <a:pt x="2103000" y="1201360"/>
                  </a:lnTo>
                  <a:lnTo>
                    <a:pt x="2062614" y="1230830"/>
                  </a:lnTo>
                  <a:lnTo>
                    <a:pt x="2019344" y="1259255"/>
                  </a:lnTo>
                  <a:lnTo>
                    <a:pt x="1980188" y="1282594"/>
                  </a:lnTo>
                  <a:lnTo>
                    <a:pt x="1939778" y="1304599"/>
                  </a:lnTo>
                  <a:lnTo>
                    <a:pt x="1898186" y="1325271"/>
                  </a:lnTo>
                  <a:lnTo>
                    <a:pt x="1855487" y="1344609"/>
                  </a:lnTo>
                  <a:lnTo>
                    <a:pt x="1811754" y="1362614"/>
                  </a:lnTo>
                  <a:lnTo>
                    <a:pt x="1767061" y="1379285"/>
                  </a:lnTo>
                  <a:lnTo>
                    <a:pt x="1721482" y="1394622"/>
                  </a:lnTo>
                  <a:lnTo>
                    <a:pt x="1675091" y="1408626"/>
                  </a:lnTo>
                  <a:lnTo>
                    <a:pt x="1627962" y="1421295"/>
                  </a:lnTo>
                  <a:lnTo>
                    <a:pt x="1580168" y="1432632"/>
                  </a:lnTo>
                  <a:lnTo>
                    <a:pt x="1531784" y="1442634"/>
                  </a:lnTo>
                  <a:lnTo>
                    <a:pt x="1482882" y="1451303"/>
                  </a:lnTo>
                  <a:lnTo>
                    <a:pt x="1433538" y="1458638"/>
                  </a:lnTo>
                  <a:lnTo>
                    <a:pt x="1383824" y="1464640"/>
                  </a:lnTo>
                  <a:lnTo>
                    <a:pt x="1333815" y="1469307"/>
                  </a:lnTo>
                  <a:lnTo>
                    <a:pt x="1283585" y="1472642"/>
                  </a:lnTo>
                  <a:lnTo>
                    <a:pt x="1233207" y="1474642"/>
                  </a:lnTo>
                  <a:lnTo>
                    <a:pt x="1182755" y="1475309"/>
                  </a:lnTo>
                  <a:lnTo>
                    <a:pt x="1132303" y="1474642"/>
                  </a:lnTo>
                  <a:lnTo>
                    <a:pt x="1081924" y="1472642"/>
                  </a:lnTo>
                  <a:lnTo>
                    <a:pt x="1031694" y="1469307"/>
                  </a:lnTo>
                  <a:lnTo>
                    <a:pt x="981685" y="1464640"/>
                  </a:lnTo>
                  <a:lnTo>
                    <a:pt x="931971" y="1458638"/>
                  </a:lnTo>
                  <a:lnTo>
                    <a:pt x="882627" y="1451303"/>
                  </a:lnTo>
                  <a:lnTo>
                    <a:pt x="833725" y="1442634"/>
                  </a:lnTo>
                  <a:lnTo>
                    <a:pt x="785341" y="1432632"/>
                  </a:lnTo>
                  <a:lnTo>
                    <a:pt x="737547" y="1421295"/>
                  </a:lnTo>
                  <a:lnTo>
                    <a:pt x="690418" y="1408626"/>
                  </a:lnTo>
                  <a:lnTo>
                    <a:pt x="644027" y="1394622"/>
                  </a:lnTo>
                  <a:lnTo>
                    <a:pt x="598448" y="1379285"/>
                  </a:lnTo>
                  <a:lnTo>
                    <a:pt x="553755" y="1362614"/>
                  </a:lnTo>
                  <a:lnTo>
                    <a:pt x="510022" y="1344609"/>
                  </a:lnTo>
                  <a:lnTo>
                    <a:pt x="467323" y="1325271"/>
                  </a:lnTo>
                  <a:lnTo>
                    <a:pt x="425731" y="1304599"/>
                  </a:lnTo>
                  <a:lnTo>
                    <a:pt x="385321" y="1282594"/>
                  </a:lnTo>
                  <a:lnTo>
                    <a:pt x="346165" y="1259255"/>
                  </a:lnTo>
                  <a:lnTo>
                    <a:pt x="302895" y="1230830"/>
                  </a:lnTo>
                  <a:lnTo>
                    <a:pt x="262509" y="1201360"/>
                  </a:lnTo>
                  <a:lnTo>
                    <a:pt x="225007" y="1170917"/>
                  </a:lnTo>
                  <a:lnTo>
                    <a:pt x="190391" y="1139572"/>
                  </a:lnTo>
                  <a:lnTo>
                    <a:pt x="158659" y="1107398"/>
                  </a:lnTo>
                  <a:lnTo>
                    <a:pt x="129812" y="1074468"/>
                  </a:lnTo>
                  <a:lnTo>
                    <a:pt x="103849" y="1040852"/>
                  </a:lnTo>
                  <a:lnTo>
                    <a:pt x="80772" y="1006624"/>
                  </a:lnTo>
                  <a:lnTo>
                    <a:pt x="60579" y="971855"/>
                  </a:lnTo>
                  <a:lnTo>
                    <a:pt x="43270" y="936617"/>
                  </a:lnTo>
                  <a:lnTo>
                    <a:pt x="28847" y="900982"/>
                  </a:lnTo>
                  <a:lnTo>
                    <a:pt x="8654" y="828813"/>
                  </a:lnTo>
                  <a:lnTo>
                    <a:pt x="0" y="755922"/>
                  </a:lnTo>
                  <a:lnTo>
                    <a:pt x="0" y="719386"/>
                  </a:lnTo>
                  <a:lnTo>
                    <a:pt x="2884" y="682887"/>
                  </a:lnTo>
                  <a:lnTo>
                    <a:pt x="17308" y="610285"/>
                  </a:lnTo>
                  <a:lnTo>
                    <a:pt x="43270" y="538692"/>
                  </a:lnTo>
                  <a:lnTo>
                    <a:pt x="60579" y="503454"/>
                  </a:lnTo>
                  <a:lnTo>
                    <a:pt x="80772" y="468685"/>
                  </a:lnTo>
                  <a:lnTo>
                    <a:pt x="103849" y="434456"/>
                  </a:lnTo>
                  <a:lnTo>
                    <a:pt x="129812" y="400841"/>
                  </a:lnTo>
                  <a:lnTo>
                    <a:pt x="158659" y="367910"/>
                  </a:lnTo>
                  <a:lnTo>
                    <a:pt x="190391" y="335736"/>
                  </a:lnTo>
                  <a:lnTo>
                    <a:pt x="225007" y="304392"/>
                  </a:lnTo>
                  <a:lnTo>
                    <a:pt x="262509" y="273948"/>
                  </a:lnTo>
                  <a:lnTo>
                    <a:pt x="302895" y="244478"/>
                  </a:lnTo>
                  <a:lnTo>
                    <a:pt x="346165" y="216054"/>
                  </a:lnTo>
                  <a:lnTo>
                    <a:pt x="385321" y="192714"/>
                  </a:lnTo>
                  <a:lnTo>
                    <a:pt x="425731" y="170709"/>
                  </a:lnTo>
                  <a:lnTo>
                    <a:pt x="467323" y="150037"/>
                  </a:lnTo>
                  <a:lnTo>
                    <a:pt x="510022" y="130699"/>
                  </a:lnTo>
                  <a:lnTo>
                    <a:pt x="553755" y="112694"/>
                  </a:lnTo>
                  <a:lnTo>
                    <a:pt x="598448" y="96024"/>
                  </a:lnTo>
                  <a:lnTo>
                    <a:pt x="644027" y="80686"/>
                  </a:lnTo>
                  <a:lnTo>
                    <a:pt x="690418" y="66683"/>
                  </a:lnTo>
                  <a:lnTo>
                    <a:pt x="737547" y="54013"/>
                  </a:lnTo>
                  <a:lnTo>
                    <a:pt x="785341" y="42677"/>
                  </a:lnTo>
                  <a:lnTo>
                    <a:pt x="833725" y="32674"/>
                  </a:lnTo>
                  <a:lnTo>
                    <a:pt x="882627" y="24006"/>
                  </a:lnTo>
                  <a:lnTo>
                    <a:pt x="931971" y="16670"/>
                  </a:lnTo>
                  <a:lnTo>
                    <a:pt x="981685" y="10669"/>
                  </a:lnTo>
                  <a:lnTo>
                    <a:pt x="1031694" y="6001"/>
                  </a:lnTo>
                  <a:lnTo>
                    <a:pt x="1081924" y="2667"/>
                  </a:lnTo>
                  <a:lnTo>
                    <a:pt x="1132303" y="666"/>
                  </a:lnTo>
                  <a:lnTo>
                    <a:pt x="1182755" y="0"/>
                  </a:lnTo>
                  <a:lnTo>
                    <a:pt x="1233207" y="666"/>
                  </a:lnTo>
                  <a:lnTo>
                    <a:pt x="1283585" y="2667"/>
                  </a:lnTo>
                  <a:lnTo>
                    <a:pt x="1333815" y="6001"/>
                  </a:lnTo>
                  <a:lnTo>
                    <a:pt x="1383824" y="10669"/>
                  </a:lnTo>
                  <a:lnTo>
                    <a:pt x="1433538" y="16670"/>
                  </a:lnTo>
                  <a:lnTo>
                    <a:pt x="1482882" y="24006"/>
                  </a:lnTo>
                  <a:lnTo>
                    <a:pt x="1531784" y="32674"/>
                  </a:lnTo>
                  <a:lnTo>
                    <a:pt x="1580168" y="42677"/>
                  </a:lnTo>
                  <a:lnTo>
                    <a:pt x="1627962" y="54013"/>
                  </a:lnTo>
                  <a:lnTo>
                    <a:pt x="1675091" y="66683"/>
                  </a:lnTo>
                  <a:lnTo>
                    <a:pt x="1721482" y="80686"/>
                  </a:lnTo>
                  <a:lnTo>
                    <a:pt x="1767061" y="96024"/>
                  </a:lnTo>
                  <a:lnTo>
                    <a:pt x="1811754" y="112694"/>
                  </a:lnTo>
                  <a:lnTo>
                    <a:pt x="1855487" y="130699"/>
                  </a:lnTo>
                  <a:lnTo>
                    <a:pt x="1898186" y="150037"/>
                  </a:lnTo>
                  <a:lnTo>
                    <a:pt x="1939778" y="170709"/>
                  </a:lnTo>
                  <a:lnTo>
                    <a:pt x="1980188" y="192714"/>
                  </a:lnTo>
                  <a:lnTo>
                    <a:pt x="2019344" y="216054"/>
                  </a:lnTo>
                  <a:close/>
                </a:path>
              </a:pathLst>
            </a:custGeom>
            <a:ln w="359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F9904CEA-3CC3-5C7C-8FA2-40FDC73F7EFE}"/>
              </a:ext>
            </a:extLst>
          </p:cNvPr>
          <p:cNvCxnSpPr/>
          <p:nvPr/>
        </p:nvCxnSpPr>
        <p:spPr>
          <a:xfrm>
            <a:off x="6767019" y="3173671"/>
            <a:ext cx="402137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5209B204-3871-CB44-461B-5D70309C37CD}"/>
              </a:ext>
            </a:extLst>
          </p:cNvPr>
          <p:cNvCxnSpPr>
            <a:cxnSpLocks/>
          </p:cNvCxnSpPr>
          <p:nvPr/>
        </p:nvCxnSpPr>
        <p:spPr>
          <a:xfrm>
            <a:off x="9388978" y="3185367"/>
            <a:ext cx="43819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058ABF13-C8E8-4CBD-DB89-77EA16692114}"/>
              </a:ext>
            </a:extLst>
          </p:cNvPr>
          <p:cNvCxnSpPr>
            <a:cxnSpLocks/>
          </p:cNvCxnSpPr>
          <p:nvPr/>
        </p:nvCxnSpPr>
        <p:spPr>
          <a:xfrm>
            <a:off x="8165221" y="3778604"/>
            <a:ext cx="0" cy="100145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E17A7476-0B56-F161-E8CA-3CCA0985F5F1}"/>
              </a:ext>
            </a:extLst>
          </p:cNvPr>
          <p:cNvCxnSpPr>
            <a:cxnSpLocks/>
          </p:cNvCxnSpPr>
          <p:nvPr/>
        </p:nvCxnSpPr>
        <p:spPr>
          <a:xfrm flipH="1">
            <a:off x="8246534" y="3222613"/>
            <a:ext cx="1570589" cy="155908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5C653CB-D1EB-AB53-A458-6B0F1536804D}"/>
              </a:ext>
            </a:extLst>
          </p:cNvPr>
          <p:cNvSpPr txBox="1"/>
          <p:nvPr/>
        </p:nvSpPr>
        <p:spPr>
          <a:xfrm>
            <a:off x="443656" y="6236077"/>
            <a:ext cx="11748343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NZ" sz="15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Zahrai, K., Veer, E., Ballantine, P. W., de Vries, H. P., &amp; Prayag, G. (2022). Either you control social media or social media controls you: Understanding the impact of self‐control on excessive social media use from the dual‐system perspective. </a:t>
            </a:r>
            <a:r>
              <a:rPr lang="en-NZ" sz="1500" b="0" i="1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Journal of Consumer Affairs</a:t>
            </a:r>
            <a:r>
              <a:rPr lang="en-NZ" sz="15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NZ" sz="1500" b="0" i="1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56</a:t>
            </a:r>
            <a:r>
              <a:rPr lang="en-NZ" sz="15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(2), 806-848.</a:t>
            </a:r>
            <a:endParaRPr lang="en-NZ" sz="1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5395FE-0E72-31BF-07BE-4338DF53701A}"/>
              </a:ext>
            </a:extLst>
          </p:cNvPr>
          <p:cNvSpPr txBox="1"/>
          <p:nvPr/>
        </p:nvSpPr>
        <p:spPr>
          <a:xfrm>
            <a:off x="7334674" y="2791442"/>
            <a:ext cx="1840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Impulsive Use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F52ED5-499C-E2CC-0F1B-CFCF9A012C89}"/>
              </a:ext>
            </a:extLst>
          </p:cNvPr>
          <p:cNvSpPr txBox="1"/>
          <p:nvPr/>
        </p:nvSpPr>
        <p:spPr>
          <a:xfrm>
            <a:off x="9952966" y="2791442"/>
            <a:ext cx="1840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Excessive Use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670954-3176-45C0-89BB-7E9FA789B8AD}"/>
              </a:ext>
            </a:extLst>
          </p:cNvPr>
          <p:cNvSpPr txBox="1"/>
          <p:nvPr/>
        </p:nvSpPr>
        <p:spPr>
          <a:xfrm>
            <a:off x="7349707" y="4781697"/>
            <a:ext cx="179365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N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Negative Impact on Daily Life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A031BB-E888-5C8B-5B72-D034657930A6}"/>
              </a:ext>
            </a:extLst>
          </p:cNvPr>
          <p:cNvSpPr txBox="1"/>
          <p:nvPr/>
        </p:nvSpPr>
        <p:spPr>
          <a:xfrm>
            <a:off x="5084246" y="2809731"/>
            <a:ext cx="1243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Implicit Attitude</a:t>
            </a:r>
          </a:p>
        </p:txBody>
      </p:sp>
    </p:spTree>
    <p:extLst>
      <p:ext uri="{BB962C8B-B14F-4D97-AF65-F5344CB8AC3E}">
        <p14:creationId xmlns:p14="http://schemas.microsoft.com/office/powerpoint/2010/main" val="278391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23" grpId="0"/>
      <p:bldP spid="24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EA47EF-3722-8100-23AD-77448DDF5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103548D9-4195-A0BA-2A7B-177E48BEB5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1" b="6524"/>
          <a:stretch/>
        </p:blipFill>
        <p:spPr bwMode="auto">
          <a:xfrm>
            <a:off x="0" y="-12916"/>
            <a:ext cx="12192000" cy="720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ject 4">
            <a:extLst>
              <a:ext uri="{FF2B5EF4-FFF2-40B4-BE49-F238E27FC236}">
                <a16:creationId xmlns:a16="http://schemas.microsoft.com/office/drawing/2014/main" id="{8F1F900B-08A5-BBBA-45F8-8D4AC80E33B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25573" y="12915"/>
            <a:ext cx="5675383" cy="4084072"/>
          </a:xfrm>
          <a:prstGeom prst="rect">
            <a:avLst/>
          </a:prstGeom>
        </p:spPr>
      </p:pic>
      <p:sp>
        <p:nvSpPr>
          <p:cNvPr id="9" name="object 5">
            <a:extLst>
              <a:ext uri="{FF2B5EF4-FFF2-40B4-BE49-F238E27FC236}">
                <a16:creationId xmlns:a16="http://schemas.microsoft.com/office/drawing/2014/main" id="{FD4075A9-D6E1-AABB-FF33-9634D779E555}"/>
              </a:ext>
            </a:extLst>
          </p:cNvPr>
          <p:cNvSpPr/>
          <p:nvPr/>
        </p:nvSpPr>
        <p:spPr>
          <a:xfrm>
            <a:off x="6334529" y="246548"/>
            <a:ext cx="5675384" cy="4079160"/>
          </a:xfrm>
          <a:custGeom>
            <a:avLst/>
            <a:gdLst/>
            <a:ahLst/>
            <a:cxnLst/>
            <a:rect l="l" t="t" r="r" b="b"/>
            <a:pathLst>
              <a:path w="10524490" h="6662420">
                <a:moveTo>
                  <a:pt x="0" y="0"/>
                </a:moveTo>
                <a:lnTo>
                  <a:pt x="10524265" y="0"/>
                </a:lnTo>
                <a:lnTo>
                  <a:pt x="10524265" y="6662285"/>
                </a:lnTo>
                <a:lnTo>
                  <a:pt x="0" y="6662285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872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C46F05-B407-33EC-C926-113303CD00CA}"/>
              </a:ext>
            </a:extLst>
          </p:cNvPr>
          <p:cNvSpPr txBox="1"/>
          <p:nvPr/>
        </p:nvSpPr>
        <p:spPr>
          <a:xfrm>
            <a:off x="6380051" y="241636"/>
            <a:ext cx="5530010" cy="4139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NZ" sz="23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“I got into </a:t>
            </a:r>
            <a:r>
              <a:rPr lang="en-NZ" sz="23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bad car accident because I was watching Instagram makeup videos </a:t>
            </a:r>
            <a:r>
              <a:rPr lang="en-NZ" sz="23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while driving. I didn’t </a:t>
            </a:r>
            <a:r>
              <a:rPr lang="en-NZ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notice a big animal crossing the road and</a:t>
            </a:r>
            <a:r>
              <a:rPr lang="en-NZ" sz="23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swerved, flipped into a ditch, and broke my arm in 2 places. I'm still in physical therapy for it.</a:t>
            </a:r>
          </a:p>
          <a:p>
            <a:pPr>
              <a:spcAft>
                <a:spcPts val="1200"/>
              </a:spcAft>
            </a:pPr>
            <a:r>
              <a:rPr lang="en-NZ" sz="23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en-NZ" sz="23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never told my friends or family how it happened</a:t>
            </a:r>
            <a:r>
              <a:rPr lang="en-NZ" sz="23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instead saying I lost control on a </a:t>
            </a:r>
            <a:r>
              <a:rPr lang="en-NZ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NZ" sz="23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lippery path. </a:t>
            </a:r>
            <a:r>
              <a:rPr lang="en-NZ" sz="2300" b="0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I'm trying to break the habit</a:t>
            </a:r>
            <a:r>
              <a:rPr lang="en-NZ" sz="23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am very grateful I didn't die that day.”</a:t>
            </a:r>
            <a:br>
              <a:rPr lang="en-NZ" sz="23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NZ" sz="23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(Study participant)</a:t>
            </a:r>
            <a:endParaRPr lang="en-NZ" sz="2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1372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0773D3-D922-71E1-8390-E20F3179B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2022EE-6441-57FE-D4A3-F7E39499B6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075"/>
          <a:stretch/>
        </p:blipFill>
        <p:spPr>
          <a:xfrm>
            <a:off x="6717792" y="1"/>
            <a:ext cx="5474208" cy="27757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0E9BCA-911F-9C5A-175E-D2F4DE3D61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125"/>
          <a:stretch/>
        </p:blipFill>
        <p:spPr>
          <a:xfrm>
            <a:off x="7213082" y="2719220"/>
            <a:ext cx="4978917" cy="27757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A1C136-08D0-BA8F-66BA-6AFED7D553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438"/>
          <a:stretch/>
        </p:blipFill>
        <p:spPr>
          <a:xfrm>
            <a:off x="6707045" y="5470115"/>
            <a:ext cx="5448686" cy="27757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F8DF43D-1355-3FBA-191E-8114B6CC3A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640" r="461"/>
          <a:stretch/>
        </p:blipFill>
        <p:spPr>
          <a:xfrm>
            <a:off x="6717792" y="3174110"/>
            <a:ext cx="5484954" cy="366956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299969D-2F9C-798D-3BE9-C50D2ED8E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983" y="542858"/>
            <a:ext cx="8020878" cy="1392760"/>
          </a:xfrm>
        </p:spPr>
        <p:txBody>
          <a:bodyPr vert="horz" lIns="91440" tIns="45720" rIns="91440" bIns="45720" rtlCol="0" anchor="t" anchorCtr="0">
            <a:no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4300" b="1" dirty="0">
                <a:latin typeface="Georgia" panose="02040502050405020303" pitchFamily="18" charset="0"/>
              </a:rPr>
              <a:t>What Can Be Done?</a:t>
            </a:r>
            <a:br>
              <a:rPr lang="en-US" sz="4300" b="1" dirty="0">
                <a:latin typeface="Georgia" panose="02040502050405020303" pitchFamily="18" charset="0"/>
              </a:rPr>
            </a:br>
            <a:br>
              <a:rPr lang="en-US" sz="4300" b="1" dirty="0">
                <a:latin typeface="Georgia" panose="02040502050405020303" pitchFamily="18" charset="0"/>
              </a:rPr>
            </a:br>
            <a:endParaRPr lang="en-NZ" sz="4300" b="1" dirty="0">
              <a:latin typeface="Georgia" panose="02040502050405020303" pitchFamily="18" charset="0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62E1D863-F1C4-4E5E-7D06-86C7A555045D}"/>
              </a:ext>
            </a:extLst>
          </p:cNvPr>
          <p:cNvSpPr txBox="1">
            <a:spLocks/>
          </p:cNvSpPr>
          <p:nvPr/>
        </p:nvSpPr>
        <p:spPr>
          <a:xfrm>
            <a:off x="416856" y="2673500"/>
            <a:ext cx="6042544" cy="34099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5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spcAft>
                <a:spcPts val="1200"/>
              </a:spcAft>
              <a:buNone/>
            </a:pPr>
            <a:r>
              <a:rPr lang="en-NZ" sz="33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Users</a:t>
            </a:r>
          </a:p>
          <a:p>
            <a:pPr marL="225425" indent="-225425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NZ" sz="28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Focus on meaningful use: </a:t>
            </a:r>
            <a:r>
              <a:rPr lang="en-NZ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 limits vs </a:t>
            </a:r>
            <a:r>
              <a:rPr lang="en-NZ" sz="2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intention-based goals </a:t>
            </a:r>
          </a:p>
          <a:p>
            <a:pPr marL="225425" indent="-225425">
              <a:spcAft>
                <a:spcPts val="1200"/>
              </a:spcAft>
            </a:pPr>
            <a:r>
              <a:rPr lang="en-NZ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Minimise social media triggers </a:t>
            </a:r>
            <a:r>
              <a:rPr lang="en-NZ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reduce impulsive checks</a:t>
            </a:r>
          </a:p>
          <a:p>
            <a:pPr marL="225425" indent="-225425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NZ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Curate a feed </a:t>
            </a:r>
            <a:r>
              <a:rPr lang="en-NZ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prioritise well-being</a:t>
            </a:r>
            <a:endParaRPr lang="en-NZ" sz="2800" b="0" i="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14" descr="Generated image">
            <a:extLst>
              <a:ext uri="{FF2B5EF4-FFF2-40B4-BE49-F238E27FC236}">
                <a16:creationId xmlns:a16="http://schemas.microsoft.com/office/drawing/2014/main" id="{1D90C586-1FEF-F39A-2A62-B3FD0D8F7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042" y="1761258"/>
            <a:ext cx="3919663" cy="3919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903AA11-4BD1-8169-3A46-C61C3497E552}"/>
              </a:ext>
            </a:extLst>
          </p:cNvPr>
          <p:cNvSpPr txBox="1">
            <a:spLocks/>
          </p:cNvSpPr>
          <p:nvPr/>
        </p:nvSpPr>
        <p:spPr>
          <a:xfrm>
            <a:off x="350199" y="1413640"/>
            <a:ext cx="8020878" cy="13927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4200" b="1" dirty="0">
                <a:solidFill>
                  <a:srgbClr val="C00000"/>
                </a:solidFill>
                <a:latin typeface="Georgia" panose="02040502050405020303" pitchFamily="18" charset="0"/>
              </a:rPr>
              <a:t>Building Resilience</a:t>
            </a:r>
            <a:br>
              <a:rPr lang="en-US" sz="4200" b="1" dirty="0">
                <a:latin typeface="Georgia" panose="02040502050405020303" pitchFamily="18" charset="0"/>
              </a:rPr>
            </a:br>
            <a:endParaRPr lang="en-NZ" sz="42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2640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6E514-6CFB-6D53-9E2B-F0AFB0AB1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D3590019-36F2-A090-DF36-2117A9533F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075"/>
          <a:stretch/>
        </p:blipFill>
        <p:spPr>
          <a:xfrm>
            <a:off x="6717792" y="1"/>
            <a:ext cx="5474208" cy="277576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9B5B2AB-AFE0-A22B-C80F-A806697980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438"/>
          <a:stretch/>
        </p:blipFill>
        <p:spPr>
          <a:xfrm>
            <a:off x="6707045" y="5470115"/>
            <a:ext cx="5448686" cy="277576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EB72A6A-95EE-FAFB-77DD-8926BB72CAB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640" r="461"/>
          <a:stretch/>
        </p:blipFill>
        <p:spPr>
          <a:xfrm>
            <a:off x="6717792" y="3174110"/>
            <a:ext cx="5484954" cy="3669562"/>
          </a:xfrm>
          <a:prstGeom prst="rect">
            <a:avLst/>
          </a:prstGeom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3FE0623-C5D5-512C-2742-44E258377CED}"/>
              </a:ext>
            </a:extLst>
          </p:cNvPr>
          <p:cNvSpPr txBox="1">
            <a:spLocks/>
          </p:cNvSpPr>
          <p:nvPr/>
        </p:nvSpPr>
        <p:spPr>
          <a:xfrm>
            <a:off x="303184" y="2678856"/>
            <a:ext cx="6256407" cy="32865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5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spcAft>
                <a:spcPts val="1800"/>
              </a:spcAft>
              <a:buNone/>
            </a:pPr>
            <a:r>
              <a:rPr lang="en-NZ" sz="33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Public Policy Makers</a:t>
            </a:r>
            <a:endParaRPr lang="en-NZ" sz="33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NZ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Develop comprehensive digital literacy programs </a:t>
            </a:r>
            <a:r>
              <a:rPr lang="en-NZ" sz="2800" u="sng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all ages</a:t>
            </a:r>
          </a:p>
          <a:p>
            <a:pPr>
              <a:spcAft>
                <a:spcPts val="1200"/>
              </a:spcAft>
            </a:pPr>
            <a:r>
              <a:rPr lang="en-NZ" sz="28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Require platforms to disclose algorithms  </a:t>
            </a:r>
            <a:r>
              <a:rPr lang="en-NZ" sz="2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prioritise transparency</a:t>
            </a:r>
          </a:p>
          <a:p>
            <a:pPr>
              <a:spcAft>
                <a:spcPts val="1200"/>
              </a:spcAft>
            </a:pPr>
            <a:r>
              <a:rPr lang="en-NZ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Fund research on digital well-being </a:t>
            </a:r>
            <a:endParaRPr lang="en-NZ" sz="2800" b="0" i="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2" descr="Family using mobile phones while having breakfast at dining table at  apartment Stock Photo | Adobe Stock">
            <a:extLst>
              <a:ext uri="{FF2B5EF4-FFF2-40B4-BE49-F238E27FC236}">
                <a16:creationId xmlns:a16="http://schemas.microsoft.com/office/drawing/2014/main" id="{70EA7E64-ECF3-C290-6836-5FB7480703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4" t="9982" r="14074" b="3988"/>
          <a:stretch/>
        </p:blipFill>
        <p:spPr bwMode="auto">
          <a:xfrm>
            <a:off x="6912261" y="1771899"/>
            <a:ext cx="5085269" cy="38414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3C8ADE3F-2D99-6177-8E33-FBBFFA3B3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983" y="542858"/>
            <a:ext cx="8020878" cy="1392760"/>
          </a:xfrm>
        </p:spPr>
        <p:txBody>
          <a:bodyPr vert="horz" lIns="91440" tIns="45720" rIns="91440" bIns="45720" rtlCol="0" anchor="t" anchorCtr="0">
            <a:no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4300" b="1" dirty="0">
                <a:latin typeface="Georgia" panose="02040502050405020303" pitchFamily="18" charset="0"/>
              </a:rPr>
              <a:t>What Can Be Done?</a:t>
            </a:r>
            <a:br>
              <a:rPr lang="en-US" sz="4300" b="1" dirty="0">
                <a:latin typeface="Georgia" panose="02040502050405020303" pitchFamily="18" charset="0"/>
              </a:rPr>
            </a:br>
            <a:br>
              <a:rPr lang="en-US" sz="4300" b="1" dirty="0">
                <a:latin typeface="Georgia" panose="02040502050405020303" pitchFamily="18" charset="0"/>
              </a:rPr>
            </a:br>
            <a:endParaRPr lang="en-NZ" sz="4300" b="1" dirty="0">
              <a:latin typeface="Georgia" panose="02040502050405020303" pitchFamily="18" charset="0"/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008A4828-DF47-2CA9-8720-E5E77FFE99DD}"/>
              </a:ext>
            </a:extLst>
          </p:cNvPr>
          <p:cNvSpPr txBox="1">
            <a:spLocks/>
          </p:cNvSpPr>
          <p:nvPr/>
        </p:nvSpPr>
        <p:spPr>
          <a:xfrm>
            <a:off x="350199" y="1413640"/>
            <a:ext cx="8020878" cy="13927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4200" b="1" dirty="0">
                <a:solidFill>
                  <a:srgbClr val="C00000"/>
                </a:solidFill>
                <a:latin typeface="Georgia" panose="02040502050405020303" pitchFamily="18" charset="0"/>
              </a:rPr>
              <a:t>Building Resilience</a:t>
            </a:r>
            <a:br>
              <a:rPr lang="en-US" sz="4200" b="1" dirty="0">
                <a:latin typeface="Georgia" panose="02040502050405020303" pitchFamily="18" charset="0"/>
              </a:rPr>
            </a:br>
            <a:endParaRPr lang="en-NZ" sz="42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4754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B9CFB-05E2-1D2B-9FD3-8F39BC565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BE0451E9-6AC1-3471-4AF1-1B07CA1B24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075"/>
          <a:stretch/>
        </p:blipFill>
        <p:spPr>
          <a:xfrm>
            <a:off x="6717792" y="1"/>
            <a:ext cx="5474208" cy="277576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F00C580-3BF3-F4CF-770F-B3D0717810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438"/>
          <a:stretch/>
        </p:blipFill>
        <p:spPr>
          <a:xfrm>
            <a:off x="6707045" y="5470115"/>
            <a:ext cx="5448686" cy="277576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DC509CB-5ED8-D794-0007-F91E7E3FF2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640" r="461"/>
          <a:stretch/>
        </p:blipFill>
        <p:spPr>
          <a:xfrm>
            <a:off x="6717792" y="3174110"/>
            <a:ext cx="5484954" cy="3669562"/>
          </a:xfrm>
          <a:prstGeom prst="rect">
            <a:avLst/>
          </a:prstGeom>
        </p:spPr>
      </p:pic>
      <p:sp>
        <p:nvSpPr>
          <p:cNvPr id="43" name="Title 1">
            <a:extLst>
              <a:ext uri="{FF2B5EF4-FFF2-40B4-BE49-F238E27FC236}">
                <a16:creationId xmlns:a16="http://schemas.microsoft.com/office/drawing/2014/main" id="{CFD4927E-C0E8-74F6-0E0E-987A9BE58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983" y="542858"/>
            <a:ext cx="8020878" cy="1392760"/>
          </a:xfrm>
        </p:spPr>
        <p:txBody>
          <a:bodyPr vert="horz" lIns="91440" tIns="45720" rIns="91440" bIns="45720" rtlCol="0" anchor="t" anchorCtr="0">
            <a:no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4300" b="1" dirty="0">
                <a:latin typeface="Georgia" panose="02040502050405020303" pitchFamily="18" charset="0"/>
              </a:rPr>
              <a:t>What Can Be Done?</a:t>
            </a:r>
            <a:br>
              <a:rPr lang="en-US" sz="4300" b="1" dirty="0">
                <a:latin typeface="Georgia" panose="02040502050405020303" pitchFamily="18" charset="0"/>
              </a:rPr>
            </a:br>
            <a:br>
              <a:rPr lang="en-US" sz="4300" b="1" dirty="0">
                <a:latin typeface="Georgia" panose="02040502050405020303" pitchFamily="18" charset="0"/>
              </a:rPr>
            </a:br>
            <a:endParaRPr lang="en-NZ" sz="4300" b="1" dirty="0">
              <a:latin typeface="Georgia" panose="02040502050405020303" pitchFamily="18" charset="0"/>
            </a:endParaRP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1B0A3F99-8CA4-658B-C6FA-5DCEAA3F1CAF}"/>
              </a:ext>
            </a:extLst>
          </p:cNvPr>
          <p:cNvSpPr txBox="1">
            <a:spLocks/>
          </p:cNvSpPr>
          <p:nvPr/>
        </p:nvSpPr>
        <p:spPr>
          <a:xfrm>
            <a:off x="350199" y="1413640"/>
            <a:ext cx="8020878" cy="13927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4200" b="1" dirty="0">
                <a:solidFill>
                  <a:srgbClr val="C00000"/>
                </a:solidFill>
                <a:latin typeface="Georgia" panose="02040502050405020303" pitchFamily="18" charset="0"/>
              </a:rPr>
              <a:t>Building Resilience</a:t>
            </a:r>
            <a:br>
              <a:rPr lang="en-US" sz="4200" b="1" dirty="0">
                <a:latin typeface="Georgia" panose="02040502050405020303" pitchFamily="18" charset="0"/>
              </a:rPr>
            </a:br>
            <a:endParaRPr lang="en-NZ" sz="4200" b="1" dirty="0">
              <a:latin typeface="Georgia" panose="02040502050405020303" pitchFamily="18" charset="0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6A97984-FEE7-DE08-E5EE-88D1D5D88E1A}"/>
              </a:ext>
            </a:extLst>
          </p:cNvPr>
          <p:cNvSpPr txBox="1">
            <a:spLocks/>
          </p:cNvSpPr>
          <p:nvPr/>
        </p:nvSpPr>
        <p:spPr>
          <a:xfrm>
            <a:off x="352329" y="2473125"/>
            <a:ext cx="5993607" cy="48703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5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spcAft>
                <a:spcPts val="1800"/>
              </a:spcAft>
              <a:buNone/>
            </a:pPr>
            <a:r>
              <a:rPr lang="en-NZ" sz="33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NZ" sz="33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Social </a:t>
            </a:r>
            <a:r>
              <a:rPr lang="en-NZ" sz="33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NZ" sz="33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edia Companies</a:t>
            </a:r>
          </a:p>
          <a:p>
            <a:pPr marL="225425" indent="-225425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sz="28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Promote conscious social media use </a:t>
            </a:r>
          </a:p>
          <a:p>
            <a:pPr marL="225425" indent="-225425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Display advanced personal statistics</a:t>
            </a:r>
            <a:endParaRPr lang="en-NZ" sz="2800" b="1" i="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5425" indent="-225425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sz="28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Exploit Artificial Intelligence (AI) </a:t>
            </a:r>
            <a:r>
              <a:rPr lang="en-NZ" sz="2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</a:t>
            </a:r>
          </a:p>
          <a:p>
            <a:pPr marL="795338" indent="-331788" algn="l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NZ" sz="2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Identify vulnerable users </a:t>
            </a:r>
            <a:endParaRPr lang="en-NZ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95338" indent="-331788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NZ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NZ" sz="280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ffer personalised self-control strategies</a:t>
            </a:r>
          </a:p>
          <a:p>
            <a:pPr marL="0" indent="0" algn="l">
              <a:buNone/>
            </a:pPr>
            <a:endParaRPr lang="en-NZ" sz="2800" b="0" i="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049A8ADF-BBC0-FD66-1F5F-3AA252B103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r="2542"/>
          <a:stretch/>
        </p:blipFill>
        <p:spPr bwMode="auto">
          <a:xfrm>
            <a:off x="8063347" y="1577009"/>
            <a:ext cx="3515096" cy="557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6413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F3391F-8796-38D7-B30C-D9A4AF586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2DF9C9C-7839-E405-A503-B5518F6BA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86" y="1517841"/>
            <a:ext cx="3433167" cy="342936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5B9ABFC-4AB6-0C6D-46A7-5692A73A4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88" y="62870"/>
            <a:ext cx="109728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300" b="1" dirty="0">
                <a:latin typeface="Georgia" panose="02040502050405020303" pitchFamily="18" charset="0"/>
              </a:rPr>
              <a:t>Community Response</a:t>
            </a:r>
            <a:endParaRPr lang="en-NZ" sz="4300" b="1" dirty="0">
              <a:latin typeface="Georgia" panose="02040502050405020303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7BD2AD-AA21-D056-B6A0-F89A84088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201577" y="585158"/>
            <a:ext cx="5141993" cy="68559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0DAE31-61B6-89FC-3995-A247D315978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438" t="2036" r="13176"/>
          <a:stretch/>
        </p:blipFill>
        <p:spPr>
          <a:xfrm>
            <a:off x="6344578" y="1205870"/>
            <a:ext cx="5958259" cy="544409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493150F4-FE6A-2E5D-6357-0B2B59F10D44}"/>
              </a:ext>
            </a:extLst>
          </p:cNvPr>
          <p:cNvGrpSpPr/>
          <p:nvPr/>
        </p:nvGrpSpPr>
        <p:grpSpPr>
          <a:xfrm>
            <a:off x="3520180" y="1828137"/>
            <a:ext cx="2824398" cy="2859244"/>
            <a:chOff x="5293963" y="438889"/>
            <a:chExt cx="3055978" cy="2990111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83B5D70-00DF-7EF8-A8F0-A1473A6A4F49}"/>
                </a:ext>
              </a:extLst>
            </p:cNvPr>
            <p:cNvSpPr/>
            <p:nvPr/>
          </p:nvSpPr>
          <p:spPr>
            <a:xfrm>
              <a:off x="5293963" y="438889"/>
              <a:ext cx="3055978" cy="29901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E541F0C-4A38-C6BF-AD29-A1C0BABFB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5389" t="4042" r="7072"/>
            <a:stretch/>
          </p:blipFill>
          <p:spPr>
            <a:xfrm>
              <a:off x="5432437" y="548040"/>
              <a:ext cx="2800567" cy="502809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80D8C6B-1840-CC7C-D4F5-3D4785363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b="85417"/>
            <a:stretch/>
          </p:blipFill>
          <p:spPr>
            <a:xfrm>
              <a:off x="5361686" y="1109260"/>
              <a:ext cx="2905035" cy="427599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3C74E23-4C88-FD84-5BA4-A42DCBFB8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44010"/>
            <a:stretch/>
          </p:blipFill>
          <p:spPr>
            <a:xfrm>
              <a:off x="5327969" y="1595270"/>
              <a:ext cx="2905035" cy="1641764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351020C-E386-5C86-1007-3743DDDFE214}"/>
              </a:ext>
            </a:extLst>
          </p:cNvPr>
          <p:cNvGrpSpPr/>
          <p:nvPr/>
        </p:nvGrpSpPr>
        <p:grpSpPr>
          <a:xfrm>
            <a:off x="3384231" y="3781700"/>
            <a:ext cx="3180151" cy="3429362"/>
            <a:chOff x="2559284" y="1358341"/>
            <a:chExt cx="4767793" cy="494394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E9A6B26-8AED-6663-4C6A-B7517CC42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1619" r="3758"/>
            <a:stretch/>
          </p:blipFill>
          <p:spPr>
            <a:xfrm>
              <a:off x="2559284" y="1358341"/>
              <a:ext cx="4767792" cy="281463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5029069-FF9C-D41F-F94E-39A41AC8A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r="2210"/>
            <a:stretch/>
          </p:blipFill>
          <p:spPr>
            <a:xfrm>
              <a:off x="2559285" y="2263107"/>
              <a:ext cx="4767792" cy="403917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F62A0A2-9531-388A-983C-1814D96E62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3388" y="4587264"/>
            <a:ext cx="3467474" cy="229361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4BCCB9-793B-1234-4796-18392A04AC70}"/>
              </a:ext>
            </a:extLst>
          </p:cNvPr>
          <p:cNvSpPr txBox="1"/>
          <p:nvPr/>
        </p:nvSpPr>
        <p:spPr>
          <a:xfrm>
            <a:off x="6700329" y="4587264"/>
            <a:ext cx="5277704" cy="129266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NZ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journalist’s experiment on social media ‘detox’:</a:t>
            </a:r>
            <a:r>
              <a:rPr lang="en-NZ" sz="2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NZ" sz="26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greater self-awareness can inspire positive, lasting changes</a:t>
            </a:r>
            <a:r>
              <a:rPr lang="en-NZ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96311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>
            <a:extLst>
              <a:ext uri="{FF2B5EF4-FFF2-40B4-BE49-F238E27FC236}">
                <a16:creationId xmlns:a16="http://schemas.microsoft.com/office/drawing/2014/main" id="{C00CEE20-80F2-8ECC-9244-95A44339D12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54AA88E-1AE8-FB71-EA46-FCC03C031F32}"/>
              </a:ext>
            </a:extLst>
          </p:cNvPr>
          <p:cNvSpPr txBox="1">
            <a:spLocks/>
          </p:cNvSpPr>
          <p:nvPr/>
        </p:nvSpPr>
        <p:spPr>
          <a:xfrm>
            <a:off x="233388" y="1471548"/>
            <a:ext cx="6313716" cy="3341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5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800"/>
              </a:spcAft>
              <a:buNone/>
            </a:pPr>
            <a:r>
              <a:rPr lang="en-NZ" sz="30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‘A Phone of the Artist as a Young Man’ </a:t>
            </a:r>
            <a:br>
              <a:rPr lang="en-NZ" sz="30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NZ" sz="30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 Pierce Day</a:t>
            </a:r>
          </a:p>
          <a:p>
            <a:pPr>
              <a:spcAft>
                <a:spcPts val="600"/>
              </a:spcAft>
            </a:pPr>
            <a:r>
              <a:rPr lang="en-NZ" sz="2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story about what it means to be human in the digital age — reminding us that </a:t>
            </a:r>
            <a:r>
              <a:rPr lang="en-NZ" sz="2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behind every screen, there’s a real person</a:t>
            </a:r>
            <a:r>
              <a:rPr lang="en-NZ" sz="2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searching for meaning and connection.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CB41F3C5-0305-EB73-4C9A-D4911634E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88" y="62870"/>
            <a:ext cx="109728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300" b="1" dirty="0">
                <a:latin typeface="Georgia" panose="02040502050405020303" pitchFamily="18" charset="0"/>
              </a:rPr>
              <a:t>Community Response</a:t>
            </a:r>
            <a:endParaRPr lang="en-NZ" sz="4300" b="1" dirty="0">
              <a:latin typeface="Georgia" panose="02040502050405020303" pitchFamily="18" charset="0"/>
            </a:endParaRPr>
          </a:p>
        </p:txBody>
      </p:sp>
      <p:sp>
        <p:nvSpPr>
          <p:cNvPr id="37" name="AutoShape 4">
            <a:extLst>
              <a:ext uri="{FF2B5EF4-FFF2-40B4-BE49-F238E27FC236}">
                <a16:creationId xmlns:a16="http://schemas.microsoft.com/office/drawing/2014/main" id="{9AF71FE6-4759-048F-D486-4F4DE71BE6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2A08F51-8BF1-0402-EE5F-65CD96071D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354"/>
          <a:stretch/>
        </p:blipFill>
        <p:spPr>
          <a:xfrm>
            <a:off x="6699504" y="0"/>
            <a:ext cx="5492496" cy="6858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30624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06FC8-6C7B-6FE4-5FE1-C8970D84B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7+ Thousand Bored Girl Phone Royalty-Free Images, Stock Photos &amp; Pictures |  Shutterstock">
            <a:extLst>
              <a:ext uri="{FF2B5EF4-FFF2-40B4-BE49-F238E27FC236}">
                <a16:creationId xmlns:a16="http://schemas.microsoft.com/office/drawing/2014/main" id="{FE62C7BA-5DC4-5569-07A2-4EEB3504AF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8105" r="221"/>
          <a:stretch/>
        </p:blipFill>
        <p:spPr bwMode="auto">
          <a:xfrm>
            <a:off x="7704363" y="2418397"/>
            <a:ext cx="5379554" cy="352371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Content Placeholder 3">
            <a:extLst>
              <a:ext uri="{FF2B5EF4-FFF2-40B4-BE49-F238E27FC236}">
                <a16:creationId xmlns:a16="http://schemas.microsoft.com/office/drawing/2014/main" id="{A503D1AD-A305-F9AA-33A6-AD9856575BB4}"/>
              </a:ext>
            </a:extLst>
          </p:cNvPr>
          <p:cNvSpPr txBox="1">
            <a:spLocks/>
          </p:cNvSpPr>
          <p:nvPr/>
        </p:nvSpPr>
        <p:spPr>
          <a:xfrm>
            <a:off x="-89581" y="446786"/>
            <a:ext cx="12371161" cy="5803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5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8275" indent="0" algn="ctr"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en-US" sz="2900" b="1" dirty="0">
                <a:solidFill>
                  <a:schemeClr val="tx1"/>
                </a:solidFill>
                <a:latin typeface="Georgia" panose="02040502050405020303" pitchFamily="18" charset="0"/>
              </a:rPr>
              <a:t>Either You Control Social Media, or Social Media Controls You</a:t>
            </a:r>
            <a:endParaRPr lang="en-NZ" sz="29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2" name="Picture 14" descr="Generated image">
            <a:extLst>
              <a:ext uri="{FF2B5EF4-FFF2-40B4-BE49-F238E27FC236}">
                <a16:creationId xmlns:a16="http://schemas.microsoft.com/office/drawing/2014/main" id="{0131B738-6039-76A5-1087-31B820EFD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949" y="2164958"/>
            <a:ext cx="3919663" cy="391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DECDBB2D-C227-22EF-FC7A-1E963FDF6BE4}"/>
              </a:ext>
            </a:extLst>
          </p:cNvPr>
          <p:cNvGrpSpPr/>
          <p:nvPr/>
        </p:nvGrpSpPr>
        <p:grpSpPr>
          <a:xfrm>
            <a:off x="3236332" y="1247746"/>
            <a:ext cx="5252927" cy="5376574"/>
            <a:chOff x="598826" y="1885318"/>
            <a:chExt cx="4624428" cy="4706916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D5E6BD1-86D1-CDB8-95B1-F754632163E6}"/>
                </a:ext>
              </a:extLst>
            </p:cNvPr>
            <p:cNvSpPr/>
            <p:nvPr/>
          </p:nvSpPr>
          <p:spPr>
            <a:xfrm>
              <a:off x="598826" y="1885318"/>
              <a:ext cx="4624428" cy="470691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2350D7F-5C0A-169E-1A74-BA8DE1A5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1052" y="1910636"/>
              <a:ext cx="4449089" cy="46379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64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490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ED3D5C2-E40E-10DB-2766-B8B1CB4DA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1A3216-9818-03B6-2897-95CEC5B8EAD8}"/>
              </a:ext>
            </a:extLst>
          </p:cNvPr>
          <p:cNvGrpSpPr/>
          <p:nvPr/>
        </p:nvGrpSpPr>
        <p:grpSpPr>
          <a:xfrm>
            <a:off x="551085" y="1313235"/>
            <a:ext cx="3909594" cy="5544765"/>
            <a:chOff x="551085" y="1313235"/>
            <a:chExt cx="3688406" cy="521538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ACD74F8-A5C4-5CF8-3A64-91FCC7579B3B}"/>
                </a:ext>
              </a:extLst>
            </p:cNvPr>
            <p:cNvSpPr/>
            <p:nvPr/>
          </p:nvSpPr>
          <p:spPr>
            <a:xfrm>
              <a:off x="551085" y="1313235"/>
              <a:ext cx="3688406" cy="52153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5366752-893F-C769-9363-AF3010855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7306" y="2064872"/>
              <a:ext cx="3562148" cy="4463747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6DE514E-FAEE-8CE1-F3AB-DC10DF1B7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1085" y="1313235"/>
              <a:ext cx="3688406" cy="699698"/>
            </a:xfrm>
            <a:prstGeom prst="rect">
              <a:avLst/>
            </a:prstGeom>
          </p:spPr>
        </p:pic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050EC09B-1F40-2FB4-B56B-30EBACA09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992" y="170235"/>
            <a:ext cx="109728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300" b="1" dirty="0">
                <a:latin typeface="Georgia" panose="02040502050405020303" pitchFamily="18" charset="0"/>
              </a:rPr>
              <a:t>Social Media Restrictions</a:t>
            </a:r>
            <a:endParaRPr lang="en-NZ" sz="4300" b="1" dirty="0">
              <a:latin typeface="Georgia" panose="02040502050405020303" pitchFamily="18" charset="0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E7A25EC4-D88F-45C5-888C-143622492687}"/>
              </a:ext>
            </a:extLst>
          </p:cNvPr>
          <p:cNvSpPr txBox="1">
            <a:spLocks/>
          </p:cNvSpPr>
          <p:nvPr/>
        </p:nvSpPr>
        <p:spPr>
          <a:xfrm>
            <a:off x="4672213" y="1313235"/>
            <a:ext cx="6553044" cy="46080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5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800"/>
              </a:spcAft>
            </a:pPr>
            <a:r>
              <a:rPr lang="en-NZ" sz="27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Lasting change requires more than bans,</a:t>
            </a:r>
            <a:r>
              <a:rPr lang="en-NZ" sz="27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but building healthy digital habits</a:t>
            </a:r>
          </a:p>
          <a:p>
            <a:pPr>
              <a:spcAft>
                <a:spcPts val="1800"/>
              </a:spcAft>
            </a:pPr>
            <a:r>
              <a:rPr lang="en-NZ" sz="27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Social media can bring real benefits when used thoughtfully</a:t>
            </a:r>
            <a:r>
              <a:rPr lang="en-NZ" sz="27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The challenge is to find balance.</a:t>
            </a:r>
          </a:p>
          <a:p>
            <a:pPr>
              <a:spcAft>
                <a:spcPts val="1800"/>
              </a:spcAft>
            </a:pPr>
            <a:r>
              <a:rPr lang="en-NZ" sz="27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Education, open conversation and ethical design are key.</a:t>
            </a:r>
            <a:r>
              <a:rPr lang="en-NZ" sz="27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15677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B57EF1-DC80-5B07-60AB-5EEB37A36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69ED5B8-37EC-9B89-B26F-DE59A85DDB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416" b="19969"/>
          <a:stretch/>
        </p:blipFill>
        <p:spPr>
          <a:xfrm>
            <a:off x="3505200" y="1240221"/>
            <a:ext cx="4953000" cy="4130565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C51F2C31-91CB-3A08-4636-42612DF22FE0}"/>
              </a:ext>
            </a:extLst>
          </p:cNvPr>
          <p:cNvSpPr/>
          <p:nvPr/>
        </p:nvSpPr>
        <p:spPr>
          <a:xfrm>
            <a:off x="7246757" y="1493226"/>
            <a:ext cx="4812679" cy="4746799"/>
          </a:xfrm>
          <a:prstGeom prst="rect">
            <a:avLst/>
          </a:prstGeom>
          <a:solidFill>
            <a:srgbClr val="EEEEEE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2A2261F-6663-8C8A-5402-47149AD568D3}"/>
              </a:ext>
            </a:extLst>
          </p:cNvPr>
          <p:cNvSpPr/>
          <p:nvPr/>
        </p:nvSpPr>
        <p:spPr>
          <a:xfrm>
            <a:off x="162546" y="1586705"/>
            <a:ext cx="4715496" cy="465332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0DB1EF0-38DE-D46B-AF56-145768CA5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293" y="0"/>
            <a:ext cx="6188814" cy="1325563"/>
          </a:xfrm>
        </p:spPr>
        <p:txBody>
          <a:bodyPr>
            <a:normAutofit/>
          </a:bodyPr>
          <a:lstStyle/>
          <a:p>
            <a:pPr algn="ctr"/>
            <a:r>
              <a:rPr lang="en-NZ" sz="4200" b="1" dirty="0">
                <a:latin typeface="Georgia" panose="02040502050405020303" pitchFamily="18" charset="0"/>
              </a:rPr>
              <a:t>Is it Good or Bad?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7AB3FD-0AFC-2411-F450-CFFFBCF4D6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17" y="1605958"/>
            <a:ext cx="4697308" cy="6953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26E781-9C89-8614-E780-E14BCB3B16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814" y="2227341"/>
            <a:ext cx="1247775" cy="2762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1EDE52-0554-5091-B29B-9B613FD32E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2856" y="2180168"/>
            <a:ext cx="1047750" cy="3429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30D88FD-69E0-9000-8998-CB5B6A5883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817" y="3401464"/>
            <a:ext cx="3638550" cy="2762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F3F426D-0538-222E-5F70-26CD38CAD1B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846" t="11070"/>
          <a:stretch/>
        </p:blipFill>
        <p:spPr>
          <a:xfrm>
            <a:off x="1011881" y="4802199"/>
            <a:ext cx="2976496" cy="35538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5961E9C-4A52-25BD-83D0-434F11997D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217" y="2675297"/>
            <a:ext cx="4467225" cy="9810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B4A856C-E2A6-978A-E03D-274DF81D48C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3014" t="10357" r="1770" b="46006"/>
          <a:stretch/>
        </p:blipFill>
        <p:spPr>
          <a:xfrm>
            <a:off x="281355" y="3650159"/>
            <a:ext cx="3223846" cy="17439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9F5B338-6E33-331E-D9F0-17BA36F1E67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324" t="50723" r="64244" b="5640"/>
          <a:stretch/>
        </p:blipFill>
        <p:spPr>
          <a:xfrm>
            <a:off x="3451185" y="3640051"/>
            <a:ext cx="1296522" cy="17876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7516AEB-DA84-1853-5AB6-9273199B7CF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2203" r="2591"/>
          <a:stretch/>
        </p:blipFill>
        <p:spPr>
          <a:xfrm>
            <a:off x="252552" y="5162533"/>
            <a:ext cx="4495155" cy="78871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7F26C87-E65B-E6CF-90BF-1560A5206B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8125" y="5933633"/>
            <a:ext cx="3267075" cy="209550"/>
          </a:xfrm>
          <a:prstGeom prst="rect">
            <a:avLst/>
          </a:prstGeom>
        </p:spPr>
      </p:pic>
      <p:pic>
        <p:nvPicPr>
          <p:cNvPr id="56" name="object 8">
            <a:extLst>
              <a:ext uri="{FF2B5EF4-FFF2-40B4-BE49-F238E27FC236}">
                <a16:creationId xmlns:a16="http://schemas.microsoft.com/office/drawing/2014/main" id="{283B3398-B024-2DED-CAC0-5F0BFE937ADC}"/>
              </a:ext>
            </a:extLst>
          </p:cNvPr>
          <p:cNvPicPr/>
          <p:nvPr/>
        </p:nvPicPr>
        <p:blipFill>
          <a:blip r:embed="rId13" cstate="print"/>
          <a:srcRect l="-1" r="-974"/>
          <a:stretch/>
        </p:blipFill>
        <p:spPr>
          <a:xfrm>
            <a:off x="7273009" y="1661122"/>
            <a:ext cx="4688551" cy="632019"/>
          </a:xfrm>
          <a:prstGeom prst="rect">
            <a:avLst/>
          </a:prstGeom>
        </p:spPr>
      </p:pic>
      <p:pic>
        <p:nvPicPr>
          <p:cNvPr id="57" name="object 24">
            <a:extLst>
              <a:ext uri="{FF2B5EF4-FFF2-40B4-BE49-F238E27FC236}">
                <a16:creationId xmlns:a16="http://schemas.microsoft.com/office/drawing/2014/main" id="{34D37262-946B-483E-42C3-21C7D6B48F40}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340902" y="3668565"/>
            <a:ext cx="4688552" cy="841479"/>
          </a:xfrm>
          <a:prstGeom prst="rect">
            <a:avLst/>
          </a:prstGeom>
        </p:spPr>
      </p:pic>
      <p:sp>
        <p:nvSpPr>
          <p:cNvPr id="59" name="Content Placeholder 3">
            <a:extLst>
              <a:ext uri="{FF2B5EF4-FFF2-40B4-BE49-F238E27FC236}">
                <a16:creationId xmlns:a16="http://schemas.microsoft.com/office/drawing/2014/main" id="{4AA60C6F-E5EF-DD99-C7B5-341E76ECADB0}"/>
              </a:ext>
            </a:extLst>
          </p:cNvPr>
          <p:cNvSpPr txBox="1">
            <a:spLocks/>
          </p:cNvSpPr>
          <p:nvPr/>
        </p:nvSpPr>
        <p:spPr>
          <a:xfrm>
            <a:off x="7325696" y="4709415"/>
            <a:ext cx="4504937" cy="1234976"/>
          </a:xfrm>
          <a:prstGeom prst="rect">
            <a:avLst/>
          </a:prstGeom>
          <a:solidFill>
            <a:srgbClr val="EFEFEF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#Sleepyteens: Social media use in adolescence is associated with poor sleep quality, anxiety, depression and low self-esteem </a:t>
            </a:r>
          </a:p>
        </p:txBody>
      </p:sp>
      <p:pic>
        <p:nvPicPr>
          <p:cNvPr id="60" name="object 10">
            <a:extLst>
              <a:ext uri="{FF2B5EF4-FFF2-40B4-BE49-F238E27FC236}">
                <a16:creationId xmlns:a16="http://schemas.microsoft.com/office/drawing/2014/main" id="{CE30BD3B-D9BC-5823-40BC-58C1AA6676A3}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309311" y="2533310"/>
            <a:ext cx="4751734" cy="841479"/>
          </a:xfrm>
          <a:prstGeom prst="rect">
            <a:avLst/>
          </a:prstGeom>
        </p:spPr>
      </p:pic>
      <p:pic>
        <p:nvPicPr>
          <p:cNvPr id="58" name="object 23">
            <a:extLst>
              <a:ext uri="{FF2B5EF4-FFF2-40B4-BE49-F238E27FC236}">
                <a16:creationId xmlns:a16="http://schemas.microsoft.com/office/drawing/2014/main" id="{B91D2B23-4CDB-7D70-18CE-7358FAC0467F}"/>
              </a:ext>
            </a:extLst>
          </p:cNvPr>
          <p:cNvPicPr/>
          <p:nvPr/>
        </p:nvPicPr>
        <p:blipFill>
          <a:blip r:embed="rId16" cstate="print"/>
          <a:srcRect t="78260" r="43289" b="4601"/>
          <a:stretch/>
        </p:blipFill>
        <p:spPr>
          <a:xfrm>
            <a:off x="7273009" y="5948145"/>
            <a:ext cx="2866716" cy="16164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3A3CE062-B7AC-CEFA-BE44-F5C4D3971FD5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2745"/>
          <a:stretch/>
        </p:blipFill>
        <p:spPr>
          <a:xfrm>
            <a:off x="234228" y="4120818"/>
            <a:ext cx="4192797" cy="66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9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43" grpId="0" animBg="1"/>
      <p:bldP spid="5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15CDE-688D-DA31-F5C5-7E5466B18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AB431EA-0659-309F-86ED-90C79CFAE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3087" y="-160544"/>
            <a:ext cx="8357650" cy="1325563"/>
          </a:xfrm>
        </p:spPr>
        <p:txBody>
          <a:bodyPr>
            <a:normAutofit/>
          </a:bodyPr>
          <a:lstStyle/>
          <a:p>
            <a:pPr algn="ctr"/>
            <a:r>
              <a:rPr lang="en-NZ" sz="4200" b="1" dirty="0">
                <a:latin typeface="Georgia" panose="02040502050405020303" pitchFamily="18" charset="0"/>
              </a:rPr>
              <a:t>What Counts as Social Media</a:t>
            </a:r>
          </a:p>
        </p:txBody>
      </p:sp>
      <p:pic>
        <p:nvPicPr>
          <p:cNvPr id="1034" name="Picture 10" descr="Linkedin Logo PNG Images With Transparent Background">
            <a:extLst>
              <a:ext uri="{FF2B5EF4-FFF2-40B4-BE49-F238E27FC236}">
                <a16:creationId xmlns:a16="http://schemas.microsoft.com/office/drawing/2014/main" id="{3AAA8886-40EF-E1C4-A674-A68669194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452" y="3761505"/>
            <a:ext cx="1908442" cy="48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acebook Logo and the History Behind the Company | LogoMyWay">
            <a:extLst>
              <a:ext uri="{FF2B5EF4-FFF2-40B4-BE49-F238E27FC236}">
                <a16:creationId xmlns:a16="http://schemas.microsoft.com/office/drawing/2014/main" id="{6757C9DD-AE1A-48DF-69C6-CF98A3A98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827" y="3051126"/>
            <a:ext cx="1596171" cy="52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4" descr="Myspace PNG Images - CleanPNG">
            <a:extLst>
              <a:ext uri="{FF2B5EF4-FFF2-40B4-BE49-F238E27FC236}">
                <a16:creationId xmlns:a16="http://schemas.microsoft.com/office/drawing/2014/main" id="{840D943E-0301-F71C-193E-8E38AC829E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pic>
        <p:nvPicPr>
          <p:cNvPr id="1040" name="Picture 16" descr="Myspace logo">
            <a:extLst>
              <a:ext uri="{FF2B5EF4-FFF2-40B4-BE49-F238E27FC236}">
                <a16:creationId xmlns:a16="http://schemas.microsoft.com/office/drawing/2014/main" id="{1C78DA6B-4EA1-674E-33C8-7F36078F90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0" t="32075" r="9820" b="29544"/>
          <a:stretch/>
        </p:blipFill>
        <p:spPr bwMode="auto">
          <a:xfrm>
            <a:off x="4161065" y="3751923"/>
            <a:ext cx="1794802" cy="49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utoShape 70" descr="What is 4chan and why is it controversial? | Internet Matters">
            <a:extLst>
              <a:ext uri="{FF2B5EF4-FFF2-40B4-BE49-F238E27FC236}">
                <a16:creationId xmlns:a16="http://schemas.microsoft.com/office/drawing/2014/main" id="{DB4CD4B5-A6FB-B0D5-6C1F-21620F1FC2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8" name="AutoShape 92" descr="Twitch Logo - Free download logo in SVG or PNG format">
            <a:extLst>
              <a:ext uri="{FF2B5EF4-FFF2-40B4-BE49-F238E27FC236}">
                <a16:creationId xmlns:a16="http://schemas.microsoft.com/office/drawing/2014/main" id="{3749AD6D-25A4-2B00-6D91-1A76C56DED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0" name="AutoShape 94" descr="Second Life - Wikipedia">
            <a:extLst>
              <a:ext uri="{FF2B5EF4-FFF2-40B4-BE49-F238E27FC236}">
                <a16:creationId xmlns:a16="http://schemas.microsoft.com/office/drawing/2014/main" id="{EB6AFC45-2CDA-BAE3-6E33-F48E99C992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2" name="AutoShape 98" descr="Badoo | Logopedia | Fandom">
            <a:extLst>
              <a:ext uri="{FF2B5EF4-FFF2-40B4-BE49-F238E27FC236}">
                <a16:creationId xmlns:a16="http://schemas.microsoft.com/office/drawing/2014/main" id="{E0692D53-A5B8-929D-5D6A-E54D5222C4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028" name="AutoShape 12">
            <a:extLst>
              <a:ext uri="{FF2B5EF4-FFF2-40B4-BE49-F238E27FC236}">
                <a16:creationId xmlns:a16="http://schemas.microsoft.com/office/drawing/2014/main" id="{6F62FBE0-3D1D-7FE9-4BB1-0C246401F7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84429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B5D1B-882A-0FCA-1E59-0C8C4A3C1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100" descr="How Spotify will Become the go-to Social Media Platform | by Antonio Gary  Jr. | Medium">
            <a:extLst>
              <a:ext uri="{FF2B5EF4-FFF2-40B4-BE49-F238E27FC236}">
                <a16:creationId xmlns:a16="http://schemas.microsoft.com/office/drawing/2014/main" id="{CA2DE25E-5552-1C59-2413-D977B2BEE2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85" b="13300"/>
          <a:stretch/>
        </p:blipFill>
        <p:spPr bwMode="auto">
          <a:xfrm>
            <a:off x="3015047" y="5693253"/>
            <a:ext cx="1358249" cy="58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inkedin Logo PNG Images With Transparent Background">
            <a:extLst>
              <a:ext uri="{FF2B5EF4-FFF2-40B4-BE49-F238E27FC236}">
                <a16:creationId xmlns:a16="http://schemas.microsoft.com/office/drawing/2014/main" id="{16D5F4B2-AE8D-D11A-8274-37096B512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452" y="3741841"/>
            <a:ext cx="1908442" cy="48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acebook Logo and the History Behind the Company | LogoMyWay">
            <a:extLst>
              <a:ext uri="{FF2B5EF4-FFF2-40B4-BE49-F238E27FC236}">
                <a16:creationId xmlns:a16="http://schemas.microsoft.com/office/drawing/2014/main" id="{DE4C3D22-1A0C-AB47-5C06-7CAADB248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827" y="3031462"/>
            <a:ext cx="1596171" cy="52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4" descr="Myspace PNG Images - CleanPNG">
            <a:extLst>
              <a:ext uri="{FF2B5EF4-FFF2-40B4-BE49-F238E27FC236}">
                <a16:creationId xmlns:a16="http://schemas.microsoft.com/office/drawing/2014/main" id="{763EA4B8-51B4-112C-82F9-788D6BB0FE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5693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pic>
        <p:nvPicPr>
          <p:cNvPr id="1040" name="Picture 16" descr="Myspace logo">
            <a:extLst>
              <a:ext uri="{FF2B5EF4-FFF2-40B4-BE49-F238E27FC236}">
                <a16:creationId xmlns:a16="http://schemas.microsoft.com/office/drawing/2014/main" id="{6D06B18F-4A9F-0013-5BAF-3F0E87F67C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0" t="32075" r="9820" b="29544"/>
          <a:stretch/>
        </p:blipFill>
        <p:spPr bwMode="auto">
          <a:xfrm>
            <a:off x="4161065" y="3732259"/>
            <a:ext cx="1794802" cy="49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utoShape 70" descr="What is 4chan and why is it controversial? | Internet Matters">
            <a:extLst>
              <a:ext uri="{FF2B5EF4-FFF2-40B4-BE49-F238E27FC236}">
                <a16:creationId xmlns:a16="http://schemas.microsoft.com/office/drawing/2014/main" id="{E4B3383A-1003-189C-9560-05F57BE760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0933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8" name="AutoShape 92" descr="Twitch Logo - Free download logo in SVG or PNG format">
            <a:extLst>
              <a:ext uri="{FF2B5EF4-FFF2-40B4-BE49-F238E27FC236}">
                <a16:creationId xmlns:a16="http://schemas.microsoft.com/office/drawing/2014/main" id="{846C42AD-C69E-82E1-D660-29D98CA299C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6173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0" name="AutoShape 94" descr="Second Life - Wikipedia">
            <a:extLst>
              <a:ext uri="{FF2B5EF4-FFF2-40B4-BE49-F238E27FC236}">
                <a16:creationId xmlns:a16="http://schemas.microsoft.com/office/drawing/2014/main" id="{4EA8745B-3800-4D42-111D-B7056BFEE9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1413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A84B35D-1CD2-7AF0-274B-852677EB72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95993" y="5523375"/>
            <a:ext cx="1108462" cy="535668"/>
          </a:xfrm>
          <a:prstGeom prst="rect">
            <a:avLst/>
          </a:prstGeom>
        </p:spPr>
      </p:pic>
      <p:sp>
        <p:nvSpPr>
          <p:cNvPr id="22" name="AutoShape 98" descr="Badoo | Logopedia | Fandom">
            <a:extLst>
              <a:ext uri="{FF2B5EF4-FFF2-40B4-BE49-F238E27FC236}">
                <a16:creationId xmlns:a16="http://schemas.microsoft.com/office/drawing/2014/main" id="{3E5BA974-1C64-3250-71B5-2A2029B365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6653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059BF3-24A8-9AB5-1703-03915A347278}"/>
              </a:ext>
            </a:extLst>
          </p:cNvPr>
          <p:cNvSpPr txBox="1"/>
          <p:nvPr/>
        </p:nvSpPr>
        <p:spPr>
          <a:xfrm>
            <a:off x="511946" y="1009362"/>
            <a:ext cx="1732711" cy="353943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NZ" sz="1700" b="1" i="0" dirty="0">
                <a:effectLst/>
                <a:latin typeface="Georgia" panose="02040502050405020303" pitchFamily="18" charset="0"/>
              </a:rPr>
              <a:t>Community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4404617-EEF0-8A32-AF7D-BFB263891B07}"/>
              </a:ext>
            </a:extLst>
          </p:cNvPr>
          <p:cNvSpPr txBox="1"/>
          <p:nvPr/>
        </p:nvSpPr>
        <p:spPr>
          <a:xfrm>
            <a:off x="2924704" y="1005003"/>
            <a:ext cx="2239484" cy="353943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NZ" sz="1700" b="1" i="0" dirty="0">
                <a:effectLst/>
                <a:latin typeface="Georgia" panose="02040502050405020303" pitchFamily="18" charset="0"/>
              </a:rPr>
              <a:t>Visual Sharing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E9933F-D8C2-2BCB-7B27-D415E48FD94E}"/>
              </a:ext>
            </a:extLst>
          </p:cNvPr>
          <p:cNvSpPr txBox="1"/>
          <p:nvPr/>
        </p:nvSpPr>
        <p:spPr>
          <a:xfrm>
            <a:off x="2785482" y="6247287"/>
            <a:ext cx="2977171" cy="353943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NZ" sz="1700" b="1" i="0" dirty="0">
                <a:effectLst/>
                <a:latin typeface="Georgia" panose="02040502050405020303" pitchFamily="18" charset="0"/>
              </a:rPr>
              <a:t>Video &amp; Live Streaming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C50145-A664-202C-4A20-77D704071DA8}"/>
              </a:ext>
            </a:extLst>
          </p:cNvPr>
          <p:cNvSpPr txBox="1"/>
          <p:nvPr/>
        </p:nvSpPr>
        <p:spPr>
          <a:xfrm>
            <a:off x="5656250" y="1008485"/>
            <a:ext cx="3842944" cy="353943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b="1" i="0">
                <a:effectLst/>
                <a:latin typeface="fkGroteskNeue"/>
              </a:defRPr>
            </a:lvl1pPr>
          </a:lstStyle>
          <a:p>
            <a:r>
              <a:rPr lang="en-NZ" sz="1700" dirty="0">
                <a:latin typeface="Georgia" panose="02040502050405020303" pitchFamily="18" charset="0"/>
              </a:rPr>
              <a:t>Messaging &amp; Communication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9CD3FA0-EF3F-A45C-3A1D-3F552027A3E7}"/>
              </a:ext>
            </a:extLst>
          </p:cNvPr>
          <p:cNvSpPr txBox="1"/>
          <p:nvPr/>
        </p:nvSpPr>
        <p:spPr>
          <a:xfrm>
            <a:off x="6156477" y="6247286"/>
            <a:ext cx="2842490" cy="353943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b="1" i="0">
                <a:effectLst/>
                <a:latin typeface="fkGroteskNeue"/>
              </a:defRPr>
            </a:lvl1pPr>
          </a:lstStyle>
          <a:p>
            <a:r>
              <a:rPr lang="en-NZ" sz="1700" dirty="0">
                <a:latin typeface="Georgia" panose="02040502050405020303" pitchFamily="18" charset="0"/>
              </a:rPr>
              <a:t>Publishing &amp; Blogging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2C8FD4B-BA95-931C-76A8-CB0A13527CF4}"/>
              </a:ext>
            </a:extLst>
          </p:cNvPr>
          <p:cNvSpPr txBox="1"/>
          <p:nvPr/>
        </p:nvSpPr>
        <p:spPr>
          <a:xfrm>
            <a:off x="9895993" y="1006114"/>
            <a:ext cx="1877025" cy="353943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b="1" i="0">
                <a:effectLst/>
                <a:latin typeface="fkGroteskNeue"/>
              </a:defRPr>
            </a:lvl1pPr>
          </a:lstStyle>
          <a:p>
            <a:r>
              <a:rPr lang="en-NZ" sz="1700" dirty="0">
                <a:latin typeface="Georgia" panose="02040502050405020303" pitchFamily="18" charset="0"/>
              </a:rPr>
              <a:t>Discussions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F02AF2A-54A6-F873-3C38-E57C6F7D431C}"/>
              </a:ext>
            </a:extLst>
          </p:cNvPr>
          <p:cNvSpPr txBox="1"/>
          <p:nvPr/>
        </p:nvSpPr>
        <p:spPr>
          <a:xfrm>
            <a:off x="377668" y="6264430"/>
            <a:ext cx="1882064" cy="353943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NZ" sz="1700" b="1" i="0" dirty="0">
                <a:effectLst/>
                <a:latin typeface="Georgia" panose="02040502050405020303" pitchFamily="18" charset="0"/>
              </a:rPr>
              <a:t>Collaborations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B689E55-9859-83F9-6B72-81FD56801BF9}"/>
              </a:ext>
            </a:extLst>
          </p:cNvPr>
          <p:cNvSpPr txBox="1"/>
          <p:nvPr/>
        </p:nvSpPr>
        <p:spPr>
          <a:xfrm>
            <a:off x="9444910" y="6218521"/>
            <a:ext cx="2274016" cy="353943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NZ" sz="1700" b="1" dirty="0">
                <a:latin typeface="Georgia" panose="02040502050405020303" pitchFamily="18" charset="0"/>
              </a:rPr>
              <a:t>Virtual Worlds</a:t>
            </a:r>
            <a:endParaRPr lang="en-NZ" sz="1700" b="1" i="0" dirty="0">
              <a:effectLst/>
              <a:latin typeface="Georgia" panose="02040502050405020303" pitchFamily="18" charset="0"/>
            </a:endParaRPr>
          </a:p>
        </p:txBody>
      </p:sp>
      <p:pic>
        <p:nvPicPr>
          <p:cNvPr id="2" name="Picture 44" descr="Wechat social media logo | Premium Vector">
            <a:extLst>
              <a:ext uri="{FF2B5EF4-FFF2-40B4-BE49-F238E27FC236}">
                <a16:creationId xmlns:a16="http://schemas.microsoft.com/office/drawing/2014/main" id="{300190CD-0DBC-7665-1A3F-D02476892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67" y="2136717"/>
            <a:ext cx="1308943" cy="42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0" descr="Telegram icon. Telegram Social media logo. 31737178 PNG">
            <a:extLst>
              <a:ext uri="{FF2B5EF4-FFF2-40B4-BE49-F238E27FC236}">
                <a16:creationId xmlns:a16="http://schemas.microsoft.com/office/drawing/2014/main" id="{3F3D52B1-5CED-DE9F-D455-9DB57D6A0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756" y="2081907"/>
            <a:ext cx="659399" cy="65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2" descr="Line - Free social media icons">
            <a:extLst>
              <a:ext uri="{FF2B5EF4-FFF2-40B4-BE49-F238E27FC236}">
                <a16:creationId xmlns:a16="http://schemas.microsoft.com/office/drawing/2014/main" id="{ADEB5A33-0596-AA79-5701-CFAF51114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976" y="2153420"/>
            <a:ext cx="543763" cy="54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4" descr="Whatsapp logo icons. Social media icons 39227651 Vector Art at Vecteezy">
            <a:extLst>
              <a:ext uri="{FF2B5EF4-FFF2-40B4-BE49-F238E27FC236}">
                <a16:creationId xmlns:a16="http://schemas.microsoft.com/office/drawing/2014/main" id="{271ECB37-4174-E788-A8ED-65FF56F017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6" t="55048" r="13255"/>
          <a:stretch/>
        </p:blipFill>
        <p:spPr bwMode="auto">
          <a:xfrm>
            <a:off x="6367838" y="1596055"/>
            <a:ext cx="1236671" cy="36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6" descr="Viber - Free social media icons">
            <a:extLst>
              <a:ext uri="{FF2B5EF4-FFF2-40B4-BE49-F238E27FC236}">
                <a16:creationId xmlns:a16="http://schemas.microsoft.com/office/drawing/2014/main" id="{F3302BBF-44AD-AE8F-3BF7-A16464477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729" y="2131269"/>
            <a:ext cx="548661" cy="54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6" descr="Slack Logo and symbol, meaning, history, PNG">
            <a:extLst>
              <a:ext uri="{FF2B5EF4-FFF2-40B4-BE49-F238E27FC236}">
                <a16:creationId xmlns:a16="http://schemas.microsoft.com/office/drawing/2014/main" id="{AE097CF6-87F5-2317-3477-45C9D4E5F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857" y="1511842"/>
            <a:ext cx="989816" cy="55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6" descr="Como adicionar um widget de membros online do Discord a um dashboard -  nocode">
            <a:extLst>
              <a:ext uri="{FF2B5EF4-FFF2-40B4-BE49-F238E27FC236}">
                <a16:creationId xmlns:a16="http://schemas.microsoft.com/office/drawing/2014/main" id="{2FA1F9C0-E186-DC7D-BCD6-CAE2264792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 t="30767" b="28535"/>
          <a:stretch/>
        </p:blipFill>
        <p:spPr bwMode="auto">
          <a:xfrm>
            <a:off x="7118673" y="2809626"/>
            <a:ext cx="1495391" cy="473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>
            <a:extLst>
              <a:ext uri="{FF2B5EF4-FFF2-40B4-BE49-F238E27FC236}">
                <a16:creationId xmlns:a16="http://schemas.microsoft.com/office/drawing/2014/main" id="{69E19939-71EF-AC15-EE65-61B975161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84" y="1595121"/>
            <a:ext cx="1311726" cy="26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 descr="Download Google, Logo, Social Network. Royalty-Free Vector Graphic - Pixabay">
            <a:extLst>
              <a:ext uri="{FF2B5EF4-FFF2-40B4-BE49-F238E27FC236}">
                <a16:creationId xmlns:a16="http://schemas.microsoft.com/office/drawing/2014/main" id="{9C2615B6-63ED-9F9E-AE7C-10A1CDF9D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506" y="2130479"/>
            <a:ext cx="1250048" cy="62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4" descr="Path Bakal Ditutup pada 18 Oktober 2018 - Tekno Liputan6.com">
            <a:extLst>
              <a:ext uri="{FF2B5EF4-FFF2-40B4-BE49-F238E27FC236}">
                <a16:creationId xmlns:a16="http://schemas.microsoft.com/office/drawing/2014/main" id="{A01CCF2E-AC65-52C2-29E8-7156BFABB4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51" b="30206"/>
          <a:stretch/>
        </p:blipFill>
        <p:spPr bwMode="auto">
          <a:xfrm>
            <a:off x="1531349" y="2667629"/>
            <a:ext cx="1108217" cy="44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4" descr="X Social Media Icon Images - Free Download on Freepik">
            <a:extLst>
              <a:ext uri="{FF2B5EF4-FFF2-40B4-BE49-F238E27FC236}">
                <a16:creationId xmlns:a16="http://schemas.microsoft.com/office/drawing/2014/main" id="{E2CADAEF-7AD4-C990-A838-BCB92258C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970" y="1570246"/>
            <a:ext cx="566777" cy="565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8">
            <a:extLst>
              <a:ext uri="{FF2B5EF4-FFF2-40B4-BE49-F238E27FC236}">
                <a16:creationId xmlns:a16="http://schemas.microsoft.com/office/drawing/2014/main" id="{CEBCFBC8-3EF8-693C-B0FF-21A5A0FFD6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4" t="20423" r="13205" b="18829"/>
          <a:stretch/>
        </p:blipFill>
        <p:spPr bwMode="auto">
          <a:xfrm>
            <a:off x="1863791" y="3680515"/>
            <a:ext cx="692329" cy="40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6" descr="What is Bluesky, the new social media platform taking on X?">
            <a:extLst>
              <a:ext uri="{FF2B5EF4-FFF2-40B4-BE49-F238E27FC236}">
                <a16:creationId xmlns:a16="http://schemas.microsoft.com/office/drawing/2014/main" id="{1638C36D-30CF-4128-3831-A414D6749C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0" t="17325" r="19898" b="19622"/>
          <a:stretch/>
        </p:blipFill>
        <p:spPr bwMode="auto">
          <a:xfrm>
            <a:off x="2948609" y="3741841"/>
            <a:ext cx="921507" cy="47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8" descr="Explained: What is MeWe? -">
            <a:extLst>
              <a:ext uri="{FF2B5EF4-FFF2-40B4-BE49-F238E27FC236}">
                <a16:creationId xmlns:a16="http://schemas.microsoft.com/office/drawing/2014/main" id="{94DBBC8A-DBD0-22B5-A869-42E9FE51EE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98" b="29179"/>
          <a:stretch/>
        </p:blipFill>
        <p:spPr bwMode="auto">
          <a:xfrm>
            <a:off x="301196" y="2604185"/>
            <a:ext cx="1168227" cy="50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4" descr="Logo Competition: Design a 2025 TSR Easter Logo! - The Student Room">
            <a:extLst>
              <a:ext uri="{FF2B5EF4-FFF2-40B4-BE49-F238E27FC236}">
                <a16:creationId xmlns:a16="http://schemas.microsoft.com/office/drawing/2014/main" id="{D9B9A873-6552-A04D-F006-741329DE9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89" y="3157901"/>
            <a:ext cx="1164971" cy="53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E86F314-F3A7-E890-D719-0FCEA31516E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171198" y="3260160"/>
            <a:ext cx="1248806" cy="369940"/>
          </a:xfrm>
          <a:prstGeom prst="rect">
            <a:avLst/>
          </a:prstGeom>
        </p:spPr>
      </p:pic>
      <p:pic>
        <p:nvPicPr>
          <p:cNvPr id="38" name="Picture 102" descr="Threads by instagram symbol meta social media logo">
            <a:extLst>
              <a:ext uri="{FF2B5EF4-FFF2-40B4-BE49-F238E27FC236}">
                <a16:creationId xmlns:a16="http://schemas.microsoft.com/office/drawing/2014/main" id="{1E36B7F0-8A3E-9E17-09C4-4462B1B8AE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4" t="19560" r="12755" b="26554"/>
          <a:stretch/>
        </p:blipFill>
        <p:spPr bwMode="auto">
          <a:xfrm>
            <a:off x="413987" y="1935678"/>
            <a:ext cx="898677" cy="59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2F66422-CD7C-94CF-4AF2-E5D9CDC624B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692442" y="1704740"/>
            <a:ext cx="1809077" cy="479058"/>
          </a:xfrm>
          <a:prstGeom prst="rect">
            <a:avLst/>
          </a:prstGeom>
        </p:spPr>
      </p:pic>
      <p:pic>
        <p:nvPicPr>
          <p:cNvPr id="40" name="Picture 26">
            <a:extLst>
              <a:ext uri="{FF2B5EF4-FFF2-40B4-BE49-F238E27FC236}">
                <a16:creationId xmlns:a16="http://schemas.microsoft.com/office/drawing/2014/main" id="{C083F795-753B-A418-DE82-4FA9870C7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704" y="2250496"/>
            <a:ext cx="1570547" cy="38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2" descr="Snapchat logo - Social media &amp; Logos Icons">
            <a:extLst>
              <a:ext uri="{FF2B5EF4-FFF2-40B4-BE49-F238E27FC236}">
                <a16:creationId xmlns:a16="http://schemas.microsoft.com/office/drawing/2014/main" id="{68CBEFE1-4005-02C2-5F4A-EB0CC199B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696" y="2607854"/>
            <a:ext cx="1514961" cy="75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2" descr="BeReal - Wikipedia">
            <a:extLst>
              <a:ext uri="{FF2B5EF4-FFF2-40B4-BE49-F238E27FC236}">
                <a16:creationId xmlns:a16="http://schemas.microsoft.com/office/drawing/2014/main" id="{DDA4804F-110B-D77C-ACD7-4CA49BCB9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237" y="2961927"/>
            <a:ext cx="608190" cy="608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50" descr="Flickr, the Photo &amp; Video Sharing Social Networking Site, is Launched :  History of Information">
            <a:extLst>
              <a:ext uri="{FF2B5EF4-FFF2-40B4-BE49-F238E27FC236}">
                <a16:creationId xmlns:a16="http://schemas.microsoft.com/office/drawing/2014/main" id="{9DABDA32-025A-6154-C59F-BEBD27EA69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28" b="21217"/>
          <a:stretch/>
        </p:blipFill>
        <p:spPr bwMode="auto">
          <a:xfrm>
            <a:off x="4640963" y="1686243"/>
            <a:ext cx="777870" cy="48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52" descr="What is imgur? - Tech Monitor">
            <a:extLst>
              <a:ext uri="{FF2B5EF4-FFF2-40B4-BE49-F238E27FC236}">
                <a16:creationId xmlns:a16="http://schemas.microsoft.com/office/drawing/2014/main" id="{34F52526-7400-1221-1BED-C42B147A0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388" y="2353226"/>
            <a:ext cx="887222" cy="46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4">
            <a:extLst>
              <a:ext uri="{FF2B5EF4-FFF2-40B4-BE49-F238E27FC236}">
                <a16:creationId xmlns:a16="http://schemas.microsoft.com/office/drawing/2014/main" id="{B76935FC-976F-4C97-1B11-0316A0DC9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122" y="1657068"/>
            <a:ext cx="593428" cy="59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06" descr="Locket">
            <a:extLst>
              <a:ext uri="{FF2B5EF4-FFF2-40B4-BE49-F238E27FC236}">
                <a16:creationId xmlns:a16="http://schemas.microsoft.com/office/drawing/2014/main" id="{A15C4F8A-E8E5-4B73-D264-D606051835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35"/>
          <a:stretch/>
        </p:blipFill>
        <p:spPr bwMode="auto">
          <a:xfrm>
            <a:off x="5633688" y="2330663"/>
            <a:ext cx="507862" cy="61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0" descr="Most Famous Social Media and Their Logos">
            <a:extLst>
              <a:ext uri="{FF2B5EF4-FFF2-40B4-BE49-F238E27FC236}">
                <a16:creationId xmlns:a16="http://schemas.microsoft.com/office/drawing/2014/main" id="{402A45B3-A126-426B-050F-6718E1D94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1051" y="1424810"/>
            <a:ext cx="1204039" cy="6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8">
            <a:extLst>
              <a:ext uri="{FF2B5EF4-FFF2-40B4-BE49-F238E27FC236}">
                <a16:creationId xmlns:a16="http://schemas.microsoft.com/office/drawing/2014/main" id="{5CB33D38-6AC3-7757-D59B-EB90C0E9C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595" y="1648475"/>
            <a:ext cx="967108" cy="26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3A52EF0-EF38-FC36-25C3-81D98BBC78F3}"/>
              </a:ext>
            </a:extLst>
          </p:cNvPr>
          <p:cNvPicPr>
            <a:picLocks noChangeAspect="1"/>
          </p:cNvPicPr>
          <p:nvPr/>
        </p:nvPicPr>
        <p:blipFill>
          <a:blip r:embed="rId35"/>
          <a:srcRect l="12503" t="14548" r="21134" b="17844"/>
          <a:stretch/>
        </p:blipFill>
        <p:spPr>
          <a:xfrm>
            <a:off x="9621847" y="1985704"/>
            <a:ext cx="1027668" cy="550276"/>
          </a:xfrm>
          <a:prstGeom prst="rect">
            <a:avLst/>
          </a:prstGeom>
        </p:spPr>
      </p:pic>
      <p:pic>
        <p:nvPicPr>
          <p:cNvPr id="57" name="Picture 88" descr="GitHub Logo | Vector File Illustrator PREMIUM">
            <a:extLst>
              <a:ext uri="{FF2B5EF4-FFF2-40B4-BE49-F238E27FC236}">
                <a16:creationId xmlns:a16="http://schemas.microsoft.com/office/drawing/2014/main" id="{2FDDD2B3-3EA5-8F5D-C31E-4C7C65C8D4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2" t="30203" r="7467" b="24636"/>
          <a:stretch/>
        </p:blipFill>
        <p:spPr bwMode="auto">
          <a:xfrm>
            <a:off x="349530" y="4941265"/>
            <a:ext cx="1303660" cy="44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90" descr="How to Sync Your Trello Board With Your Google Calendar: A Step-by-Step  Guide | by Parker Jenkins | Medium">
            <a:extLst>
              <a:ext uri="{FF2B5EF4-FFF2-40B4-BE49-F238E27FC236}">
                <a16:creationId xmlns:a16="http://schemas.microsoft.com/office/drawing/2014/main" id="{6F53E126-3B37-76E8-1BB5-4C505D659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710" y="4942376"/>
            <a:ext cx="1187844" cy="39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720888D-C31C-9C33-3A89-716B41846055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2966097" y="4468627"/>
            <a:ext cx="1368708" cy="388063"/>
          </a:xfrm>
          <a:prstGeom prst="rect">
            <a:avLst/>
          </a:prstGeom>
        </p:spPr>
      </p:pic>
      <p:pic>
        <p:nvPicPr>
          <p:cNvPr id="60" name="Picture 28">
            <a:extLst>
              <a:ext uri="{FF2B5EF4-FFF2-40B4-BE49-F238E27FC236}">
                <a16:creationId xmlns:a16="http://schemas.microsoft.com/office/drawing/2014/main" id="{04B9D5DA-18AC-A62B-0CAB-A29DE7051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998" y="4462130"/>
            <a:ext cx="1495392" cy="43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58" descr="Triller Pushes for IPO Despite Varying Lawsuits and Settlements, Music  Rightsholders ($23M) Debt, and Deleting 200M Bot Accounts">
            <a:extLst>
              <a:ext uri="{FF2B5EF4-FFF2-40B4-BE49-F238E27FC236}">
                <a16:creationId xmlns:a16="http://schemas.microsoft.com/office/drawing/2014/main" id="{141DF4A2-9277-B8CA-E59C-2FED99BA5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152" y="4981957"/>
            <a:ext cx="1248440" cy="70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8C3DCBC1-41F7-A8FE-35AF-D104F2632B68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4280364" y="4635922"/>
            <a:ext cx="1482289" cy="988193"/>
          </a:xfrm>
          <a:prstGeom prst="rect">
            <a:avLst/>
          </a:prstGeom>
        </p:spPr>
      </p:pic>
      <p:pic>
        <p:nvPicPr>
          <p:cNvPr id="1024" name="Picture 76" descr="Tumblr Logo and symbol, meaning, history, PNG, brand">
            <a:extLst>
              <a:ext uri="{FF2B5EF4-FFF2-40B4-BE49-F238E27FC236}">
                <a16:creationId xmlns:a16="http://schemas.microsoft.com/office/drawing/2014/main" id="{DE29F9C5-F7FC-229A-C019-BB8C14837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756" y="5170033"/>
            <a:ext cx="1181547" cy="66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78" descr="Blogger Icon Png, Transparent Png - kindpng">
            <a:extLst>
              <a:ext uri="{FF2B5EF4-FFF2-40B4-BE49-F238E27FC236}">
                <a16:creationId xmlns:a16="http://schemas.microsoft.com/office/drawing/2014/main" id="{5CBA8647-92B0-E908-9D5B-1AB3146D9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085" y="5771155"/>
            <a:ext cx="1209265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80" descr="Wordpress original logo - Social media &amp; Logos Icons">
            <a:extLst>
              <a:ext uri="{FF2B5EF4-FFF2-40B4-BE49-F238E27FC236}">
                <a16:creationId xmlns:a16="http://schemas.microsoft.com/office/drawing/2014/main" id="{7F8067B8-9661-9A3C-A54C-339AC5BF8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060" y="5418195"/>
            <a:ext cx="708756" cy="70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84" descr="Web easy and free — Ghost. I started using Ghost as a Blog and… | by  Gonzalo Galante | Medium">
            <a:extLst>
              <a:ext uri="{FF2B5EF4-FFF2-40B4-BE49-F238E27FC236}">
                <a16:creationId xmlns:a16="http://schemas.microsoft.com/office/drawing/2014/main" id="{0B114301-7C1C-4731-ED4E-2362C263B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818" y="4400869"/>
            <a:ext cx="1181547" cy="43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Asana Logo, symbol, meaning, history, PNG, brand">
            <a:extLst>
              <a:ext uri="{FF2B5EF4-FFF2-40B4-BE49-F238E27FC236}">
                <a16:creationId xmlns:a16="http://schemas.microsoft.com/office/drawing/2014/main" id="{A098D27C-C504-DD07-B665-BB74CFD07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96" y="5374777"/>
            <a:ext cx="1119245" cy="62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Tagged (website) - Wikipedia">
            <a:extLst>
              <a:ext uri="{FF2B5EF4-FFF2-40B4-BE49-F238E27FC236}">
                <a16:creationId xmlns:a16="http://schemas.microsoft.com/office/drawing/2014/main" id="{D3393584-BC3C-CF9C-4CB2-E478C2521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23" y="4385611"/>
            <a:ext cx="1157589" cy="44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Mixi - Wikipedia">
            <a:extLst>
              <a:ext uri="{FF2B5EF4-FFF2-40B4-BE49-F238E27FC236}">
                <a16:creationId xmlns:a16="http://schemas.microsoft.com/office/drawing/2014/main" id="{DEAEE13A-19E9-F086-2D33-35E201CF1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730" y="4414273"/>
            <a:ext cx="817583" cy="35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Picture 8" descr="Yammer logo vector free">
            <a:extLst>
              <a:ext uri="{FF2B5EF4-FFF2-40B4-BE49-F238E27FC236}">
                <a16:creationId xmlns:a16="http://schemas.microsoft.com/office/drawing/2014/main" id="{8D44E69D-F4F4-9E6D-9EAA-560FDD88E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379" y="4985027"/>
            <a:ext cx="1208798" cy="120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4" name="Picture 10" descr="Disqus Logo PNG vector in SVG, PDF, AI, CDR format">
            <a:extLst>
              <a:ext uri="{FF2B5EF4-FFF2-40B4-BE49-F238E27FC236}">
                <a16:creationId xmlns:a16="http://schemas.microsoft.com/office/drawing/2014/main" id="{B2C54DBC-2AE6-32A0-AD47-96A2F634D7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5" t="37426" r="15947" b="39390"/>
          <a:stretch/>
        </p:blipFill>
        <p:spPr bwMode="auto">
          <a:xfrm>
            <a:off x="441453" y="5909848"/>
            <a:ext cx="1059500" cy="26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8" name="AutoShape 12">
            <a:extLst>
              <a:ext uri="{FF2B5EF4-FFF2-40B4-BE49-F238E27FC236}">
                <a16:creationId xmlns:a16="http://schemas.microsoft.com/office/drawing/2014/main" id="{95DB81D2-2421-230D-CDEC-5FBDBD7382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1893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pic>
        <p:nvPicPr>
          <p:cNvPr id="1029" name="Picture 1028">
            <a:extLst>
              <a:ext uri="{FF2B5EF4-FFF2-40B4-BE49-F238E27FC236}">
                <a16:creationId xmlns:a16="http://schemas.microsoft.com/office/drawing/2014/main" id="{DCFF5312-199D-966D-1223-C31034372942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1796645" y="5771155"/>
            <a:ext cx="926174" cy="366309"/>
          </a:xfrm>
          <a:prstGeom prst="rect">
            <a:avLst/>
          </a:prstGeom>
        </p:spPr>
      </p:pic>
      <p:pic>
        <p:nvPicPr>
          <p:cNvPr id="43010" name="Picture 2" descr="Messenger, facebook messenger, messenger logo icon - Free download">
            <a:extLst>
              <a:ext uri="{FF2B5EF4-FFF2-40B4-BE49-F238E27FC236}">
                <a16:creationId xmlns:a16="http://schemas.microsoft.com/office/drawing/2014/main" id="{54F0629C-81D1-66FC-D56E-093815CC2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950" y="2607854"/>
            <a:ext cx="614428" cy="61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4">
            <a:extLst>
              <a:ext uri="{FF2B5EF4-FFF2-40B4-BE49-F238E27FC236}">
                <a16:creationId xmlns:a16="http://schemas.microsoft.com/office/drawing/2014/main" id="{E30EFF95-D174-AE8A-13A1-04AC97CE4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58000" y="417133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FA4F7DD-9C5B-912F-20AF-7C925A550086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7325846" y="3290057"/>
            <a:ext cx="1050741" cy="330409"/>
          </a:xfrm>
          <a:prstGeom prst="rect">
            <a:avLst/>
          </a:prstGeom>
        </p:spPr>
      </p:pic>
      <p:pic>
        <p:nvPicPr>
          <p:cNvPr id="43014" name="Picture 6" descr="Nextdoor's Redesigned Logo Provides a Welcoming Wave">
            <a:extLst>
              <a:ext uri="{FF2B5EF4-FFF2-40B4-BE49-F238E27FC236}">
                <a16:creationId xmlns:a16="http://schemas.microsoft.com/office/drawing/2014/main" id="{B210F2F9-175C-0984-E977-5A23DD0523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3" t="35470" r="10815" b="33164"/>
          <a:stretch/>
        </p:blipFill>
        <p:spPr bwMode="auto">
          <a:xfrm>
            <a:off x="9382604" y="2632358"/>
            <a:ext cx="1420608" cy="28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6" name="Picture 8">
            <a:extLst>
              <a:ext uri="{FF2B5EF4-FFF2-40B4-BE49-F238E27FC236}">
                <a16:creationId xmlns:a16="http://schemas.microsoft.com/office/drawing/2014/main" id="{A8F12663-984D-B547-2D83-B2F185006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380" y="5025574"/>
            <a:ext cx="1214440" cy="20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8" name="Picture 10" descr="DEV Brand Guidelines - DEV Community">
            <a:extLst>
              <a:ext uri="{FF2B5EF4-FFF2-40B4-BE49-F238E27FC236}">
                <a16:creationId xmlns:a16="http://schemas.microsoft.com/office/drawing/2014/main" id="{1DEBA1B1-0922-2DF0-404D-90FC0F12D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525" y="5598307"/>
            <a:ext cx="535668" cy="53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20" name="Picture 12" descr="Distributed news: The Vox way of getting stories out to 6 social platforms  | Media news">
            <a:extLst>
              <a:ext uri="{FF2B5EF4-FFF2-40B4-BE49-F238E27FC236}">
                <a16:creationId xmlns:a16="http://schemas.microsoft.com/office/drawing/2014/main" id="{0EC24A6C-11CA-93F0-31D2-49AA6B46C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519" y="5698912"/>
            <a:ext cx="720477" cy="43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22" name="Picture 14" descr="Vine (service) - Wikipedia">
            <a:extLst>
              <a:ext uri="{FF2B5EF4-FFF2-40B4-BE49-F238E27FC236}">
                <a16:creationId xmlns:a16="http://schemas.microsoft.com/office/drawing/2014/main" id="{2CC44602-F06E-E7A2-0A52-8854B98A9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384" y="5760119"/>
            <a:ext cx="914541" cy="35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24" name="Picture 16" descr="Slideshare logo - Social media &amp; Logos Icons">
            <a:extLst>
              <a:ext uri="{FF2B5EF4-FFF2-40B4-BE49-F238E27FC236}">
                <a16:creationId xmlns:a16="http://schemas.microsoft.com/office/drawing/2014/main" id="{609A0AA0-BA03-48AE-F580-ED3223362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983" y="4964900"/>
            <a:ext cx="1421461" cy="71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26" name="Picture 18" descr="Disqus logo vector download free">
            <a:extLst>
              <a:ext uri="{FF2B5EF4-FFF2-40B4-BE49-F238E27FC236}">
                <a16:creationId xmlns:a16="http://schemas.microsoft.com/office/drawing/2014/main" id="{1E7EB5A4-8804-080F-06A6-93776C6E6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480" y="2974680"/>
            <a:ext cx="969216" cy="96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28" name="Picture 20" descr="Typepad logo | CompareCamp.com">
            <a:extLst>
              <a:ext uri="{FF2B5EF4-FFF2-40B4-BE49-F238E27FC236}">
                <a16:creationId xmlns:a16="http://schemas.microsoft.com/office/drawing/2014/main" id="{685A7A1B-A649-A2AC-B9D0-67E97053C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765" y="3694609"/>
            <a:ext cx="1345493" cy="550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30" name="Picture 22" descr="Posthaven - Crunchbase Company Profile &amp; Funding">
            <a:extLst>
              <a:ext uri="{FF2B5EF4-FFF2-40B4-BE49-F238E27FC236}">
                <a16:creationId xmlns:a16="http://schemas.microsoft.com/office/drawing/2014/main" id="{BA55B95F-E717-2644-7BD8-A7C4C90C01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95" b="38832"/>
          <a:stretch/>
        </p:blipFill>
        <p:spPr bwMode="auto">
          <a:xfrm>
            <a:off x="7560973" y="4749250"/>
            <a:ext cx="1421461" cy="32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32" name="Picture 24" descr="OverBlog Search Strongest Within Social">
            <a:extLst>
              <a:ext uri="{FF2B5EF4-FFF2-40B4-BE49-F238E27FC236}">
                <a16:creationId xmlns:a16="http://schemas.microsoft.com/office/drawing/2014/main" id="{11DAC8F4-CBAE-482F-8BB2-B30DFEBEE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909" y="4129619"/>
            <a:ext cx="1320412" cy="43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34" name="Picture 26" descr="MUUT Items | 60% - Asian Fashion Online Store">
            <a:extLst>
              <a:ext uri="{FF2B5EF4-FFF2-40B4-BE49-F238E27FC236}">
                <a16:creationId xmlns:a16="http://schemas.microsoft.com/office/drawing/2014/main" id="{F192DA1B-5F00-06BC-5D85-288AE223B7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6" t="32004" r="8207" b="43000"/>
          <a:stretch/>
        </p:blipFill>
        <p:spPr bwMode="auto">
          <a:xfrm>
            <a:off x="10811051" y="2091560"/>
            <a:ext cx="1195978" cy="35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36" name="Picture 28" descr="talkspirit 2018 new logo by Serge Rohani on Dribbble">
            <a:extLst>
              <a:ext uri="{FF2B5EF4-FFF2-40B4-BE49-F238E27FC236}">
                <a16:creationId xmlns:a16="http://schemas.microsoft.com/office/drawing/2014/main" id="{436DF021-9DA0-BEDB-8901-A3A55B1AD5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3" t="39143" r="11677" b="42195"/>
          <a:stretch/>
        </p:blipFill>
        <p:spPr bwMode="auto">
          <a:xfrm>
            <a:off x="9331550" y="3019307"/>
            <a:ext cx="1647960" cy="30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38" name="Picture 30" descr="Yammer logo vector free">
            <a:extLst>
              <a:ext uri="{FF2B5EF4-FFF2-40B4-BE49-F238E27FC236}">
                <a16:creationId xmlns:a16="http://schemas.microsoft.com/office/drawing/2014/main" id="{2A0AE456-3BDD-E852-DADE-48517DACB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417" y="2184397"/>
            <a:ext cx="1202944" cy="120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40" name="Picture 32" descr="Viva Engage: Das soziale Netzwerk in Microsoft 365 | HIRSCHTEC">
            <a:extLst>
              <a:ext uri="{FF2B5EF4-FFF2-40B4-BE49-F238E27FC236}">
                <a16:creationId xmlns:a16="http://schemas.microsoft.com/office/drawing/2014/main" id="{EF8D0E27-ECFF-82D8-0C44-95DB4407FE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7" t="14295" r="7128" b="20941"/>
          <a:stretch/>
        </p:blipFill>
        <p:spPr bwMode="auto">
          <a:xfrm>
            <a:off x="9492861" y="3327924"/>
            <a:ext cx="1683233" cy="49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42" name="Picture 34" descr="Deezer logo in vector SVG, EPS formats - Brandlogos.net">
            <a:extLst>
              <a:ext uri="{FF2B5EF4-FFF2-40B4-BE49-F238E27FC236}">
                <a16:creationId xmlns:a16="http://schemas.microsoft.com/office/drawing/2014/main" id="{64D6FFA2-2D9C-EA8A-CFBF-3B65DFCEC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647" y="5437874"/>
            <a:ext cx="972436" cy="27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44" name="Picture 36" descr="16 Standout Social Media Logos">
            <a:extLst>
              <a:ext uri="{FF2B5EF4-FFF2-40B4-BE49-F238E27FC236}">
                <a16:creationId xmlns:a16="http://schemas.microsoft.com/office/drawing/2014/main" id="{4BFC603B-8198-CE2A-62C4-BCC89A6BFD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" t="23402" r="1515" b="25924"/>
          <a:stretch/>
        </p:blipFill>
        <p:spPr bwMode="auto">
          <a:xfrm>
            <a:off x="9621847" y="5038245"/>
            <a:ext cx="1203978" cy="41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B801049-5634-E663-303E-57959605920E}"/>
              </a:ext>
            </a:extLst>
          </p:cNvPr>
          <p:cNvPicPr>
            <a:picLocks noChangeAspect="1"/>
          </p:cNvPicPr>
          <p:nvPr/>
        </p:nvPicPr>
        <p:blipFill>
          <a:blip r:embed="rId69"/>
          <a:stretch>
            <a:fillRect/>
          </a:stretch>
        </p:blipFill>
        <p:spPr>
          <a:xfrm>
            <a:off x="11124452" y="5719942"/>
            <a:ext cx="967489" cy="421143"/>
          </a:xfrm>
          <a:prstGeom prst="rect">
            <a:avLst/>
          </a:prstGeom>
        </p:spPr>
      </p:pic>
      <p:pic>
        <p:nvPicPr>
          <p:cNvPr id="43046" name="Picture 38" descr="Horizon Worlds | Logopedia | Fandom">
            <a:extLst>
              <a:ext uri="{FF2B5EF4-FFF2-40B4-BE49-F238E27FC236}">
                <a16:creationId xmlns:a16="http://schemas.microsoft.com/office/drawing/2014/main" id="{2296E469-3B65-5497-FB0A-45300731A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455" y="5275397"/>
            <a:ext cx="1022638" cy="27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AutoShape 40" descr="Express yourself with Meta Avatars in MR | Meta Quest | Meta Store">
            <a:extLst>
              <a:ext uri="{FF2B5EF4-FFF2-40B4-BE49-F238E27FC236}">
                <a16:creationId xmlns:a16="http://schemas.microsoft.com/office/drawing/2014/main" id="{AABE3736-57C3-B900-D880-767A41FF95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010400" y="432373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6CD2CE60-41C9-44B2-DB38-FF1EC2E9CA66}"/>
              </a:ext>
            </a:extLst>
          </p:cNvPr>
          <p:cNvPicPr>
            <a:picLocks noChangeAspect="1"/>
          </p:cNvPicPr>
          <p:nvPr/>
        </p:nvPicPr>
        <p:blipFill>
          <a:blip r:embed="rId71"/>
          <a:srcRect l="22906" t="26464" r="23048" b="27542"/>
          <a:stretch/>
        </p:blipFill>
        <p:spPr>
          <a:xfrm>
            <a:off x="11004455" y="4264030"/>
            <a:ext cx="941236" cy="877036"/>
          </a:xfrm>
          <a:prstGeom prst="rect">
            <a:avLst/>
          </a:prstGeom>
        </p:spPr>
      </p:pic>
      <p:pic>
        <p:nvPicPr>
          <p:cNvPr id="43050" name="Picture 42" descr="Rec Room Logo and symbol, meaning, history, PNG, brand">
            <a:extLst>
              <a:ext uri="{FF2B5EF4-FFF2-40B4-BE49-F238E27FC236}">
                <a16:creationId xmlns:a16="http://schemas.microsoft.com/office/drawing/2014/main" id="{1A50448F-5C09-5341-B7DE-B31ABA733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194" y="4341071"/>
            <a:ext cx="1588973" cy="893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52" name="Picture 44" descr="Kik - Free social media icons">
            <a:extLst>
              <a:ext uri="{FF2B5EF4-FFF2-40B4-BE49-F238E27FC236}">
                <a16:creationId xmlns:a16="http://schemas.microsoft.com/office/drawing/2014/main" id="{4545AC75-8FDD-E47E-EF85-69FEE6979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11" y="1434668"/>
            <a:ext cx="822852" cy="82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54" name="Picture 46" descr="Discourse logo - Social media &amp; Logos Icons">
            <a:extLst>
              <a:ext uri="{FF2B5EF4-FFF2-40B4-BE49-F238E27FC236}">
                <a16:creationId xmlns:a16="http://schemas.microsoft.com/office/drawing/2014/main" id="{FE86DE34-89B8-DB31-86C7-288B1BA87A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2" b="20075"/>
          <a:stretch/>
        </p:blipFill>
        <p:spPr bwMode="auto">
          <a:xfrm>
            <a:off x="11014178" y="2993893"/>
            <a:ext cx="1093646" cy="33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56" name="Picture 48" descr="Bevy | Startup Grind Preferred Partners">
            <a:extLst>
              <a:ext uri="{FF2B5EF4-FFF2-40B4-BE49-F238E27FC236}">
                <a16:creationId xmlns:a16="http://schemas.microsoft.com/office/drawing/2014/main" id="{85FF0322-B9CB-8A2B-799C-C7F42C649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423" y="3357499"/>
            <a:ext cx="939324" cy="46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58" name="Picture 50" descr="LiveJournal logo vector free">
            <a:extLst>
              <a:ext uri="{FF2B5EF4-FFF2-40B4-BE49-F238E27FC236}">
                <a16:creationId xmlns:a16="http://schemas.microsoft.com/office/drawing/2014/main" id="{E3553BB0-3E97-D46F-6953-A9473E3016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62"/>
          <a:stretch/>
        </p:blipFill>
        <p:spPr bwMode="auto">
          <a:xfrm>
            <a:off x="7411792" y="3648580"/>
            <a:ext cx="1666622" cy="101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AutoShape 52" descr="Skool Logo PNG Vector (SVG) Free Download">
            <a:extLst>
              <a:ext uri="{FF2B5EF4-FFF2-40B4-BE49-F238E27FC236}">
                <a16:creationId xmlns:a16="http://schemas.microsoft.com/office/drawing/2014/main" id="{89F67AD9-C556-13B3-C90F-BFFAB83901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62800" y="447613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CB350404-5879-0DDF-297F-721C9B607C38}"/>
              </a:ext>
            </a:extLst>
          </p:cNvPr>
          <p:cNvPicPr>
            <a:picLocks noChangeAspect="1"/>
          </p:cNvPicPr>
          <p:nvPr/>
        </p:nvPicPr>
        <p:blipFill>
          <a:blip r:embed="rId77"/>
          <a:stretch>
            <a:fillRect/>
          </a:stretch>
        </p:blipFill>
        <p:spPr>
          <a:xfrm>
            <a:off x="9770328" y="3563057"/>
            <a:ext cx="830752" cy="830752"/>
          </a:xfrm>
          <a:prstGeom prst="rect">
            <a:avLst/>
          </a:prstGeom>
        </p:spPr>
      </p:pic>
      <p:pic>
        <p:nvPicPr>
          <p:cNvPr id="43062" name="Picture 54" descr="Appreciating Facebook Groups | Don't Blink">
            <a:extLst>
              <a:ext uri="{FF2B5EF4-FFF2-40B4-BE49-F238E27FC236}">
                <a16:creationId xmlns:a16="http://schemas.microsoft.com/office/drawing/2014/main" id="{47331105-81B8-82B0-6A76-9B2AC6994D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2" t="31182" r="23004" b="33430"/>
          <a:stretch/>
        </p:blipFill>
        <p:spPr bwMode="auto">
          <a:xfrm>
            <a:off x="10974065" y="3799557"/>
            <a:ext cx="918183" cy="33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8E38EED-0FC2-FB3B-36D9-E55DD806FD10}"/>
              </a:ext>
            </a:extLst>
          </p:cNvPr>
          <p:cNvPicPr>
            <a:picLocks noChangeAspect="1"/>
          </p:cNvPicPr>
          <p:nvPr/>
        </p:nvPicPr>
        <p:blipFill>
          <a:blip r:embed="rId79"/>
          <a:stretch>
            <a:fillRect/>
          </a:stretch>
        </p:blipFill>
        <p:spPr>
          <a:xfrm>
            <a:off x="334587" y="3686322"/>
            <a:ext cx="1284746" cy="722669"/>
          </a:xfrm>
          <a:prstGeom prst="rect">
            <a:avLst/>
          </a:prstGeom>
        </p:spPr>
      </p:pic>
      <p:sp>
        <p:nvSpPr>
          <p:cNvPr id="43008" name="AutoShape 56" descr="FeverBee: Community Consultants">
            <a:extLst>
              <a:ext uri="{FF2B5EF4-FFF2-40B4-BE49-F238E27FC236}">
                <a16:creationId xmlns:a16="http://schemas.microsoft.com/office/drawing/2014/main" id="{FBE682EC-56EF-C76B-D76C-B4D3557C41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pic>
        <p:nvPicPr>
          <p:cNvPr id="43009" name="Picture 43008">
            <a:extLst>
              <a:ext uri="{FF2B5EF4-FFF2-40B4-BE49-F238E27FC236}">
                <a16:creationId xmlns:a16="http://schemas.microsoft.com/office/drawing/2014/main" id="{015D7DFD-ABF0-FCFA-618E-F1CF0AF44E40}"/>
              </a:ext>
            </a:extLst>
          </p:cNvPr>
          <p:cNvPicPr>
            <a:picLocks noChangeAspect="1"/>
          </p:cNvPicPr>
          <p:nvPr/>
        </p:nvPicPr>
        <p:blipFill>
          <a:blip r:embed="rId80"/>
          <a:stretch>
            <a:fillRect/>
          </a:stretch>
        </p:blipFill>
        <p:spPr>
          <a:xfrm>
            <a:off x="1685099" y="3229928"/>
            <a:ext cx="1263509" cy="377750"/>
          </a:xfrm>
          <a:prstGeom prst="rect">
            <a:avLst/>
          </a:prstGeom>
        </p:spPr>
      </p:pic>
      <p:pic>
        <p:nvPicPr>
          <p:cNvPr id="43066" name="Picture 58" descr="Tapatalk Groups - Create Free Forum Community, Mobile First Forum Community  Platform">
            <a:extLst>
              <a:ext uri="{FF2B5EF4-FFF2-40B4-BE49-F238E27FC236}">
                <a16:creationId xmlns:a16="http://schemas.microsoft.com/office/drawing/2014/main" id="{C4D119F7-7AB1-1821-17B5-31BE056DE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951" y="4100342"/>
            <a:ext cx="1151140" cy="32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3" name="Title 1">
            <a:extLst>
              <a:ext uri="{FF2B5EF4-FFF2-40B4-BE49-F238E27FC236}">
                <a16:creationId xmlns:a16="http://schemas.microsoft.com/office/drawing/2014/main" id="{0CA3E3F3-965C-D5C6-A08D-D241D9FCC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3087" y="-160544"/>
            <a:ext cx="8357650" cy="1325563"/>
          </a:xfrm>
        </p:spPr>
        <p:txBody>
          <a:bodyPr>
            <a:normAutofit/>
          </a:bodyPr>
          <a:lstStyle/>
          <a:p>
            <a:pPr algn="ctr"/>
            <a:r>
              <a:rPr lang="en-NZ" sz="4200" b="1" dirty="0">
                <a:latin typeface="Georgia" panose="02040502050405020303" pitchFamily="18" charset="0"/>
              </a:rPr>
              <a:t>What Counts as Social Media</a:t>
            </a:r>
          </a:p>
        </p:txBody>
      </p:sp>
    </p:spTree>
    <p:extLst>
      <p:ext uri="{BB962C8B-B14F-4D97-AF65-F5344CB8AC3E}">
        <p14:creationId xmlns:p14="http://schemas.microsoft.com/office/powerpoint/2010/main" val="3932599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A73CD-28B2-4E44-BC72-C043243296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7690" y="950607"/>
            <a:ext cx="3396619" cy="47053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NZ" sz="3500" b="1" dirty="0">
                <a:latin typeface="Georgia" panose="02040502050405020303" pitchFamily="18" charset="0"/>
              </a:rPr>
              <a:t>30 years ago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2470908-6164-BFD4-D421-C5BD498C54C7}"/>
              </a:ext>
            </a:extLst>
          </p:cNvPr>
          <p:cNvSpPr txBox="1">
            <a:spLocks/>
          </p:cNvSpPr>
          <p:nvPr/>
        </p:nvSpPr>
        <p:spPr>
          <a:xfrm>
            <a:off x="1917175" y="-93334"/>
            <a:ext cx="83576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NZ" sz="4200" b="1" dirty="0">
                <a:latin typeface="Georgia" panose="02040502050405020303" pitchFamily="18" charset="0"/>
              </a:rPr>
              <a:t>News Then and Now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FC2E4872-86F4-38BB-7837-CB5875B6F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57" y="1675940"/>
            <a:ext cx="1535699" cy="197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30FB7F9E-FE09-3F9D-53FF-B7912CD1E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76" y="1699690"/>
            <a:ext cx="5439389" cy="38035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656616F-742A-5123-56D7-1CCB2A5DAD0C}"/>
              </a:ext>
            </a:extLst>
          </p:cNvPr>
          <p:cNvSpPr txBox="1"/>
          <p:nvPr/>
        </p:nvSpPr>
        <p:spPr>
          <a:xfrm>
            <a:off x="7113279" y="3788852"/>
            <a:ext cx="4627865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5425" indent="-2254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NZ" sz="28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Fixed daily editions: </a:t>
            </a:r>
            <a:r>
              <a:rPr lang="en-NZ" sz="2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only the most important stories </a:t>
            </a:r>
          </a:p>
          <a:p>
            <a:pPr marL="225425" indent="-2254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NZ" sz="28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Same news </a:t>
            </a:r>
            <a:r>
              <a:rPr lang="en-NZ" sz="28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everyone </a:t>
            </a:r>
          </a:p>
          <a:p>
            <a:pPr marL="225425" indent="-225425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NZ" sz="28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Curated </a:t>
            </a:r>
            <a:r>
              <a:rPr lang="en-NZ" sz="2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 professionals</a:t>
            </a:r>
            <a:endParaRPr lang="en-NZ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5425" indent="-225425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NZ" sz="28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Passive consumption </a:t>
            </a:r>
            <a:endParaRPr lang="en-NZ" sz="2800" b="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6" name="Picture 8">
            <a:extLst>
              <a:ext uri="{FF2B5EF4-FFF2-40B4-BE49-F238E27FC236}">
                <a16:creationId xmlns:a16="http://schemas.microsoft.com/office/drawing/2014/main" id="{5F0DE12E-AB49-A0FA-1C3D-6ACCA8782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33" y="1592148"/>
            <a:ext cx="6162454" cy="46218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Loogie.net TV – Be the First to Know! – Marc Lee">
            <a:extLst>
              <a:ext uri="{FF2B5EF4-FFF2-40B4-BE49-F238E27FC236}">
                <a16:creationId xmlns:a16="http://schemas.microsoft.com/office/drawing/2014/main" id="{5C257780-51C4-7394-0D5F-3AE06CA7A2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30"/>
          <a:stretch/>
        </p:blipFill>
        <p:spPr bwMode="auto">
          <a:xfrm>
            <a:off x="2599191" y="3679463"/>
            <a:ext cx="4391791" cy="28178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167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9853F6-D78A-2AEA-F082-E0C1BA129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1091979975-preview">
            <a:hlinkClick r:id="" action="ppaction://media"/>
            <a:extLst>
              <a:ext uri="{FF2B5EF4-FFF2-40B4-BE49-F238E27FC236}">
                <a16:creationId xmlns:a16="http://schemas.microsoft.com/office/drawing/2014/main" id="{D082C38C-90DF-5D1D-8005-B1B7A54880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75177" y="2000471"/>
            <a:ext cx="7245368" cy="408463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91C7ED2-F9F5-F60E-A72F-7DB69D88C370}"/>
              </a:ext>
            </a:extLst>
          </p:cNvPr>
          <p:cNvSpPr/>
          <p:nvPr/>
        </p:nvSpPr>
        <p:spPr>
          <a:xfrm>
            <a:off x="2171343" y="1567855"/>
            <a:ext cx="2210335" cy="4717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7" name="3525276449-preview (1)">
            <a:hlinkClick r:id="" action="ppaction://media"/>
            <a:extLst>
              <a:ext uri="{FF2B5EF4-FFF2-40B4-BE49-F238E27FC236}">
                <a16:creationId xmlns:a16="http://schemas.microsoft.com/office/drawing/2014/main" id="{AA4DCA86-CD07-88E2-3951-AC1514299AA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78976" y="1285123"/>
            <a:ext cx="2864777" cy="51160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F7E9004-4784-31A9-46FC-24B291F3BB41}"/>
              </a:ext>
            </a:extLst>
          </p:cNvPr>
          <p:cNvSpPr txBox="1"/>
          <p:nvPr/>
        </p:nvSpPr>
        <p:spPr>
          <a:xfrm>
            <a:off x="194552" y="1960979"/>
            <a:ext cx="4633480" cy="2541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5425" indent="-225425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NZ" sz="265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Endless Scrolling</a:t>
            </a:r>
            <a:endParaRPr lang="en-NZ" sz="265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5425" indent="-225425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NZ" sz="265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Attention-grabbing </a:t>
            </a:r>
            <a:r>
              <a:rPr lang="en-NZ" sz="265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content</a:t>
            </a:r>
          </a:p>
          <a:p>
            <a:pPr marL="225425" indent="-225425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NZ" sz="265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Personalised by algorithms</a:t>
            </a:r>
            <a:endParaRPr lang="ru-RU" sz="2650" b="1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5425" indent="-225425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NZ" sz="265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Interactive</a:t>
            </a:r>
            <a:r>
              <a:rPr lang="en-NZ" sz="265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react instantly</a:t>
            </a:r>
          </a:p>
          <a:p>
            <a:pPr marL="225425" indent="-225425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NZ" sz="265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Anyone can publish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2B1830D-FAC7-0E82-8899-859324240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7690" y="1208966"/>
            <a:ext cx="3396619" cy="47053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NZ" sz="3500" b="1" dirty="0">
                <a:latin typeface="Georgia" panose="02040502050405020303" pitchFamily="18" charset="0"/>
              </a:rPr>
              <a:t>Today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4F3FFE3-994F-B412-E923-016FEF4A1A77}"/>
              </a:ext>
            </a:extLst>
          </p:cNvPr>
          <p:cNvSpPr txBox="1">
            <a:spLocks/>
          </p:cNvSpPr>
          <p:nvPr/>
        </p:nvSpPr>
        <p:spPr>
          <a:xfrm>
            <a:off x="1917175" y="-93334"/>
            <a:ext cx="83576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NZ" sz="4200" b="1" dirty="0">
                <a:latin typeface="Georgia" panose="02040502050405020303" pitchFamily="18" charset="0"/>
              </a:rPr>
              <a:t>News Then and Now</a:t>
            </a:r>
          </a:p>
        </p:txBody>
      </p:sp>
      <p:pic>
        <p:nvPicPr>
          <p:cNvPr id="8196" name="Picture 4" descr="Android Phone Frame PNGs for Free Download">
            <a:extLst>
              <a:ext uri="{FF2B5EF4-FFF2-40B4-BE49-F238E27FC236}">
                <a16:creationId xmlns:a16="http://schemas.microsoft.com/office/drawing/2014/main" id="{62F7962F-1D71-4E86-989A-4CA3AF8D64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4" t="4894" r="28895" b="6498"/>
          <a:stretch/>
        </p:blipFill>
        <p:spPr bwMode="auto">
          <a:xfrm>
            <a:off x="8440924" y="663680"/>
            <a:ext cx="3519948" cy="594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edia1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0E630A5A-6B54-6B3E-2BE2-5897DB34CF7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171343" y="4435968"/>
            <a:ext cx="4034363" cy="227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58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DD0C855-F00F-4120-B4D2-79654E702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1091979975-preview">
            <a:hlinkClick r:id="" action="ppaction://media"/>
            <a:extLst>
              <a:ext uri="{FF2B5EF4-FFF2-40B4-BE49-F238E27FC236}">
                <a16:creationId xmlns:a16="http://schemas.microsoft.com/office/drawing/2014/main" id="{4726A110-68E1-4ABE-B484-6592CCDCA5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75177" y="2000471"/>
            <a:ext cx="7245368" cy="408463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C69669F-0C21-C0CB-7D88-61C287A2F455}"/>
              </a:ext>
            </a:extLst>
          </p:cNvPr>
          <p:cNvSpPr/>
          <p:nvPr/>
        </p:nvSpPr>
        <p:spPr>
          <a:xfrm>
            <a:off x="2171343" y="1567855"/>
            <a:ext cx="2210335" cy="4717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7" name="3525276449-preview (1)">
            <a:hlinkClick r:id="" action="ppaction://media"/>
            <a:extLst>
              <a:ext uri="{FF2B5EF4-FFF2-40B4-BE49-F238E27FC236}">
                <a16:creationId xmlns:a16="http://schemas.microsoft.com/office/drawing/2014/main" id="{6C1C11B1-0055-BB14-478A-05BCE7F1E4A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78976" y="1285123"/>
            <a:ext cx="2864777" cy="51160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4EC06E3-AFB1-2F87-0BB9-BB10ED8C8212}"/>
              </a:ext>
            </a:extLst>
          </p:cNvPr>
          <p:cNvSpPr txBox="1"/>
          <p:nvPr/>
        </p:nvSpPr>
        <p:spPr>
          <a:xfrm>
            <a:off x="194552" y="1996839"/>
            <a:ext cx="4633480" cy="2439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5425" indent="-225425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sz="265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Endless Scrolling</a:t>
            </a:r>
            <a:endParaRPr lang="en-NZ" sz="265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5425" indent="-225425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sz="265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Attention-grabbing </a:t>
            </a:r>
            <a:r>
              <a:rPr lang="en-NZ" sz="265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content</a:t>
            </a:r>
          </a:p>
          <a:p>
            <a:pPr marL="225425" indent="-225425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sz="265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Personalised by algorithms</a:t>
            </a:r>
            <a:endParaRPr lang="ru-RU" sz="2650" b="1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5425" indent="-225425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sz="265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Interactive</a:t>
            </a:r>
            <a:r>
              <a:rPr lang="en-NZ" sz="265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react instantly</a:t>
            </a:r>
          </a:p>
          <a:p>
            <a:pPr marL="225425" indent="-225425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sz="265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Anyone can publish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1D536F5-3960-A6AC-AB0E-10093A4FE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7690" y="1208966"/>
            <a:ext cx="3396619" cy="47053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NZ" sz="3500" b="1" dirty="0">
                <a:latin typeface="Georgia" panose="02040502050405020303" pitchFamily="18" charset="0"/>
              </a:rPr>
              <a:t>Today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32A69A2-FAFC-A541-4130-ECE62521AF5A}"/>
              </a:ext>
            </a:extLst>
          </p:cNvPr>
          <p:cNvSpPr txBox="1">
            <a:spLocks/>
          </p:cNvSpPr>
          <p:nvPr/>
        </p:nvSpPr>
        <p:spPr>
          <a:xfrm>
            <a:off x="1917175" y="-93334"/>
            <a:ext cx="83576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NZ" sz="4200" b="1" dirty="0">
                <a:latin typeface="Georgia" panose="02040502050405020303" pitchFamily="18" charset="0"/>
              </a:rPr>
              <a:t>News Then and Now</a:t>
            </a:r>
          </a:p>
        </p:txBody>
      </p:sp>
      <p:pic>
        <p:nvPicPr>
          <p:cNvPr id="8196" name="Picture 4" descr="Android Phone Frame PNGs for Free Download">
            <a:extLst>
              <a:ext uri="{FF2B5EF4-FFF2-40B4-BE49-F238E27FC236}">
                <a16:creationId xmlns:a16="http://schemas.microsoft.com/office/drawing/2014/main" id="{72843777-E49A-47EE-17C8-CF2BBBE4BF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4" t="4894" r="28895" b="6498"/>
          <a:stretch/>
        </p:blipFill>
        <p:spPr bwMode="auto">
          <a:xfrm>
            <a:off x="8440924" y="663680"/>
            <a:ext cx="3519948" cy="594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023832324-preview">
            <a:hlinkClick r:id="" action="ppaction://media"/>
            <a:extLst>
              <a:ext uri="{FF2B5EF4-FFF2-40B4-BE49-F238E27FC236}">
                <a16:creationId xmlns:a16="http://schemas.microsoft.com/office/drawing/2014/main" id="{EFC4B7D6-232F-C2E7-538A-387A7BBCA150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79260" y="4435968"/>
            <a:ext cx="3892238" cy="219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38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3142F1B-860E-B863-3EDA-AD8462C93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1091979975-preview">
            <a:hlinkClick r:id="" action="ppaction://media"/>
            <a:extLst>
              <a:ext uri="{FF2B5EF4-FFF2-40B4-BE49-F238E27FC236}">
                <a16:creationId xmlns:a16="http://schemas.microsoft.com/office/drawing/2014/main" id="{AF09EF6B-7DCE-6962-7C86-335B756273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29457" y="2256792"/>
            <a:ext cx="7245368" cy="408463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1A1D3A7-1990-514C-DA1C-89246C4CF882}"/>
              </a:ext>
            </a:extLst>
          </p:cNvPr>
          <p:cNvSpPr/>
          <p:nvPr/>
        </p:nvSpPr>
        <p:spPr>
          <a:xfrm>
            <a:off x="2171343" y="1824176"/>
            <a:ext cx="2210335" cy="4717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7" name="3525276449-preview (1)">
            <a:hlinkClick r:id="" action="ppaction://media"/>
            <a:extLst>
              <a:ext uri="{FF2B5EF4-FFF2-40B4-BE49-F238E27FC236}">
                <a16:creationId xmlns:a16="http://schemas.microsoft.com/office/drawing/2014/main" id="{F08ADCCA-F273-4C37-199B-B26D34ED1A1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78976" y="1285123"/>
            <a:ext cx="2864777" cy="51160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D71E7FC-B16B-2626-F2FF-3183ADEC5343}"/>
              </a:ext>
            </a:extLst>
          </p:cNvPr>
          <p:cNvSpPr txBox="1"/>
          <p:nvPr/>
        </p:nvSpPr>
        <p:spPr>
          <a:xfrm>
            <a:off x="231128" y="2165336"/>
            <a:ext cx="4350846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5425" indent="-225425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sz="2400" b="1" i="0" dirty="0">
                <a:effectLst/>
              </a:rPr>
              <a:t>Endless Scrolling</a:t>
            </a:r>
            <a:endParaRPr lang="en-NZ" sz="2400" i="0" dirty="0">
              <a:effectLst/>
            </a:endParaRPr>
          </a:p>
          <a:p>
            <a:pPr marL="225425" indent="-225425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sz="2400" b="1" i="0" dirty="0">
                <a:effectLst/>
              </a:rPr>
              <a:t>Attention-grabbing </a:t>
            </a:r>
            <a:r>
              <a:rPr lang="en-NZ" sz="2400" b="0" i="0" dirty="0">
                <a:effectLst/>
              </a:rPr>
              <a:t>content</a:t>
            </a:r>
          </a:p>
          <a:p>
            <a:pPr marL="225425" indent="-225425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sz="2400" b="1" i="0" dirty="0">
                <a:effectLst/>
              </a:rPr>
              <a:t>Personalised by algorithms</a:t>
            </a:r>
            <a:endParaRPr lang="ru-RU" sz="2400" b="1" i="0" dirty="0">
              <a:effectLst/>
            </a:endParaRPr>
          </a:p>
          <a:p>
            <a:pPr marL="225425" indent="-225425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sz="2400" b="1" dirty="0"/>
              <a:t>Interactive</a:t>
            </a:r>
            <a:r>
              <a:rPr lang="en-NZ" sz="2400" b="0" dirty="0"/>
              <a:t>: react instantly</a:t>
            </a:r>
          </a:p>
          <a:p>
            <a:pPr marL="225425" indent="-225425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sz="2400" b="1" i="0" dirty="0">
                <a:effectLst/>
              </a:rPr>
              <a:t>Anyone can publish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1B31BD6-CC60-BD2D-A557-F4EC1D7D3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7690" y="1208966"/>
            <a:ext cx="3396619" cy="47053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NZ" sz="3500" b="1" dirty="0">
                <a:latin typeface="Georgia" panose="02040502050405020303" pitchFamily="18" charset="0"/>
              </a:rPr>
              <a:t>Today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DCB9878-5D28-9D04-320F-497AA6B95918}"/>
              </a:ext>
            </a:extLst>
          </p:cNvPr>
          <p:cNvSpPr txBox="1">
            <a:spLocks/>
          </p:cNvSpPr>
          <p:nvPr/>
        </p:nvSpPr>
        <p:spPr>
          <a:xfrm>
            <a:off x="1917175" y="-93334"/>
            <a:ext cx="83576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NZ" sz="4200" b="1" dirty="0">
                <a:latin typeface="Georgia" panose="02040502050405020303" pitchFamily="18" charset="0"/>
              </a:rPr>
              <a:t>News Then and Now</a:t>
            </a:r>
          </a:p>
        </p:txBody>
      </p:sp>
      <p:pic>
        <p:nvPicPr>
          <p:cNvPr id="8196" name="Picture 4" descr="Android Phone Frame PNGs for Free Download">
            <a:extLst>
              <a:ext uri="{FF2B5EF4-FFF2-40B4-BE49-F238E27FC236}">
                <a16:creationId xmlns:a16="http://schemas.microsoft.com/office/drawing/2014/main" id="{31C579E2-F047-7E39-02A9-EE59177073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4" t="4894" r="28895" b="6498"/>
          <a:stretch/>
        </p:blipFill>
        <p:spPr bwMode="auto">
          <a:xfrm>
            <a:off x="8440924" y="663680"/>
            <a:ext cx="3519948" cy="594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023832324-preview">
            <a:hlinkClick r:id="" action="ppaction://media"/>
            <a:extLst>
              <a:ext uri="{FF2B5EF4-FFF2-40B4-BE49-F238E27FC236}">
                <a16:creationId xmlns:a16="http://schemas.microsoft.com/office/drawing/2014/main" id="{B643AA70-4102-E7BE-F283-ACE94B600AF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1128" y="1986871"/>
            <a:ext cx="5116124" cy="28842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52D2BC-F0A7-81F2-8F37-C1B2A7C9C5D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19922" y="4489264"/>
            <a:ext cx="3952360" cy="202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39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19664</TotalTime>
  <Words>1099</Words>
  <Application>Microsoft Office PowerPoint</Application>
  <PresentationFormat>Widescreen</PresentationFormat>
  <Paragraphs>178</Paragraphs>
  <Slides>29</Slides>
  <Notes>28</Notes>
  <HiddenSlides>4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Aptos</vt:lpstr>
      <vt:lpstr>Aptos Display</vt:lpstr>
      <vt:lpstr>Arial</vt:lpstr>
      <vt:lpstr>Calibri</vt:lpstr>
      <vt:lpstr>fkGroteskNeue</vt:lpstr>
      <vt:lpstr>Georgia</vt:lpstr>
      <vt:lpstr>Times New Roman</vt:lpstr>
      <vt:lpstr>Office Theme</vt:lpstr>
      <vt:lpstr>PowerPoint Presentation</vt:lpstr>
      <vt:lpstr>PowerPoint Presentation</vt:lpstr>
      <vt:lpstr>Is it Good or Bad?</vt:lpstr>
      <vt:lpstr>What Counts as Social Media</vt:lpstr>
      <vt:lpstr>What Counts as Social Media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Finding 1: Implicit Attitude as a Driver</vt:lpstr>
      <vt:lpstr>Finding 2:  Duality of Self-Control</vt:lpstr>
      <vt:lpstr>PowerPoint Presentation</vt:lpstr>
      <vt:lpstr>What Can Be Done?  </vt:lpstr>
      <vt:lpstr>What Can Be Done?  </vt:lpstr>
      <vt:lpstr>What Can Be Done?  </vt:lpstr>
      <vt:lpstr>Community Response</vt:lpstr>
      <vt:lpstr>Community Response</vt:lpstr>
      <vt:lpstr>PowerPoint Presentation</vt:lpstr>
      <vt:lpstr>PowerPoint Presentation</vt:lpstr>
      <vt:lpstr>Social Media Restrictions</vt:lpstr>
    </vt:vector>
  </TitlesOfParts>
  <Company>University of Canterbury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Kseniia Zahrai</dc:creator>
  <cp:lastModifiedBy>Kseniia Zahrai</cp:lastModifiedBy>
  <cp:revision>67</cp:revision>
  <dcterms:created xsi:type="dcterms:W3CDTF">2025-06-06T06:11:16Z</dcterms:created>
  <dcterms:modified xsi:type="dcterms:W3CDTF">2025-11-16T21:16:51Z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2b2326c-f811-4ccc-abcb-1b955c303c2e_Enabled">
    <vt:lpwstr>true</vt:lpwstr>
  </property>
  <property fmtid="{D5CDD505-2E9C-101B-9397-08002B2CF9AE}" pid="3" name="MSIP_Label_d2b2326c-f811-4ccc-abcb-1b955c303c2e_SetDate">
    <vt:lpwstr>2025-06-06T06:54:27Z</vt:lpwstr>
  </property>
  <property fmtid="{D5CDD505-2E9C-101B-9397-08002B2CF9AE}" pid="4" name="MSIP_Label_d2b2326c-f811-4ccc-abcb-1b955c303c2e_Method">
    <vt:lpwstr>Standard</vt:lpwstr>
  </property>
  <property fmtid="{D5CDD505-2E9C-101B-9397-08002B2CF9AE}" pid="5" name="MSIP_Label_d2b2326c-f811-4ccc-abcb-1b955c303c2e_Name">
    <vt:lpwstr>In-Confidence</vt:lpwstr>
  </property>
  <property fmtid="{D5CDD505-2E9C-101B-9397-08002B2CF9AE}" pid="6" name="MSIP_Label_d2b2326c-f811-4ccc-abcb-1b955c303c2e_SiteId">
    <vt:lpwstr>dc781727-710e-4855-bc4c-690266a1b551</vt:lpwstr>
  </property>
  <property fmtid="{D5CDD505-2E9C-101B-9397-08002B2CF9AE}" pid="7" name="MSIP_Label_d2b2326c-f811-4ccc-abcb-1b955c303c2e_ActionId">
    <vt:lpwstr>5e8f424b-8b11-4744-82a2-0df3671dc177</vt:lpwstr>
  </property>
  <property fmtid="{D5CDD505-2E9C-101B-9397-08002B2CF9AE}" pid="8" name="MSIP_Label_d2b2326c-f811-4ccc-abcb-1b955c303c2e_ContentBits">
    <vt:lpwstr>2</vt:lpwstr>
  </property>
  <property fmtid="{D5CDD505-2E9C-101B-9397-08002B2CF9AE}" pid="9" name="MSIP_Label_d2b2326c-f811-4ccc-abcb-1b955c303c2e_Tag">
    <vt:lpwstr>10, 3, 0, 1</vt:lpwstr>
  </property>
  <property fmtid="{D5CDD505-2E9C-101B-9397-08002B2CF9AE}" pid="10" name="ClassificationContentMarkingFooterLocations">
    <vt:lpwstr>Office Theme:8</vt:lpwstr>
  </property>
  <property fmtid="{D5CDD505-2E9C-101B-9397-08002B2CF9AE}" pid="11" name="ClassificationContentMarkingFooterText">
    <vt:lpwstr>In-Confidence</vt:lpwstr>
  </property>
</Properties>
</file>