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notesMasterIdLst>
    <p:notesMasterId r:id="rId21"/>
  </p:notesMasterIdLst>
  <p:handoutMasterIdLst>
    <p:handoutMasterId r:id="rId22"/>
  </p:handoutMasterIdLst>
  <p:sldIdLst>
    <p:sldId id="305" r:id="rId2"/>
    <p:sldId id="286" r:id="rId3"/>
    <p:sldId id="293" r:id="rId4"/>
    <p:sldId id="282" r:id="rId5"/>
    <p:sldId id="283" r:id="rId6"/>
    <p:sldId id="284" r:id="rId7"/>
    <p:sldId id="285" r:id="rId8"/>
    <p:sldId id="303" r:id="rId9"/>
    <p:sldId id="304" r:id="rId10"/>
    <p:sldId id="287" r:id="rId11"/>
    <p:sldId id="296" r:id="rId12"/>
    <p:sldId id="288" r:id="rId13"/>
    <p:sldId id="297" r:id="rId14"/>
    <p:sldId id="298" r:id="rId15"/>
    <p:sldId id="291" r:id="rId16"/>
    <p:sldId id="299" r:id="rId17"/>
    <p:sldId id="300" r:id="rId18"/>
    <p:sldId id="301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7"/>
    <p:restoredTop sz="94657"/>
  </p:normalViewPr>
  <p:slideViewPr>
    <p:cSldViewPr snapToGrid="0" snapToObjects="1">
      <p:cViewPr varScale="1">
        <p:scale>
          <a:sx n="147" d="100"/>
          <a:sy n="147" d="100"/>
        </p:scale>
        <p:origin x="26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AC237-3462-8949-B775-1D7544A6FB8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C4C02-2CBF-B244-84D1-57671D3E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86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C0AEE-D84F-FD4F-97D7-465322AF893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72D06-E580-B948-BA90-DC6D2E355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2253-98D6-2943-A224-A0CA7106F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D5A06-6C48-C44D-A924-8140F31B8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68BE3-6D1D-D541-BE43-F187764B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1728E-033B-2940-8ED6-0C710ACD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46AC1-C674-8545-B010-836B3E05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AFB2-1DAD-D74B-90D4-D085307A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44207-2D8E-BB43-8EB3-F5AA25DBB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D5FD5-3302-2345-8D0E-D783C0DF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E9D-E24E-104F-883C-335EEB78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A04AC-2204-6A43-940E-24D3066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EDB6B-F4E0-1B48-BE35-194292CBC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2F984-D486-064E-BBB8-8F5F375F3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D5BE1-A636-8B4F-A733-30379677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E582B-DB79-1F4B-A21E-2ED98347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1728C-7902-ED4A-AD2D-086DA21A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3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1C52-CBAF-6F4E-87E9-0E99FA65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94046-8B57-E649-98BB-86007912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5C30D-BAF3-0549-BDB7-5C8DBDD5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C9E2B-8752-334D-BC65-6B1E6826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D4924-2072-E343-BD98-FAB204EB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CC3C-23DF-8141-9805-2F52B250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509C3-CE3E-E949-85E8-88ABFE6EC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B76E6-E929-C54D-B834-B8F8874E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AA3FE-235B-1741-9469-2B7F95AB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6F60D-0F2F-0E42-A65E-B1297529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6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4517-DB8D-2941-948B-CB7D2E25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33B0-9B2D-D34E-9D43-82FA3E909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87EC2-A45F-AB4B-8558-D682A2055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7E35A-7E28-2D45-9BC3-04CF4A50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E696B-EC09-8F4C-A92F-A80ECBB0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BBE12-7076-2345-9C80-7AFDE38D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30AF-6AB5-3B44-B2CC-64DD0DBB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A2527-A4C3-1C40-A8B7-B920264A6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96859-A890-FF46-BB2B-A8B8F8C0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7F687-A8DF-3245-A619-2A21CC051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5032F-836B-824F-BF31-C9392B661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84478-7993-7840-8742-B8DE5BF3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146D2-63FA-0E4A-BCCF-5140978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B06E9-D92C-CA46-A59A-A1D2B2C4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AA09-0AFF-DE44-B82F-7D0A6622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38E17-1E02-414D-931D-771B8D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FB37-9DB1-3D46-8099-AE05323C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B2837-0936-E048-9433-1DA8F904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9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AFC67-D93A-BE49-8476-F0EB4FBD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6D66B-55D5-7F4E-A1A0-6FAA65B1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331C4-11D2-7743-9C6D-35A6DCE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AB00-30A5-DC4E-9EE8-276BB76E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0968-C792-0C4B-8033-9AF386CC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49208-ECD1-F24E-86D9-3DDF287C5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8C744-B6BC-4845-8C97-896BA750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1998-2436-1341-8018-11FFF90D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3FDC-7FAC-4D46-A1CC-36094960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C7B6-19E6-2747-9FA9-C1DF4D26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C33B4-6A08-8C47-9484-727F2C698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4081C-B149-DD42-B977-6365BAAE6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5B1FB-75B5-E349-94AD-C2E54EF0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73FBA-0D2F-1040-B65F-4A719D10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AF3C0-C37C-6D4A-AE2F-C8A4D559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6E23D-B58D-484E-809F-9B0C2A0F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A4EBA-710B-6B48-9868-75F3B4E6D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475C7-A465-3B48-BAE8-F4CF4AA8E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1D12-3BFE-8044-BB02-3CE9E304623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B5D7C-280A-5A4D-85AC-22E9AB2DC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C9695-E38A-4D42-85F8-B767C9261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7AD7-1D06-8542-A341-84ACF9EF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D7D1-4531-F511-4596-47467FE1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2765"/>
            <a:ext cx="10515600" cy="2852737"/>
          </a:xfrm>
        </p:spPr>
        <p:txBody>
          <a:bodyPr/>
          <a:lstStyle/>
          <a:p>
            <a:r>
              <a:rPr lang="en-US" b="1" dirty="0"/>
              <a:t>The future of local government?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CB5E9-1CCE-4DBE-D2A7-B1FFCB033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186" y="4853019"/>
            <a:ext cx="10515600" cy="1007010"/>
          </a:xfrm>
        </p:spPr>
        <p:txBody>
          <a:bodyPr/>
          <a:lstStyle/>
          <a:p>
            <a:pPr algn="ctr"/>
            <a:r>
              <a:rPr lang="en-US" dirty="0"/>
              <a:t>Professor Janine Hayward</a:t>
            </a:r>
          </a:p>
          <a:p>
            <a:pPr algn="ctr"/>
            <a:r>
              <a:rPr lang="en-US" dirty="0"/>
              <a:t>University of Otago — </a:t>
            </a:r>
            <a:r>
              <a:rPr lang="en-US" dirty="0" err="1"/>
              <a:t>Ōtākou</a:t>
            </a:r>
            <a:r>
              <a:rPr lang="en-US" dirty="0"/>
              <a:t> </a:t>
            </a:r>
            <a:r>
              <a:rPr lang="en-US" dirty="0" err="1"/>
              <a:t>Whakaihu</a:t>
            </a:r>
            <a:r>
              <a:rPr lang="en-US" dirty="0"/>
              <a:t> Waka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5F0AE-E75A-D74F-DF52-267B948104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6" y="265886"/>
            <a:ext cx="6096000" cy="3393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C924EB-857E-6358-3E12-2E3D2A3706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502" y="1160834"/>
            <a:ext cx="4603094" cy="16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7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e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75E60ABF-D748-FCBE-F02F-DB603FBC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3" y="0"/>
            <a:ext cx="7772400" cy="4018517"/>
          </a:xfrm>
          <a:prstGeom prst="rect">
            <a:avLst/>
          </a:prstGeom>
        </p:spPr>
      </p:pic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04B194D7-B166-62BE-A1D1-3922828ED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37" y="2009258"/>
            <a:ext cx="60706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62694-D94B-5359-A5A3-B9A5E0CD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25" y="643467"/>
            <a:ext cx="72351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5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orange and white text&#10;&#10;AI-generated content may be incorrect.">
            <a:extLst>
              <a:ext uri="{FF2B5EF4-FFF2-40B4-BE49-F238E27FC236}">
                <a16:creationId xmlns:a16="http://schemas.microsoft.com/office/drawing/2014/main" id="{A2944CD1-8506-BCF6-0E85-F7955FA2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8" y="643467"/>
            <a:ext cx="99929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3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ED814-7F48-B05B-1AB9-7CA07F10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3" y="643467"/>
            <a:ext cx="99483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424ED-CC59-E3DC-57F8-3C32A884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54" y="1070878"/>
            <a:ext cx="7772400" cy="490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61E61-A7A1-CFCE-6461-32C83BBB2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01" y="2221341"/>
            <a:ext cx="77343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294EC-D43E-810A-BE43-B365F1E3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265" y="3643313"/>
            <a:ext cx="74295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7C464-7B04-3483-48A4-AA3AB078B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254" y="4671158"/>
            <a:ext cx="7772400" cy="8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8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A107C-9815-2F8E-2472-B1A79EE5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767106"/>
            <a:ext cx="3085803" cy="3724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mi-N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NZ" sz="3600" dirty="0" err="1">
                <a:solidFill>
                  <a:schemeClr val="bg1"/>
                </a:solidFill>
              </a:rPr>
              <a:t>ew</a:t>
            </a:r>
            <a:r>
              <a:rPr lang="en-NZ" sz="3600" dirty="0">
                <a:solidFill>
                  <a:schemeClr val="bg1"/>
                </a:solidFill>
              </a:rPr>
              <a:t> unitary authorities combining regional and territorial council functions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718E-CA6C-C88F-DB06-B12CD95A9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9" y="806824"/>
            <a:ext cx="3147236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</a:rPr>
              <a:t>Government proposal:</a:t>
            </a: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026D4-5F36-4E2B-22F1-F3547BEAC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08" y="-3992"/>
            <a:ext cx="4868561" cy="68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9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A36F6-AC7B-A717-BBB1-8B104840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5637"/>
            <a:ext cx="11277600" cy="50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6E5E7-2FC1-033A-FAE8-0119AEE7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5905"/>
            <a:ext cx="11277600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25BA6-1059-D7FB-001E-2A8AC1BEE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5" y="457200"/>
            <a:ext cx="1029194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1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30770-7623-47DA-70B9-85C22D22B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3336"/>
            <a:ext cx="12087226" cy="2300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FBEB57-FAB2-6851-8296-59DD79628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6458"/>
            <a:ext cx="12243997" cy="36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on it&#10;&#10;AI-generated content may be incorrect.">
            <a:extLst>
              <a:ext uri="{FF2B5EF4-FFF2-40B4-BE49-F238E27FC236}">
                <a16:creationId xmlns:a16="http://schemas.microsoft.com/office/drawing/2014/main" id="{3AD1E61A-F5BC-F92E-98E8-5A6A317B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75" y="1270754"/>
            <a:ext cx="12214675" cy="50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5F233-DB64-A068-EDA0-D026035F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Subsidiarity 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and localism</a:t>
            </a:r>
          </a:p>
        </p:txBody>
      </p:sp>
    </p:spTree>
    <p:extLst>
      <p:ext uri="{BB962C8B-B14F-4D97-AF65-F5344CB8AC3E}">
        <p14:creationId xmlns:p14="http://schemas.microsoft.com/office/powerpoint/2010/main" val="294693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new zealand and some other maps&#10;&#10;AI-generated content may be incorrect.">
            <a:extLst>
              <a:ext uri="{FF2B5EF4-FFF2-40B4-BE49-F238E27FC236}">
                <a16:creationId xmlns:a16="http://schemas.microsoft.com/office/drawing/2014/main" id="{9E22C5A1-81F1-B4B1-2832-134E773F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41" y="0"/>
            <a:ext cx="5371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6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new zealand with different colored areas&#10;&#10;AI-generated content may be incorrect.">
            <a:extLst>
              <a:ext uri="{FF2B5EF4-FFF2-40B4-BE49-F238E27FC236}">
                <a16:creationId xmlns:a16="http://schemas.microsoft.com/office/drawing/2014/main" id="{947E8CA1-6FDB-CB53-3633-83520E6E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7133" cy="6858000"/>
          </a:xfrm>
          <a:prstGeom prst="rect">
            <a:avLst/>
          </a:prstGeom>
        </p:spPr>
      </p:pic>
      <p:pic>
        <p:nvPicPr>
          <p:cNvPr id="5" name="Picture 4" descr="A map of new zealand with different colored areas&#10;&#10;AI-generated content may be incorrect.">
            <a:extLst>
              <a:ext uri="{FF2B5EF4-FFF2-40B4-BE49-F238E27FC236}">
                <a16:creationId xmlns:a16="http://schemas.microsoft.com/office/drawing/2014/main" id="{98C66AA1-B1A8-F8C6-C995-42CBF25FF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23" y="0"/>
            <a:ext cx="6251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island of new zealand&#10;&#10;AI-generated content may be incorrect.">
            <a:extLst>
              <a:ext uri="{FF2B5EF4-FFF2-40B4-BE49-F238E27FC236}">
                <a16:creationId xmlns:a16="http://schemas.microsoft.com/office/drawing/2014/main" id="{05C78823-A85B-958F-8BD6-3865E0608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79" y="-166683"/>
            <a:ext cx="5585253" cy="6878560"/>
          </a:xfrm>
          <a:prstGeom prst="rect">
            <a:avLst/>
          </a:prstGeom>
        </p:spPr>
      </p:pic>
      <p:pic>
        <p:nvPicPr>
          <p:cNvPr id="8" name="Picture 7" descr="A map of the new zealand&#10;&#10;AI-generated content may be incorrect.">
            <a:extLst>
              <a:ext uri="{FF2B5EF4-FFF2-40B4-BE49-F238E27FC236}">
                <a16:creationId xmlns:a16="http://schemas.microsoft.com/office/drawing/2014/main" id="{7197D54E-D664-B1FB-0193-F041FD00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4" y="31340"/>
            <a:ext cx="4646142" cy="69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8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new zealand with red and yellow areas&#10;&#10;AI-generated content may be incorrect.">
            <a:extLst>
              <a:ext uri="{FF2B5EF4-FFF2-40B4-BE49-F238E27FC236}">
                <a16:creationId xmlns:a16="http://schemas.microsoft.com/office/drawing/2014/main" id="{7DA22671-341E-D967-442C-FF3F8DF7FC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79" y="0"/>
            <a:ext cx="4861235" cy="6858000"/>
          </a:xfrm>
          <a:prstGeom prst="rect">
            <a:avLst/>
          </a:prstGeom>
        </p:spPr>
      </p:pic>
      <p:pic>
        <p:nvPicPr>
          <p:cNvPr id="5" name="Picture 4" descr="A map of new zealand with red and yellow lines&#10;&#10;AI-generated content may be incorrect.">
            <a:extLst>
              <a:ext uri="{FF2B5EF4-FFF2-40B4-BE49-F238E27FC236}">
                <a16:creationId xmlns:a16="http://schemas.microsoft.com/office/drawing/2014/main" id="{10CAA85E-56C1-D711-48BC-9DDF96B9F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479" y="0"/>
            <a:ext cx="486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2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B6261-270E-BDCF-544A-8D30FE7E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64" y="35926"/>
            <a:ext cx="9995711" cy="68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2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AC0B7-FE89-0D22-600D-2B578C6B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-3592"/>
            <a:ext cx="11716312" cy="686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2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33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future of local government?</vt:lpstr>
      <vt:lpstr>PowerPoint Presentation</vt:lpstr>
      <vt:lpstr>Subsidiarity  and localism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unitary authorities combining regional and territorial council functions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 102: NZ POLITICS</dc:title>
  <dc:creator>Microsoft Office User</dc:creator>
  <cp:lastModifiedBy>John Barton</cp:lastModifiedBy>
  <cp:revision>39</cp:revision>
  <cp:lastPrinted>2017-08-06T23:25:52Z</cp:lastPrinted>
  <dcterms:created xsi:type="dcterms:W3CDTF">2016-05-23T03:27:36Z</dcterms:created>
  <dcterms:modified xsi:type="dcterms:W3CDTF">2026-06-09T23:18:52Z</dcterms:modified>
</cp:coreProperties>
</file>