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7" r:id="rId1"/>
  </p:sldMasterIdLst>
  <p:notesMasterIdLst>
    <p:notesMasterId r:id="rId26"/>
  </p:notesMasterIdLst>
  <p:sldIdLst>
    <p:sldId id="256" r:id="rId2"/>
    <p:sldId id="277" r:id="rId3"/>
    <p:sldId id="263" r:id="rId4"/>
    <p:sldId id="317" r:id="rId5"/>
    <p:sldId id="319" r:id="rId6"/>
    <p:sldId id="331" r:id="rId7"/>
    <p:sldId id="345" r:id="rId8"/>
    <p:sldId id="344" r:id="rId9"/>
    <p:sldId id="327" r:id="rId10"/>
    <p:sldId id="320" r:id="rId11"/>
    <p:sldId id="346" r:id="rId12"/>
    <p:sldId id="326" r:id="rId13"/>
    <p:sldId id="318" r:id="rId14"/>
    <p:sldId id="305" r:id="rId15"/>
    <p:sldId id="266" r:id="rId16"/>
    <p:sldId id="337" r:id="rId17"/>
    <p:sldId id="289" r:id="rId18"/>
    <p:sldId id="321" r:id="rId19"/>
    <p:sldId id="338" r:id="rId20"/>
    <p:sldId id="339" r:id="rId21"/>
    <p:sldId id="341" r:id="rId22"/>
    <p:sldId id="342" r:id="rId23"/>
    <p:sldId id="343" r:id="rId24"/>
    <p:sldId id="280" r:id="rId25"/>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3">
          <p15:clr>
            <a:srgbClr val="A4A3A4"/>
          </p15:clr>
        </p15:guide>
        <p15:guide id="2" pos="39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78256" autoAdjust="0"/>
  </p:normalViewPr>
  <p:slideViewPr>
    <p:cSldViewPr snapToGrid="0">
      <p:cViewPr varScale="1">
        <p:scale>
          <a:sx n="68" d="100"/>
          <a:sy n="68" d="100"/>
        </p:scale>
        <p:origin x="1205" y="53"/>
      </p:cViewPr>
      <p:guideLst>
        <p:guide orient="horz" pos="2343"/>
        <p:guide pos="39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E86F9B2D-2862-4988-BCA6-15C844BA49B8}" type="datetimeFigureOut">
              <a:rPr lang="en-NZ" smtClean="0"/>
              <a:t>24/05/2026</a:t>
            </a:fld>
            <a:endParaRPr lang="en-NZ"/>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4C7DCA98-0F0C-4A9D-9752-2A749507E4E1}" type="slidenum">
              <a:rPr lang="en-NZ" smtClean="0"/>
              <a:t>‹#›</a:t>
            </a:fld>
            <a:endParaRPr lang="en-NZ"/>
          </a:p>
        </p:txBody>
      </p:sp>
    </p:spTree>
    <p:extLst>
      <p:ext uri="{BB962C8B-B14F-4D97-AF65-F5344CB8AC3E}">
        <p14:creationId xmlns:p14="http://schemas.microsoft.com/office/powerpoint/2010/main" val="4233471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41425"/>
            <a:ext cx="5954712" cy="3349625"/>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C7DCA98-0F0C-4A9D-9752-2A749507E4E1}" type="slidenum">
              <a:rPr lang="en-NZ" smtClean="0"/>
              <a:t>1</a:t>
            </a:fld>
            <a:endParaRPr lang="en-NZ"/>
          </a:p>
        </p:txBody>
      </p:sp>
    </p:spTree>
    <p:extLst>
      <p:ext uri="{BB962C8B-B14F-4D97-AF65-F5344CB8AC3E}">
        <p14:creationId xmlns:p14="http://schemas.microsoft.com/office/powerpoint/2010/main" val="3180279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41425"/>
            <a:ext cx="5954712" cy="3349625"/>
          </a:xfrm>
        </p:spPr>
      </p:sp>
      <p:sp>
        <p:nvSpPr>
          <p:cNvPr id="3" name="Notes Placeholder 2"/>
          <p:cNvSpPr>
            <a:spLocks noGrp="1"/>
          </p:cNvSpPr>
          <p:nvPr>
            <p:ph type="body" idx="1"/>
          </p:nvPr>
        </p:nvSpPr>
        <p:spPr/>
        <p:txBody>
          <a:bodyPr/>
          <a:lstStyle/>
          <a:p>
            <a:r>
              <a:rPr lang="en-NZ" dirty="0" smtClean="0"/>
              <a:t>This slide shows</a:t>
            </a:r>
            <a:r>
              <a:rPr lang="en-NZ" baseline="0" dirty="0" smtClean="0"/>
              <a:t> some famous faces who have been afflicted by Parkinson’s. </a:t>
            </a:r>
          </a:p>
        </p:txBody>
      </p:sp>
      <p:sp>
        <p:nvSpPr>
          <p:cNvPr id="4" name="Slide Number Placeholder 3"/>
          <p:cNvSpPr>
            <a:spLocks noGrp="1"/>
          </p:cNvSpPr>
          <p:nvPr>
            <p:ph type="sldNum" sz="quarter" idx="10"/>
          </p:nvPr>
        </p:nvSpPr>
        <p:spPr/>
        <p:txBody>
          <a:bodyPr/>
          <a:lstStyle/>
          <a:p>
            <a:fld id="{4C7DCA98-0F0C-4A9D-9752-2A749507E4E1}" type="slidenum">
              <a:rPr lang="en-NZ" smtClean="0"/>
              <a:t>12</a:t>
            </a:fld>
            <a:endParaRPr lang="en-NZ"/>
          </a:p>
        </p:txBody>
      </p:sp>
    </p:spTree>
    <p:extLst>
      <p:ext uri="{BB962C8B-B14F-4D97-AF65-F5344CB8AC3E}">
        <p14:creationId xmlns:p14="http://schemas.microsoft.com/office/powerpoint/2010/main" val="2441503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41425"/>
            <a:ext cx="5954712" cy="3349625"/>
          </a:xfrm>
        </p:spPr>
      </p:sp>
      <p:sp>
        <p:nvSpPr>
          <p:cNvPr id="3" name="Notes Placeholder 2"/>
          <p:cNvSpPr>
            <a:spLocks noGrp="1"/>
          </p:cNvSpPr>
          <p:nvPr>
            <p:ph type="body" idx="1"/>
          </p:nvPr>
        </p:nvSpPr>
        <p:spPr/>
        <p:txBody>
          <a:bodyPr/>
          <a:lstStyle/>
          <a:p>
            <a:r>
              <a:rPr lang="en-NZ" dirty="0" smtClean="0"/>
              <a:t>This line of research stems of observations made by Joy Milne from Scotland, her husband was diagnosed with Parkinson’s at age</a:t>
            </a:r>
            <a:r>
              <a:rPr lang="en-NZ" baseline="0" dirty="0" smtClean="0"/>
              <a:t> 45, she had notice a change in his ‘smell’ some 12 years prior to his diagnosis. When they started attending Parkinson’s UK events she realised that other people with Parkinson’s had a similar ‘woody musty smell’ as her husband. </a:t>
            </a:r>
          </a:p>
          <a:p>
            <a:endParaRPr lang="en-NZ" baseline="0" dirty="0" smtClean="0"/>
          </a:p>
          <a:p>
            <a:r>
              <a:rPr lang="en-NZ" baseline="0" dirty="0" smtClean="0"/>
              <a:t>It was some years later and not until after the death of her husband, that she asked, at a public lecture,  ‘why do people with Parkinson’s smell different?’ </a:t>
            </a:r>
          </a:p>
          <a:p>
            <a:endParaRPr lang="en-NZ" baseline="0" dirty="0" smtClean="0"/>
          </a:p>
          <a:p>
            <a:r>
              <a:rPr lang="en-NZ" baseline="0" dirty="0" smtClean="0"/>
              <a:t>The presenter of the lecture had no answer, as he did not realise there was a distinct smell associated with the disease. A few months later the scientists, got together with Joy and tested her ability to smell the disease by presenting her with 12 t-shirts, 6 having been worn by people with Parkinson’s and 6 worn by people without. She correctly identified all the Parkinson’s t-shirts and even labelled one of the control shirts as having Parkinson’s – remarkably this person was diagnosed with the disease 8 months later.</a:t>
            </a:r>
          </a:p>
          <a:p>
            <a:endParaRPr lang="en-NZ" baseline="0" dirty="0" smtClean="0"/>
          </a:p>
          <a:p>
            <a:r>
              <a:rPr lang="en-NZ" baseline="0" dirty="0" smtClean="0"/>
              <a:t>They have also trained sniffer dogs to identify the Parkinson’s smell and scientists. This year they have published findings on the molecular signature of the scent. The hope is that they will be able to develop a test to identify this scent on people, not only at the time of diagnosis but also prior to motor symptom onset.</a:t>
            </a:r>
            <a:endParaRPr lang="en-NZ" dirty="0"/>
          </a:p>
        </p:txBody>
      </p:sp>
      <p:sp>
        <p:nvSpPr>
          <p:cNvPr id="4" name="Slide Number Placeholder 3"/>
          <p:cNvSpPr>
            <a:spLocks noGrp="1"/>
          </p:cNvSpPr>
          <p:nvPr>
            <p:ph type="sldNum" sz="quarter" idx="10"/>
          </p:nvPr>
        </p:nvSpPr>
        <p:spPr/>
        <p:txBody>
          <a:bodyPr/>
          <a:lstStyle/>
          <a:p>
            <a:fld id="{4C7DCA98-0F0C-4A9D-9752-2A749507E4E1}" type="slidenum">
              <a:rPr lang="en-NZ" smtClean="0"/>
              <a:t>14</a:t>
            </a:fld>
            <a:endParaRPr lang="en-NZ"/>
          </a:p>
        </p:txBody>
      </p:sp>
    </p:spTree>
    <p:extLst>
      <p:ext uri="{BB962C8B-B14F-4D97-AF65-F5344CB8AC3E}">
        <p14:creationId xmlns:p14="http://schemas.microsoft.com/office/powerpoint/2010/main" val="415041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41425"/>
            <a:ext cx="5954712" cy="3349625"/>
          </a:xfrm>
        </p:spPr>
      </p:sp>
      <p:sp>
        <p:nvSpPr>
          <p:cNvPr id="3" name="Notes Placeholder 2"/>
          <p:cNvSpPr>
            <a:spLocks noGrp="1"/>
          </p:cNvSpPr>
          <p:nvPr>
            <p:ph type="body" idx="1"/>
          </p:nvPr>
        </p:nvSpPr>
        <p:spPr/>
        <p:txBody>
          <a:bodyPr/>
          <a:lstStyle/>
          <a:p>
            <a:r>
              <a:rPr lang="en-NZ" dirty="0" smtClean="0"/>
              <a:t>This figure shows</a:t>
            </a:r>
            <a:r>
              <a:rPr lang="en-NZ" baseline="0" dirty="0" smtClean="0"/>
              <a:t> the midline view of the brain after the two hemispheres have been separated. This section is the brainstem which connects the brain above to the spinal cord below. At the top of the brain stem is the midbrain and its here that the dopamine neurons are found.</a:t>
            </a:r>
          </a:p>
          <a:p>
            <a:endParaRPr lang="en-NZ" baseline="0" dirty="0" smtClean="0"/>
          </a:p>
          <a:p>
            <a:r>
              <a:rPr lang="en-NZ" baseline="0" dirty="0" smtClean="0"/>
              <a:t>If you cut through a healthy midbrain you would see two dark bands which show the location of the substantia </a:t>
            </a:r>
            <a:r>
              <a:rPr lang="en-NZ" baseline="0" dirty="0" err="1" smtClean="0"/>
              <a:t>nigra</a:t>
            </a:r>
            <a:r>
              <a:rPr lang="en-NZ" baseline="0" dirty="0" smtClean="0"/>
              <a:t>, which means ‘black substance’. If you did the same to a midbrain from someone who had Parkinson’s there would be a distinct absence of the dark bands, indicating the loss of the dopamine neurons. It is worth noting that by the time a diagnosis is made, over 50% of the dopamine neurons have already died.</a:t>
            </a:r>
          </a:p>
          <a:p>
            <a:endParaRPr lang="en-NZ" dirty="0" smtClean="0"/>
          </a:p>
          <a:p>
            <a:r>
              <a:rPr lang="en-NZ" dirty="0" smtClean="0"/>
              <a:t>Black</a:t>
            </a:r>
            <a:r>
              <a:rPr lang="en-NZ" baseline="0" dirty="0" smtClean="0"/>
              <a:t> due to the presence of </a:t>
            </a:r>
            <a:r>
              <a:rPr lang="en-NZ" baseline="0" dirty="0" err="1" smtClean="0"/>
              <a:t>neuromelanin</a:t>
            </a:r>
            <a:r>
              <a:rPr lang="en-NZ" baseline="0" dirty="0" smtClean="0"/>
              <a:t> </a:t>
            </a:r>
            <a:endParaRPr lang="en-NZ" dirty="0" smtClean="0"/>
          </a:p>
          <a:p>
            <a:endParaRPr lang="en-NZ" dirty="0"/>
          </a:p>
        </p:txBody>
      </p:sp>
      <p:sp>
        <p:nvSpPr>
          <p:cNvPr id="4" name="Slide Number Placeholder 3"/>
          <p:cNvSpPr>
            <a:spLocks noGrp="1"/>
          </p:cNvSpPr>
          <p:nvPr>
            <p:ph type="sldNum" sz="quarter" idx="10"/>
          </p:nvPr>
        </p:nvSpPr>
        <p:spPr/>
        <p:txBody>
          <a:bodyPr/>
          <a:lstStyle/>
          <a:p>
            <a:fld id="{4C7DCA98-0F0C-4A9D-9752-2A749507E4E1}" type="slidenum">
              <a:rPr lang="en-NZ" smtClean="0"/>
              <a:t>15</a:t>
            </a:fld>
            <a:endParaRPr lang="en-NZ"/>
          </a:p>
        </p:txBody>
      </p:sp>
    </p:spTree>
    <p:extLst>
      <p:ext uri="{BB962C8B-B14F-4D97-AF65-F5344CB8AC3E}">
        <p14:creationId xmlns:p14="http://schemas.microsoft.com/office/powerpoint/2010/main" val="1691369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41425"/>
            <a:ext cx="5954712" cy="3349625"/>
          </a:xfrm>
        </p:spPr>
      </p:sp>
      <p:sp>
        <p:nvSpPr>
          <p:cNvPr id="3" name="Notes Placeholder 2"/>
          <p:cNvSpPr>
            <a:spLocks noGrp="1"/>
          </p:cNvSpPr>
          <p:nvPr>
            <p:ph type="body" idx="1"/>
          </p:nvPr>
        </p:nvSpPr>
        <p:spPr/>
        <p:txBody>
          <a:bodyPr/>
          <a:lstStyle/>
          <a:p>
            <a:r>
              <a:rPr lang="mi-NZ" dirty="0" smtClean="0"/>
              <a:t>Visualising</a:t>
            </a:r>
            <a:r>
              <a:rPr lang="mi-NZ" baseline="0" dirty="0" smtClean="0"/>
              <a:t> the substantia nigra in a living person is difficult because of its location deep in the brain. </a:t>
            </a:r>
          </a:p>
          <a:p>
            <a:endParaRPr lang="mi-NZ" baseline="0" dirty="0" smtClean="0"/>
          </a:p>
          <a:p>
            <a:r>
              <a:rPr lang="mi-NZ" baseline="0" dirty="0" smtClean="0"/>
              <a:t>There have been many attempts to use MR imaging to identify the substantia nigra and illustrate the loss of the dopamine neurons.</a:t>
            </a:r>
          </a:p>
          <a:p>
            <a:r>
              <a:rPr lang="mi-NZ" baseline="0" dirty="0" smtClean="0"/>
              <a:t>This image shows the so called swallow tail sign – whereby a normal SN looks a litttle like a swallow’s tail – as shown on the left of the image, whereas the SN on the right is a much more uniform in width across its length.</a:t>
            </a:r>
          </a:p>
          <a:p>
            <a:endParaRPr lang="mi-NZ" baseline="0" dirty="0" smtClean="0"/>
          </a:p>
          <a:p>
            <a:r>
              <a:rPr lang="mi-NZ" baseline="0" dirty="0" smtClean="0"/>
              <a:t>It hasn’t really taken off. But in the future if there is development of more refined sequences for capturing images that show the SN more clearly this could be used to help with diagnosis.</a:t>
            </a:r>
          </a:p>
          <a:p>
            <a:endParaRPr lang="mi-NZ" baseline="0" dirty="0" smtClean="0"/>
          </a:p>
          <a:p>
            <a:r>
              <a:rPr lang="mi-NZ" baseline="0" dirty="0" smtClean="0"/>
              <a:t>These images have been provided by my colleague Tracy Melzer. This is another type of MR imaging – QSM or quantitative susceptibility mapping. This type if imagin aims to identify the deposition of iron in the brain. On the left is a non-Parkinson’s brain with the SN outlined in green and the round struture – the red nucleus outlined in red are showing as being much brighter than the other parts of the brain – that is because they have higher levels of iron than surrounding tissue. The image on the right is from someone with Parkinson’s and you can see the both the SN and red nucleus are showing as being brighter than those in the left image. </a:t>
            </a:r>
            <a:endParaRPr lang="en-NZ" dirty="0"/>
          </a:p>
        </p:txBody>
      </p:sp>
      <p:sp>
        <p:nvSpPr>
          <p:cNvPr id="4" name="Slide Number Placeholder 3"/>
          <p:cNvSpPr>
            <a:spLocks noGrp="1"/>
          </p:cNvSpPr>
          <p:nvPr>
            <p:ph type="sldNum" sz="quarter" idx="10"/>
          </p:nvPr>
        </p:nvSpPr>
        <p:spPr/>
        <p:txBody>
          <a:bodyPr/>
          <a:lstStyle/>
          <a:p>
            <a:fld id="{4C7DCA98-0F0C-4A9D-9752-2A749507E4E1}" type="slidenum">
              <a:rPr lang="en-NZ" smtClean="0"/>
              <a:t>16</a:t>
            </a:fld>
            <a:endParaRPr lang="en-NZ"/>
          </a:p>
        </p:txBody>
      </p:sp>
    </p:spTree>
    <p:extLst>
      <p:ext uri="{BB962C8B-B14F-4D97-AF65-F5344CB8AC3E}">
        <p14:creationId xmlns:p14="http://schemas.microsoft.com/office/powerpoint/2010/main" val="3732689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41425"/>
            <a:ext cx="5954712" cy="3349625"/>
          </a:xfrm>
        </p:spPr>
      </p:sp>
      <p:sp>
        <p:nvSpPr>
          <p:cNvPr id="3" name="Notes Placeholder 2"/>
          <p:cNvSpPr>
            <a:spLocks noGrp="1"/>
          </p:cNvSpPr>
          <p:nvPr>
            <p:ph type="body" idx="1"/>
          </p:nvPr>
        </p:nvSpPr>
        <p:spPr/>
        <p:txBody>
          <a:bodyPr/>
          <a:lstStyle/>
          <a:p>
            <a:r>
              <a:rPr lang="en-NZ" baseline="0" dirty="0" smtClean="0"/>
              <a:t>There is one type of nuclear brain imaging, which is used – to varying degrees across countries to support a diagnosis. </a:t>
            </a:r>
          </a:p>
          <a:p>
            <a:endParaRPr lang="en-NZ" baseline="0" dirty="0" smtClean="0"/>
          </a:p>
          <a:p>
            <a:r>
              <a:rPr lang="en-NZ" baseline="0" dirty="0" smtClean="0"/>
              <a:t>It is called a </a:t>
            </a:r>
            <a:r>
              <a:rPr lang="en-NZ" baseline="0" dirty="0" err="1" smtClean="0"/>
              <a:t>DaTscan</a:t>
            </a:r>
            <a:r>
              <a:rPr lang="en-NZ" baseline="0" dirty="0" smtClean="0"/>
              <a:t>, whereby a radioactively labelled tracer is injected into the blood stream and binds to the dopamine reuptake transporter (or DAT) which is located at the ends of the axons of the dopamine neurons from the SN.</a:t>
            </a:r>
          </a:p>
          <a:p>
            <a:endParaRPr lang="en-NZ" baseline="0" dirty="0" smtClean="0"/>
          </a:p>
          <a:p>
            <a:r>
              <a:rPr lang="en-NZ" baseline="0" dirty="0" smtClean="0"/>
              <a:t>The ‘normal’ </a:t>
            </a:r>
            <a:r>
              <a:rPr lang="en-NZ" baseline="0" dirty="0" err="1" smtClean="0"/>
              <a:t>DaTscan</a:t>
            </a:r>
            <a:r>
              <a:rPr lang="en-NZ" baseline="0" dirty="0" smtClean="0"/>
              <a:t> shows the full shape of the putamen which receives a large amount of dopamine from the SN. The </a:t>
            </a:r>
            <a:r>
              <a:rPr lang="en-NZ" baseline="0" dirty="0" err="1" smtClean="0"/>
              <a:t>DaTscan</a:t>
            </a:r>
            <a:r>
              <a:rPr lang="en-NZ" baseline="0" dirty="0" smtClean="0"/>
              <a:t> from a parkinsonian disorder is missing the tail of the putamen, These scans are especially good at differentiating between Parkinsonism, which might be tremor dominant, and essential tremor, and drug-induced Parkinson’s, particularly in those with a history of antipsychotic medication use.</a:t>
            </a:r>
            <a:endParaRPr lang="en-NZ" dirty="0" smtClean="0"/>
          </a:p>
          <a:p>
            <a:endParaRPr lang="en-NZ" dirty="0" smtClean="0"/>
          </a:p>
          <a:p>
            <a:r>
              <a:rPr lang="mi-NZ" baseline="0" dirty="0" smtClean="0"/>
              <a:t>These scans are expensive, and not widely available in NZ.</a:t>
            </a:r>
          </a:p>
          <a:p>
            <a:endParaRPr lang="en-NZ" baseline="0" dirty="0" smtClean="0"/>
          </a:p>
          <a:p>
            <a:r>
              <a:rPr lang="en-NZ" dirty="0" smtClean="0"/>
              <a:t>https://www.cedars-sinai.edu/Patients/Programs-and-Services/Imaging-Center/For-Patients/Exams-by-Procedure/Nuclear-Medicine/DatScan/DaTscan-Procedure-Information.aspx</a:t>
            </a:r>
            <a:endParaRPr lang="en-NZ" dirty="0"/>
          </a:p>
        </p:txBody>
      </p:sp>
      <p:sp>
        <p:nvSpPr>
          <p:cNvPr id="4" name="Slide Number Placeholder 3"/>
          <p:cNvSpPr>
            <a:spLocks noGrp="1"/>
          </p:cNvSpPr>
          <p:nvPr>
            <p:ph type="sldNum" sz="quarter" idx="10"/>
          </p:nvPr>
        </p:nvSpPr>
        <p:spPr/>
        <p:txBody>
          <a:bodyPr/>
          <a:lstStyle/>
          <a:p>
            <a:fld id="{4C7DCA98-0F0C-4A9D-9752-2A749507E4E1}" type="slidenum">
              <a:rPr lang="en-NZ" smtClean="0"/>
              <a:t>17</a:t>
            </a:fld>
            <a:endParaRPr lang="en-NZ"/>
          </a:p>
        </p:txBody>
      </p:sp>
    </p:spTree>
    <p:extLst>
      <p:ext uri="{BB962C8B-B14F-4D97-AF65-F5344CB8AC3E}">
        <p14:creationId xmlns:p14="http://schemas.microsoft.com/office/powerpoint/2010/main" val="415041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41425"/>
            <a:ext cx="5954712" cy="3349625"/>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4C7DCA98-0F0C-4A9D-9752-2A749507E4E1}" type="slidenum">
              <a:rPr lang="en-NZ" smtClean="0"/>
              <a:t>18</a:t>
            </a:fld>
            <a:endParaRPr lang="en-NZ"/>
          </a:p>
        </p:txBody>
      </p:sp>
    </p:spTree>
    <p:extLst>
      <p:ext uri="{BB962C8B-B14F-4D97-AF65-F5344CB8AC3E}">
        <p14:creationId xmlns:p14="http://schemas.microsoft.com/office/powerpoint/2010/main" val="415327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41425"/>
            <a:ext cx="5954712" cy="3349625"/>
          </a:xfrm>
        </p:spPr>
      </p:sp>
      <p:sp>
        <p:nvSpPr>
          <p:cNvPr id="3" name="Notes Placeholder 2"/>
          <p:cNvSpPr>
            <a:spLocks noGrp="1"/>
          </p:cNvSpPr>
          <p:nvPr>
            <p:ph type="body" idx="1"/>
          </p:nvPr>
        </p:nvSpPr>
        <p:spPr/>
        <p:txBody>
          <a:bodyPr/>
          <a:lstStyle/>
          <a:p>
            <a:endParaRPr lang="mi-NZ" dirty="0" smtClean="0"/>
          </a:p>
          <a:p>
            <a:r>
              <a:rPr lang="mi-NZ" dirty="0" smtClean="0"/>
              <a:t>One of the biggest challenges in the development of a PET tracer has been that</a:t>
            </a:r>
            <a:r>
              <a:rPr lang="mi-NZ" baseline="0" dirty="0" smtClean="0"/>
              <a:t> alpha-synuclein is at much lower concentrations that other protiens associated with other disorders such as the b-amyloid and tau proteins that are associated with alzheimer’s and both have PET tracers that are regularly used.</a:t>
            </a:r>
            <a:endParaRPr lang="en-NZ" dirty="0" smtClean="0"/>
          </a:p>
          <a:p>
            <a:endParaRPr lang="mi-NZ" dirty="0" smtClean="0"/>
          </a:p>
          <a:p>
            <a:endParaRPr lang="mi-NZ" dirty="0" smtClean="0"/>
          </a:p>
          <a:p>
            <a:r>
              <a:rPr lang="el-GR" dirty="0" smtClean="0"/>
              <a:t>α-</a:t>
            </a:r>
            <a:r>
              <a:rPr lang="en-NZ" dirty="0" err="1" smtClean="0"/>
              <a:t>synuclein</a:t>
            </a:r>
            <a:r>
              <a:rPr lang="en-NZ" dirty="0" smtClean="0"/>
              <a:t> PET tracer [18F] ACI-12589. predominately Swedish group</a:t>
            </a:r>
            <a:endParaRPr lang="en-NZ" dirty="0"/>
          </a:p>
        </p:txBody>
      </p:sp>
      <p:sp>
        <p:nvSpPr>
          <p:cNvPr id="4" name="Slide Number Placeholder 3"/>
          <p:cNvSpPr>
            <a:spLocks noGrp="1"/>
          </p:cNvSpPr>
          <p:nvPr>
            <p:ph type="sldNum" sz="quarter" idx="10"/>
          </p:nvPr>
        </p:nvSpPr>
        <p:spPr/>
        <p:txBody>
          <a:bodyPr/>
          <a:lstStyle/>
          <a:p>
            <a:fld id="{4C7DCA98-0F0C-4A9D-9752-2A749507E4E1}" type="slidenum">
              <a:rPr lang="en-NZ" smtClean="0"/>
              <a:t>19</a:t>
            </a:fld>
            <a:endParaRPr lang="en-NZ"/>
          </a:p>
        </p:txBody>
      </p:sp>
    </p:spTree>
    <p:extLst>
      <p:ext uri="{BB962C8B-B14F-4D97-AF65-F5344CB8AC3E}">
        <p14:creationId xmlns:p14="http://schemas.microsoft.com/office/powerpoint/2010/main" val="2497283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41425"/>
            <a:ext cx="5954712" cy="3349625"/>
          </a:xfrm>
        </p:spPr>
      </p:sp>
      <p:sp>
        <p:nvSpPr>
          <p:cNvPr id="3" name="Notes Placeholder 2"/>
          <p:cNvSpPr>
            <a:spLocks noGrp="1"/>
          </p:cNvSpPr>
          <p:nvPr>
            <p:ph type="body" idx="1"/>
          </p:nvPr>
        </p:nvSpPr>
        <p:spPr/>
        <p:txBody>
          <a:bodyPr/>
          <a:lstStyle/>
          <a:p>
            <a:endParaRPr lang="mi-NZ" dirty="0" smtClean="0"/>
          </a:p>
          <a:p>
            <a:r>
              <a:rPr lang="mi-NZ" dirty="0" smtClean="0"/>
              <a:t>Why can’t we just do a blood test – these are familair to most of us and</a:t>
            </a:r>
            <a:r>
              <a:rPr lang="mi-NZ" baseline="0" dirty="0" smtClean="0"/>
              <a:t> well tolerated by the majority of the population.</a:t>
            </a:r>
          </a:p>
          <a:p>
            <a:endParaRPr lang="mi-NZ" baseline="0" dirty="0" smtClean="0"/>
          </a:p>
          <a:p>
            <a:r>
              <a:rPr lang="mi-NZ" baseline="0" dirty="0" smtClean="0"/>
              <a:t>It’s been tried. The main problem is that </a:t>
            </a:r>
            <a:r>
              <a:rPr lang="mi-NZ" dirty="0" smtClean="0"/>
              <a:t>99% of the alpha-synuclein in blood</a:t>
            </a:r>
            <a:r>
              <a:rPr lang="mi-NZ" baseline="0" dirty="0" smtClean="0"/>
              <a:t> is thought to come from red blood cells – this alone has led to an almost abandonment investigations into this as a diganostic test.</a:t>
            </a:r>
          </a:p>
          <a:p>
            <a:endParaRPr lang="mi-NZ" baseline="0" dirty="0" smtClean="0"/>
          </a:p>
          <a:p>
            <a:r>
              <a:rPr lang="mi-NZ" baseline="0" dirty="0" smtClean="0"/>
              <a:t>Us, along with others, have looked at an alternate way of using blood, and that is to utilise the EVs, which are in the blood. </a:t>
            </a:r>
            <a:endParaRPr lang="en-NZ" dirty="0"/>
          </a:p>
        </p:txBody>
      </p:sp>
      <p:sp>
        <p:nvSpPr>
          <p:cNvPr id="4" name="Slide Number Placeholder 3"/>
          <p:cNvSpPr>
            <a:spLocks noGrp="1"/>
          </p:cNvSpPr>
          <p:nvPr>
            <p:ph type="sldNum" sz="quarter" idx="10"/>
          </p:nvPr>
        </p:nvSpPr>
        <p:spPr/>
        <p:txBody>
          <a:bodyPr/>
          <a:lstStyle/>
          <a:p>
            <a:fld id="{4C7DCA98-0F0C-4A9D-9752-2A749507E4E1}" type="slidenum">
              <a:rPr lang="en-NZ" smtClean="0"/>
              <a:t>20</a:t>
            </a:fld>
            <a:endParaRPr lang="en-NZ"/>
          </a:p>
        </p:txBody>
      </p:sp>
    </p:spTree>
    <p:extLst>
      <p:ext uri="{BB962C8B-B14F-4D97-AF65-F5344CB8AC3E}">
        <p14:creationId xmlns:p14="http://schemas.microsoft.com/office/powerpoint/2010/main" val="799762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41425"/>
            <a:ext cx="5954712" cy="3349625"/>
          </a:xfrm>
        </p:spPr>
      </p:sp>
      <p:sp>
        <p:nvSpPr>
          <p:cNvPr id="3" name="Notes Placeholder 2"/>
          <p:cNvSpPr>
            <a:spLocks noGrp="1"/>
          </p:cNvSpPr>
          <p:nvPr>
            <p:ph type="body" idx="1"/>
          </p:nvPr>
        </p:nvSpPr>
        <p:spPr/>
        <p:txBody>
          <a:bodyPr/>
          <a:lstStyle/>
          <a:p>
            <a:endParaRPr lang="mi-NZ" dirty="0" smtClean="0"/>
          </a:p>
          <a:p>
            <a:r>
              <a:rPr lang="mi-NZ" dirty="0" smtClean="0"/>
              <a:t>Real time Quaking-induced</a:t>
            </a:r>
            <a:r>
              <a:rPr lang="mi-NZ" baseline="0" dirty="0" smtClean="0"/>
              <a:t> conversion</a:t>
            </a:r>
          </a:p>
          <a:p>
            <a:endParaRPr lang="mi-NZ" baseline="0" dirty="0" smtClean="0"/>
          </a:p>
          <a:p>
            <a:r>
              <a:rPr lang="mi-NZ" baseline="0" dirty="0" smtClean="0"/>
              <a:t>Key difference to earlier assays – not measuring protein quantity but measuring samples ability to induce mis-folding</a:t>
            </a:r>
            <a:endParaRPr lang="en-NZ" dirty="0"/>
          </a:p>
        </p:txBody>
      </p:sp>
      <p:sp>
        <p:nvSpPr>
          <p:cNvPr id="4" name="Slide Number Placeholder 3"/>
          <p:cNvSpPr>
            <a:spLocks noGrp="1"/>
          </p:cNvSpPr>
          <p:nvPr>
            <p:ph type="sldNum" sz="quarter" idx="10"/>
          </p:nvPr>
        </p:nvSpPr>
        <p:spPr/>
        <p:txBody>
          <a:bodyPr/>
          <a:lstStyle/>
          <a:p>
            <a:fld id="{4C7DCA98-0F0C-4A9D-9752-2A749507E4E1}" type="slidenum">
              <a:rPr lang="en-NZ" smtClean="0"/>
              <a:t>21</a:t>
            </a:fld>
            <a:endParaRPr lang="en-NZ"/>
          </a:p>
        </p:txBody>
      </p:sp>
    </p:spTree>
    <p:extLst>
      <p:ext uri="{BB962C8B-B14F-4D97-AF65-F5344CB8AC3E}">
        <p14:creationId xmlns:p14="http://schemas.microsoft.com/office/powerpoint/2010/main" val="3702581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41425"/>
            <a:ext cx="5954712" cy="3349625"/>
          </a:xfrm>
        </p:spPr>
      </p:sp>
      <p:sp>
        <p:nvSpPr>
          <p:cNvPr id="3" name="Notes Placeholder 2"/>
          <p:cNvSpPr>
            <a:spLocks noGrp="1"/>
          </p:cNvSpPr>
          <p:nvPr>
            <p:ph type="body" idx="1"/>
          </p:nvPr>
        </p:nvSpPr>
        <p:spPr/>
        <p:txBody>
          <a:bodyPr/>
          <a:lstStyle/>
          <a:p>
            <a:endParaRPr lang="mi-NZ" dirty="0" smtClean="0"/>
          </a:p>
          <a:p>
            <a:endParaRPr lang="en-NZ" dirty="0"/>
          </a:p>
        </p:txBody>
      </p:sp>
      <p:sp>
        <p:nvSpPr>
          <p:cNvPr id="4" name="Slide Number Placeholder 3"/>
          <p:cNvSpPr>
            <a:spLocks noGrp="1"/>
          </p:cNvSpPr>
          <p:nvPr>
            <p:ph type="sldNum" sz="quarter" idx="10"/>
          </p:nvPr>
        </p:nvSpPr>
        <p:spPr/>
        <p:txBody>
          <a:bodyPr/>
          <a:lstStyle/>
          <a:p>
            <a:fld id="{4C7DCA98-0F0C-4A9D-9752-2A749507E4E1}" type="slidenum">
              <a:rPr lang="en-NZ" smtClean="0"/>
              <a:t>22</a:t>
            </a:fld>
            <a:endParaRPr lang="en-NZ"/>
          </a:p>
        </p:txBody>
      </p:sp>
    </p:spTree>
    <p:extLst>
      <p:ext uri="{BB962C8B-B14F-4D97-AF65-F5344CB8AC3E}">
        <p14:creationId xmlns:p14="http://schemas.microsoft.com/office/powerpoint/2010/main" val="1724077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41425"/>
            <a:ext cx="5954712" cy="3349625"/>
          </a:xfrm>
        </p:spPr>
      </p:sp>
      <p:sp>
        <p:nvSpPr>
          <p:cNvPr id="3" name="Notes Placeholder 2"/>
          <p:cNvSpPr>
            <a:spLocks noGrp="1"/>
          </p:cNvSpPr>
          <p:nvPr>
            <p:ph type="body" idx="1"/>
          </p:nvPr>
        </p:nvSpPr>
        <p:spPr/>
        <p:txBody>
          <a:bodyPr/>
          <a:lstStyle/>
          <a:p>
            <a:r>
              <a:rPr lang="en-NZ" dirty="0" smtClean="0"/>
              <a:t>Over</a:t>
            </a:r>
            <a:r>
              <a:rPr lang="en-NZ" baseline="0" dirty="0" smtClean="0"/>
              <a:t> 200</a:t>
            </a:r>
            <a:r>
              <a:rPr lang="en-NZ" dirty="0" smtClean="0"/>
              <a:t> </a:t>
            </a:r>
            <a:r>
              <a:rPr lang="en-NZ" baseline="0" dirty="0" smtClean="0"/>
              <a:t>years since the symptoms of what is now known as Parkinson’s disease were first described by Dr James Parkinson, a London-based surgeon. </a:t>
            </a:r>
          </a:p>
          <a:p>
            <a:endParaRPr lang="en-NZ" baseline="0" dirty="0" smtClean="0"/>
          </a:p>
          <a:p>
            <a:r>
              <a:rPr lang="en-NZ" baseline="0" dirty="0" smtClean="0"/>
              <a:t>He described the symptoms which he had observed across 6 people, some of which were patients of his and some were people he had observed in the street. He named this condition the ‘shaking palsy’.</a:t>
            </a:r>
          </a:p>
          <a:p>
            <a:endParaRPr lang="en-NZ" dirty="0" smtClean="0"/>
          </a:p>
          <a:p>
            <a:r>
              <a:rPr lang="en-NZ" dirty="0" smtClean="0"/>
              <a:t>Use</a:t>
            </a:r>
            <a:r>
              <a:rPr lang="en-NZ" baseline="0" dirty="0" smtClean="0"/>
              <a:t> of t</a:t>
            </a:r>
            <a:r>
              <a:rPr lang="en-NZ" dirty="0" smtClean="0"/>
              <a:t>he</a:t>
            </a:r>
            <a:r>
              <a:rPr lang="en-NZ" baseline="0" dirty="0" smtClean="0"/>
              <a:t> term Parkinson’s disease was suggested by the renowned French Neurologist Jean-Martin Charcot in the late 1870s. He not only publicised Parkinson’s observations, but also added his own observations, which included bradykinesia (slow movements) and rigidity (stiff muscles) were key components of the disease. James Parkinson had noted that patients were involuntarily weakened, but had not recognised that this was in fact due to bradykinesia and rigidity. Charcot </a:t>
            </a:r>
            <a:r>
              <a:rPr lang="en-NZ" dirty="0" smtClean="0"/>
              <a:t>noted that although tremor was typical of the disease it</a:t>
            </a:r>
            <a:r>
              <a:rPr lang="en-NZ" baseline="0" dirty="0" smtClean="0"/>
              <a:t> was not essential for diagnosis</a:t>
            </a:r>
          </a:p>
          <a:p>
            <a:endParaRPr lang="en-NZ" baseline="0" dirty="0" smtClean="0"/>
          </a:p>
          <a:p>
            <a:r>
              <a:rPr lang="en-NZ" baseline="0" dirty="0" smtClean="0"/>
              <a:t>A diagnosis of Parkinson’s is made clinically, based on physical examination and medical history. Presence of the 3 core symtpoms of the disease, bradykinesia, rigidity and tremor are primarily considered, but postural instability and gail imapirments will also be assessed, as these are common symptoms. </a:t>
            </a:r>
            <a:endParaRPr lang="en-NZ" dirty="0" smtClean="0"/>
          </a:p>
        </p:txBody>
      </p:sp>
      <p:sp>
        <p:nvSpPr>
          <p:cNvPr id="4" name="Slide Number Placeholder 3"/>
          <p:cNvSpPr>
            <a:spLocks noGrp="1"/>
          </p:cNvSpPr>
          <p:nvPr>
            <p:ph type="sldNum" sz="quarter" idx="10"/>
          </p:nvPr>
        </p:nvSpPr>
        <p:spPr/>
        <p:txBody>
          <a:bodyPr/>
          <a:lstStyle/>
          <a:p>
            <a:fld id="{4C7DCA98-0F0C-4A9D-9752-2A749507E4E1}" type="slidenum">
              <a:rPr lang="en-NZ" smtClean="0"/>
              <a:t>2</a:t>
            </a:fld>
            <a:endParaRPr lang="en-NZ"/>
          </a:p>
        </p:txBody>
      </p:sp>
    </p:spTree>
    <p:extLst>
      <p:ext uri="{BB962C8B-B14F-4D97-AF65-F5344CB8AC3E}">
        <p14:creationId xmlns:p14="http://schemas.microsoft.com/office/powerpoint/2010/main" val="2917298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41425"/>
            <a:ext cx="5954712" cy="3349625"/>
          </a:xfrm>
        </p:spPr>
      </p:sp>
      <p:sp>
        <p:nvSpPr>
          <p:cNvPr id="3" name="Notes Placeholder 2"/>
          <p:cNvSpPr>
            <a:spLocks noGrp="1"/>
          </p:cNvSpPr>
          <p:nvPr>
            <p:ph type="body" idx="1"/>
          </p:nvPr>
        </p:nvSpPr>
        <p:spPr/>
        <p:txBody>
          <a:bodyPr/>
          <a:lstStyle/>
          <a:p>
            <a:endParaRPr lang="mi-NZ" dirty="0" smtClean="0"/>
          </a:p>
          <a:p>
            <a:endParaRPr lang="en-NZ" dirty="0"/>
          </a:p>
        </p:txBody>
      </p:sp>
      <p:sp>
        <p:nvSpPr>
          <p:cNvPr id="4" name="Slide Number Placeholder 3"/>
          <p:cNvSpPr>
            <a:spLocks noGrp="1"/>
          </p:cNvSpPr>
          <p:nvPr>
            <p:ph type="sldNum" sz="quarter" idx="10"/>
          </p:nvPr>
        </p:nvSpPr>
        <p:spPr/>
        <p:txBody>
          <a:bodyPr/>
          <a:lstStyle/>
          <a:p>
            <a:fld id="{4C7DCA98-0F0C-4A9D-9752-2A749507E4E1}" type="slidenum">
              <a:rPr lang="en-NZ" smtClean="0"/>
              <a:t>23</a:t>
            </a:fld>
            <a:endParaRPr lang="en-NZ"/>
          </a:p>
        </p:txBody>
      </p:sp>
    </p:spTree>
    <p:extLst>
      <p:ext uri="{BB962C8B-B14F-4D97-AF65-F5344CB8AC3E}">
        <p14:creationId xmlns:p14="http://schemas.microsoft.com/office/powerpoint/2010/main" val="2355593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41425"/>
            <a:ext cx="5954712" cy="3349625"/>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C7DCA98-0F0C-4A9D-9752-2A749507E4E1}" type="slidenum">
              <a:rPr lang="en-NZ" smtClean="0"/>
              <a:t>24</a:t>
            </a:fld>
            <a:endParaRPr lang="en-NZ"/>
          </a:p>
        </p:txBody>
      </p:sp>
    </p:spTree>
    <p:extLst>
      <p:ext uri="{BB962C8B-B14F-4D97-AF65-F5344CB8AC3E}">
        <p14:creationId xmlns:p14="http://schemas.microsoft.com/office/powerpoint/2010/main" val="4157328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41425"/>
            <a:ext cx="5954712" cy="3349625"/>
          </a:xfrm>
        </p:spPr>
      </p:sp>
      <p:sp>
        <p:nvSpPr>
          <p:cNvPr id="3" name="Notes Placeholder 2"/>
          <p:cNvSpPr>
            <a:spLocks noGrp="1"/>
          </p:cNvSpPr>
          <p:nvPr>
            <p:ph type="body" idx="1"/>
          </p:nvPr>
        </p:nvSpPr>
        <p:spPr/>
        <p:txBody>
          <a:bodyPr/>
          <a:lstStyle/>
          <a:p>
            <a:r>
              <a:rPr lang="en-NZ" baseline="0" dirty="0" smtClean="0"/>
              <a:t>History of a range of non-motor symptoms will also assessed as these are now considered part of the disease complex.</a:t>
            </a:r>
            <a:endParaRPr lang="en-NZ"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N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smtClean="0"/>
              <a:t>Despite some non-motor symptoms being recognised by James Parkinson’s </a:t>
            </a:r>
            <a:r>
              <a:rPr lang="mr-IN" baseline="0" dirty="0" smtClean="0"/>
              <a:t>–</a:t>
            </a:r>
            <a:r>
              <a:rPr lang="en-NZ" baseline="0" dirty="0" smtClean="0"/>
              <a:t> he described the need for the manual evacuation of the bowel in some individuals </a:t>
            </a:r>
            <a:r>
              <a:rPr lang="mr-IN" baseline="0" dirty="0" smtClean="0"/>
              <a:t>–</a:t>
            </a:r>
            <a:r>
              <a:rPr lang="en-NZ" baseline="0" dirty="0" smtClean="0"/>
              <a:t> our delay in realisation that others are related to or caused by the disease processes is that they are non-specific to Parkinson’s and commonly occur as part of normal life and ageing process.</a:t>
            </a:r>
            <a:endParaRPr lang="en-NZ" dirty="0" smtClean="0"/>
          </a:p>
          <a:p>
            <a:endParaRPr lang="en-NZ" baseline="0" dirty="0" smtClean="0"/>
          </a:p>
          <a:p>
            <a:r>
              <a:rPr lang="en-NZ" baseline="0" dirty="0" smtClean="0"/>
              <a:t>The non-motor symptoms affecct a number of different body systems and can have significant impacts on quality of life, sometimes more so than the motor impairments. Some of these symptoms may present very early in the disease and even pre-date the presentation of the motor symptoms by 10 years or more. </a:t>
            </a:r>
          </a:p>
          <a:p>
            <a:endParaRPr lang="en-NZ" baseline="0" dirty="0" smtClean="0"/>
          </a:p>
          <a:p>
            <a:r>
              <a:rPr lang="en-NZ" baseline="0" dirty="0" smtClean="0"/>
              <a:t>The most common non-motor symptoms presenting early are, RBD, constipation, loss of smell, and depression.</a:t>
            </a:r>
          </a:p>
          <a:p>
            <a:endParaRPr lang="en-NZ" baseline="0" dirty="0" smtClean="0"/>
          </a:p>
        </p:txBody>
      </p:sp>
      <p:sp>
        <p:nvSpPr>
          <p:cNvPr id="4" name="Slide Number Placeholder 3"/>
          <p:cNvSpPr>
            <a:spLocks noGrp="1"/>
          </p:cNvSpPr>
          <p:nvPr>
            <p:ph type="sldNum" sz="quarter" idx="10"/>
          </p:nvPr>
        </p:nvSpPr>
        <p:spPr/>
        <p:txBody>
          <a:bodyPr/>
          <a:lstStyle/>
          <a:p>
            <a:fld id="{4C7DCA98-0F0C-4A9D-9752-2A749507E4E1}" type="slidenum">
              <a:rPr lang="en-NZ" smtClean="0"/>
              <a:t>3</a:t>
            </a:fld>
            <a:endParaRPr lang="en-NZ"/>
          </a:p>
        </p:txBody>
      </p:sp>
    </p:spTree>
    <p:extLst>
      <p:ext uri="{BB962C8B-B14F-4D97-AF65-F5344CB8AC3E}">
        <p14:creationId xmlns:p14="http://schemas.microsoft.com/office/powerpoint/2010/main" val="612491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41425"/>
            <a:ext cx="5954712" cy="3349625"/>
          </a:xfrm>
        </p:spPr>
      </p:sp>
      <p:sp>
        <p:nvSpPr>
          <p:cNvPr id="3" name="Notes Placeholder 2"/>
          <p:cNvSpPr>
            <a:spLocks noGrp="1"/>
          </p:cNvSpPr>
          <p:nvPr>
            <p:ph type="body" idx="1"/>
          </p:nvPr>
        </p:nvSpPr>
        <p:spPr/>
        <p:txBody>
          <a:bodyPr/>
          <a:lstStyle/>
          <a:p>
            <a:r>
              <a:rPr lang="en-NZ" dirty="0" smtClean="0"/>
              <a:t>The majority of Parkinson’s cases are of an unknown cause, however there are a number of factors that have been identified as contributing to an increased risk of developing the disease.</a:t>
            </a:r>
          </a:p>
          <a:p>
            <a:endParaRPr lang="en-NZ" dirty="0" smtClean="0"/>
          </a:p>
          <a:p>
            <a:r>
              <a:rPr lang="en-NZ" dirty="0" smtClean="0"/>
              <a:t>Firstly, the most robust risk factor</a:t>
            </a:r>
            <a:r>
              <a:rPr lang="en-NZ" baseline="0" dirty="0" smtClean="0"/>
              <a:t> is </a:t>
            </a:r>
            <a:r>
              <a:rPr lang="en-NZ" dirty="0" smtClean="0"/>
              <a:t>age, where increasing</a:t>
            </a:r>
            <a:r>
              <a:rPr lang="en-NZ" baseline="0" dirty="0" smtClean="0"/>
              <a:t> age, up to a point, increases the chances of a diagnosis. </a:t>
            </a:r>
          </a:p>
          <a:p>
            <a:endParaRPr lang="en-NZ" baseline="0" dirty="0" smtClean="0"/>
          </a:p>
          <a:p>
            <a:r>
              <a:rPr lang="en-NZ" baseline="0" dirty="0" smtClean="0"/>
              <a:t>We also know that males are twice as likely to receive a diagnosis than females, although the exact mechanism of this is unknown. Not all countries report this sex difference</a:t>
            </a:r>
          </a:p>
          <a:p>
            <a:endParaRPr lang="en-NZ" dirty="0" smtClean="0"/>
          </a:p>
          <a:p>
            <a:r>
              <a:rPr lang="en-NZ" dirty="0" smtClean="0"/>
              <a:t>Genetics also play a role, there are genetic</a:t>
            </a:r>
            <a:r>
              <a:rPr lang="en-NZ" baseline="0" dirty="0" smtClean="0"/>
              <a:t> forms of Parkinson’s that arise from known mutations in specific genes, these however only account for around 10% of cases. </a:t>
            </a:r>
          </a:p>
          <a:p>
            <a:endParaRPr lang="en-NZ" baseline="0" dirty="0" smtClean="0"/>
          </a:p>
          <a:p>
            <a:r>
              <a:rPr lang="en-NZ" baseline="0" dirty="0" smtClean="0"/>
              <a:t>Outside of these genetic forms there are also a growing number of risk genes that have been identified as increasing a persons chance of getting Parkinson’s. These genes are small changes in the genetic code that occur at greater rates in Parkinson’s compared to the general population. </a:t>
            </a:r>
          </a:p>
          <a:p>
            <a:endParaRPr lang="en-NZ" baseline="0" dirty="0" smtClean="0"/>
          </a:p>
          <a:p>
            <a:r>
              <a:rPr lang="en-NZ" baseline="0" dirty="0" smtClean="0"/>
              <a:t>These risk genes alone are not able to cause Parkinson’s, but having one or more of these in combination with exposure to other risk factors will increase the chance of getting Parkinson’s.</a:t>
            </a:r>
          </a:p>
          <a:p>
            <a:endParaRPr lang="en-NZ" dirty="0"/>
          </a:p>
        </p:txBody>
      </p:sp>
      <p:sp>
        <p:nvSpPr>
          <p:cNvPr id="4" name="Slide Number Placeholder 3"/>
          <p:cNvSpPr>
            <a:spLocks noGrp="1"/>
          </p:cNvSpPr>
          <p:nvPr>
            <p:ph type="sldNum" sz="quarter" idx="10"/>
          </p:nvPr>
        </p:nvSpPr>
        <p:spPr/>
        <p:txBody>
          <a:bodyPr/>
          <a:lstStyle/>
          <a:p>
            <a:fld id="{4C7DCA98-0F0C-4A9D-9752-2A749507E4E1}" type="slidenum">
              <a:rPr lang="en-NZ" smtClean="0"/>
              <a:t>5</a:t>
            </a:fld>
            <a:endParaRPr lang="en-NZ"/>
          </a:p>
        </p:txBody>
      </p:sp>
    </p:spTree>
    <p:extLst>
      <p:ext uri="{BB962C8B-B14F-4D97-AF65-F5344CB8AC3E}">
        <p14:creationId xmlns:p14="http://schemas.microsoft.com/office/powerpoint/2010/main" val="1018292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41425"/>
            <a:ext cx="5954712" cy="3349625"/>
          </a:xfrm>
        </p:spPr>
      </p:sp>
      <p:sp>
        <p:nvSpPr>
          <p:cNvPr id="3" name="Notes Placeholder 2"/>
          <p:cNvSpPr>
            <a:spLocks noGrp="1"/>
          </p:cNvSpPr>
          <p:nvPr>
            <p:ph type="body" idx="1"/>
          </p:nvPr>
        </p:nvSpPr>
        <p:spPr/>
        <p:txBody>
          <a:bodyPr/>
          <a:lstStyle/>
          <a:p>
            <a:r>
              <a:rPr lang="en-NZ" dirty="0" smtClean="0"/>
              <a:t>There are a few factors</a:t>
            </a:r>
            <a:r>
              <a:rPr lang="en-NZ" baseline="0" dirty="0" smtClean="0"/>
              <a:t> that have been identified that protect against Parkinson’s. However they are not necessarily things that people are generally encouraged to do…..</a:t>
            </a:r>
          </a:p>
          <a:p>
            <a:endParaRPr lang="en-NZ" baseline="0" dirty="0" smtClean="0"/>
          </a:p>
          <a:p>
            <a:r>
              <a:rPr lang="en-NZ" baseline="0" dirty="0" smtClean="0"/>
              <a:t>Cigarette smoking remains the most robust finding for factors that associated with reduced risk of Parkinson’s. The protective effect is greatest for current smokers, but ex-smokers do retain some benefit for a number of years after giving up. The mechanism for this protection is likely through increased dopamine levels due to chronic smoking.</a:t>
            </a:r>
          </a:p>
          <a:p>
            <a:endParaRPr lang="en-NZ" baseline="0" dirty="0" smtClean="0"/>
          </a:p>
          <a:p>
            <a:r>
              <a:rPr lang="en-NZ" baseline="0" dirty="0" smtClean="0"/>
              <a:t>The other factor that provides some protection against Parkinson’s is daily caffeine consumption. The mechanism of action is likely via caffeine's action on the adenosine receptors within the brain and specifically on the dopamine neurons. These effects are through reduction of inflammation, </a:t>
            </a:r>
            <a:r>
              <a:rPr lang="en-NZ" baseline="0" dirty="0" err="1" smtClean="0"/>
              <a:t>excitotoxicity</a:t>
            </a:r>
            <a:r>
              <a:rPr lang="en-NZ" baseline="0" dirty="0" smtClean="0"/>
              <a:t>, mitochondrial function.</a:t>
            </a:r>
          </a:p>
          <a:p>
            <a:endParaRPr lang="en-NZ" baseline="0" dirty="0" smtClean="0"/>
          </a:p>
          <a:p>
            <a:r>
              <a:rPr lang="en-NZ" baseline="0" dirty="0" smtClean="0"/>
              <a:t>A number of medications, already in use, have been shown, through epidemiological studies, to be associated with a reduced risk of developing Parkinson’s, these medications are used in the treatment of asthma and diabetes.</a:t>
            </a:r>
          </a:p>
          <a:p>
            <a:endParaRPr lang="en-NZ" baseline="0" dirty="0" smtClean="0"/>
          </a:p>
          <a:p>
            <a:r>
              <a:rPr lang="en-NZ" baseline="0" dirty="0" smtClean="0"/>
              <a:t>We have known for a number of years that the use of calcium channel blockers, which treat high blood pressure, also provide some protection against Parkinson’s. One type of CCB has been tested in a clinical trial, unfortunately the result was negative, however, given the trial was enrolling people at time of diagnosis, it may have missed to window of opportunity for the benefits to be observed. It is possible that people identified in the prodromal phase of the disorder are the ones that are most likely benefit from these types of medications.</a:t>
            </a:r>
          </a:p>
          <a:p>
            <a:endParaRPr lang="mi-NZ" baseline="0" dirty="0" smtClean="0"/>
          </a:p>
          <a:p>
            <a:r>
              <a:rPr lang="mi-NZ" baseline="0" dirty="0" smtClean="0"/>
              <a:t>Ambroxol is currently in a phase III trial in the UK. Ambroxol is interesting in that it increases the activity of the enzyme that is coded by the GBA gene.  It should benefit everyone, not just people with mutations/variations in this gene.</a:t>
            </a:r>
            <a:endParaRPr lang="en-NZ" baseline="0" dirty="0" smtClean="0"/>
          </a:p>
          <a:p>
            <a:endParaRPr lang="en-NZ" baseline="0" dirty="0" smtClean="0"/>
          </a:p>
          <a:p>
            <a:endParaRPr lang="en-NZ" dirty="0"/>
          </a:p>
        </p:txBody>
      </p:sp>
      <p:sp>
        <p:nvSpPr>
          <p:cNvPr id="4" name="Slide Number Placeholder 3"/>
          <p:cNvSpPr>
            <a:spLocks noGrp="1"/>
          </p:cNvSpPr>
          <p:nvPr>
            <p:ph type="sldNum" sz="quarter" idx="10"/>
          </p:nvPr>
        </p:nvSpPr>
        <p:spPr/>
        <p:txBody>
          <a:bodyPr/>
          <a:lstStyle/>
          <a:p>
            <a:fld id="{4C7DCA98-0F0C-4A9D-9752-2A749507E4E1}" type="slidenum">
              <a:rPr lang="en-NZ" smtClean="0"/>
              <a:t>6</a:t>
            </a:fld>
            <a:endParaRPr lang="en-NZ"/>
          </a:p>
        </p:txBody>
      </p:sp>
    </p:spTree>
    <p:extLst>
      <p:ext uri="{BB962C8B-B14F-4D97-AF65-F5344CB8AC3E}">
        <p14:creationId xmlns:p14="http://schemas.microsoft.com/office/powerpoint/2010/main" val="2193170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41425"/>
            <a:ext cx="5954712" cy="3349625"/>
          </a:xfrm>
        </p:spPr>
      </p:sp>
      <p:sp>
        <p:nvSpPr>
          <p:cNvPr id="3" name="Notes Placeholder 2"/>
          <p:cNvSpPr>
            <a:spLocks noGrp="1"/>
          </p:cNvSpPr>
          <p:nvPr>
            <p:ph type="body" idx="1"/>
          </p:nvPr>
        </p:nvSpPr>
        <p:spPr/>
        <p:txBody>
          <a:bodyPr/>
          <a:lstStyle/>
          <a:p>
            <a:endParaRPr lang="en-NZ" baseline="0" dirty="0" smtClean="0"/>
          </a:p>
          <a:p>
            <a:endParaRPr lang="en-NZ" dirty="0"/>
          </a:p>
        </p:txBody>
      </p:sp>
      <p:sp>
        <p:nvSpPr>
          <p:cNvPr id="4" name="Slide Number Placeholder 3"/>
          <p:cNvSpPr>
            <a:spLocks noGrp="1"/>
          </p:cNvSpPr>
          <p:nvPr>
            <p:ph type="sldNum" sz="quarter" idx="10"/>
          </p:nvPr>
        </p:nvSpPr>
        <p:spPr/>
        <p:txBody>
          <a:bodyPr/>
          <a:lstStyle/>
          <a:p>
            <a:fld id="{4C7DCA98-0F0C-4A9D-9752-2A749507E4E1}" type="slidenum">
              <a:rPr lang="en-NZ" smtClean="0"/>
              <a:t>7</a:t>
            </a:fld>
            <a:endParaRPr lang="en-NZ"/>
          </a:p>
        </p:txBody>
      </p:sp>
    </p:spTree>
    <p:extLst>
      <p:ext uri="{BB962C8B-B14F-4D97-AF65-F5344CB8AC3E}">
        <p14:creationId xmlns:p14="http://schemas.microsoft.com/office/powerpoint/2010/main" val="3763809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41425"/>
            <a:ext cx="5954712" cy="3349625"/>
          </a:xfrm>
        </p:spPr>
      </p:sp>
      <p:sp>
        <p:nvSpPr>
          <p:cNvPr id="3" name="Notes Placeholder 2"/>
          <p:cNvSpPr>
            <a:spLocks noGrp="1"/>
          </p:cNvSpPr>
          <p:nvPr>
            <p:ph type="body" idx="1"/>
          </p:nvPr>
        </p:nvSpPr>
        <p:spPr/>
        <p:txBody>
          <a:bodyPr/>
          <a:lstStyle/>
          <a:p>
            <a:endParaRPr lang="mi-NZ" dirty="0" smtClean="0"/>
          </a:p>
          <a:p>
            <a:endParaRPr lang="mi-NZ"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mi-NZ" sz="1200" dirty="0" smtClean="0">
                <a:latin typeface="Arial" panose="020B0604020202020204" pitchFamily="34" charset="0"/>
                <a:cs typeface="Arial" panose="020B0604020202020204" pitchFamily="34" charset="0"/>
              </a:rPr>
              <a:t>Poewe et al. 2017.  Nature Rev Dis Primer</a:t>
            </a:r>
            <a:endParaRPr lang="en-NZ" sz="1200" dirty="0" smtClean="0">
              <a:latin typeface="Arial" panose="020B0604020202020204" pitchFamily="34" charset="0"/>
              <a:cs typeface="Arial" panose="020B0604020202020204" pitchFamily="34" charset="0"/>
            </a:endParaRPr>
          </a:p>
          <a:p>
            <a:endParaRPr lang="en-NZ" dirty="0"/>
          </a:p>
        </p:txBody>
      </p:sp>
      <p:sp>
        <p:nvSpPr>
          <p:cNvPr id="4" name="Slide Number Placeholder 3"/>
          <p:cNvSpPr>
            <a:spLocks noGrp="1"/>
          </p:cNvSpPr>
          <p:nvPr>
            <p:ph type="sldNum" sz="quarter" idx="10"/>
          </p:nvPr>
        </p:nvSpPr>
        <p:spPr/>
        <p:txBody>
          <a:bodyPr/>
          <a:lstStyle/>
          <a:p>
            <a:fld id="{4C7DCA98-0F0C-4A9D-9752-2A749507E4E1}" type="slidenum">
              <a:rPr lang="en-NZ" smtClean="0"/>
              <a:t>9</a:t>
            </a:fld>
            <a:endParaRPr lang="en-NZ"/>
          </a:p>
        </p:txBody>
      </p:sp>
    </p:spTree>
    <p:extLst>
      <p:ext uri="{BB962C8B-B14F-4D97-AF65-F5344CB8AC3E}">
        <p14:creationId xmlns:p14="http://schemas.microsoft.com/office/powerpoint/2010/main" val="4027642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mi-NZ"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mi-NZ"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i-NZ" dirty="0" smtClean="0">
                <a:latin typeface="Arial" panose="020B0604020202020204" pitchFamily="34" charset="0"/>
                <a:cs typeface="Arial" panose="020B0604020202020204" pitchFamily="34" charset="0"/>
              </a:rPr>
              <a:t>Day &amp; Mullin 2021. Genes</a:t>
            </a:r>
            <a:endParaRPr lang="en-NZ" dirty="0" smtClean="0">
              <a:latin typeface="Arial" panose="020B0604020202020204" pitchFamily="34" charset="0"/>
              <a:cs typeface="Arial" panose="020B0604020202020204" pitchFamily="34" charset="0"/>
            </a:endParaRPr>
          </a:p>
          <a:p>
            <a:endParaRPr lang="en-NZ" dirty="0"/>
          </a:p>
        </p:txBody>
      </p:sp>
      <p:sp>
        <p:nvSpPr>
          <p:cNvPr id="4" name="Slide Number Placeholder 3"/>
          <p:cNvSpPr>
            <a:spLocks noGrp="1"/>
          </p:cNvSpPr>
          <p:nvPr>
            <p:ph type="sldNum" sz="quarter" idx="10"/>
          </p:nvPr>
        </p:nvSpPr>
        <p:spPr/>
        <p:txBody>
          <a:bodyPr/>
          <a:lstStyle/>
          <a:p>
            <a:fld id="{4C7DCA98-0F0C-4A9D-9752-2A749507E4E1}" type="slidenum">
              <a:rPr lang="en-NZ" smtClean="0"/>
              <a:t>10</a:t>
            </a:fld>
            <a:endParaRPr lang="en-NZ"/>
          </a:p>
        </p:txBody>
      </p:sp>
    </p:spTree>
    <p:extLst>
      <p:ext uri="{BB962C8B-B14F-4D97-AF65-F5344CB8AC3E}">
        <p14:creationId xmlns:p14="http://schemas.microsoft.com/office/powerpoint/2010/main" val="3340077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41425"/>
            <a:ext cx="5954712" cy="3349625"/>
          </a:xfrm>
        </p:spPr>
      </p:sp>
      <p:sp>
        <p:nvSpPr>
          <p:cNvPr id="3" name="Notes Placeholder 2"/>
          <p:cNvSpPr>
            <a:spLocks noGrp="1"/>
          </p:cNvSpPr>
          <p:nvPr>
            <p:ph type="body" idx="1"/>
          </p:nvPr>
        </p:nvSpPr>
        <p:spPr/>
        <p:txBody>
          <a:bodyPr/>
          <a:lstStyle/>
          <a:p>
            <a:endParaRPr lang="en-NZ" baseline="0" dirty="0" smtClean="0"/>
          </a:p>
          <a:p>
            <a:endParaRPr lang="en-NZ" dirty="0"/>
          </a:p>
        </p:txBody>
      </p:sp>
      <p:sp>
        <p:nvSpPr>
          <p:cNvPr id="4" name="Slide Number Placeholder 3"/>
          <p:cNvSpPr>
            <a:spLocks noGrp="1"/>
          </p:cNvSpPr>
          <p:nvPr>
            <p:ph type="sldNum" sz="quarter" idx="10"/>
          </p:nvPr>
        </p:nvSpPr>
        <p:spPr/>
        <p:txBody>
          <a:bodyPr/>
          <a:lstStyle/>
          <a:p>
            <a:fld id="{4C7DCA98-0F0C-4A9D-9752-2A749507E4E1}" type="slidenum">
              <a:rPr lang="en-NZ" smtClean="0"/>
              <a:t>11</a:t>
            </a:fld>
            <a:endParaRPr lang="en-NZ"/>
          </a:p>
        </p:txBody>
      </p:sp>
    </p:spTree>
    <p:extLst>
      <p:ext uri="{BB962C8B-B14F-4D97-AF65-F5344CB8AC3E}">
        <p14:creationId xmlns:p14="http://schemas.microsoft.com/office/powerpoint/2010/main" val="2884800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C8C719-F32F-4EF6-887E-4E57293F011D}" type="datetimeFigureOut">
              <a:rPr lang="en-NZ" smtClean="0"/>
              <a:t>24/05/2026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8C719-F32F-4EF6-887E-4E57293F011D}" type="datetimeFigureOut">
              <a:rPr lang="en-NZ" smtClean="0"/>
              <a:t>24/05/2026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59CAB70-3FDC-4928-BAA3-51B9E676FFAB}" type="slidenum">
              <a:rPr lang="en-NZ" smtClean="0"/>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AC8C719-F32F-4EF6-887E-4E57293F011D}" type="datetimeFigureOut">
              <a:rPr lang="en-NZ" smtClean="0"/>
              <a:t>24/05/2026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59CAB70-3FDC-4928-BAA3-51B9E676FFAB}" type="slidenum">
              <a:rPr lang="en-NZ" smtClean="0"/>
              <a:t>‹#›</a:t>
            </a:fld>
            <a:endParaRPr lang="en-NZ"/>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8C719-F32F-4EF6-887E-4E57293F011D}" type="datetimeFigureOut">
              <a:rPr lang="en-NZ" smtClean="0"/>
              <a:t>24/05/2026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59CAB70-3FDC-4928-BAA3-51B9E676FFAB}" type="slidenum">
              <a:rPr lang="en-NZ" smtClean="0"/>
              <a:t>‹#›</a:t>
            </a:fld>
            <a:endParaRPr lang="en-NZ"/>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C8C719-F32F-4EF6-887E-4E57293F011D}" type="datetimeFigureOut">
              <a:rPr lang="en-NZ" smtClean="0"/>
              <a:t>24/05/2026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AC8C719-F32F-4EF6-887E-4E57293F011D}" type="datetimeFigureOut">
              <a:rPr lang="en-NZ" smtClean="0"/>
              <a:t>24/05/2026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59CAB70-3FDC-4928-BAA3-51B9E676FFAB}" type="slidenum">
              <a:rPr lang="en-NZ" smtClean="0"/>
              <a:t>‹#›</a:t>
            </a:fld>
            <a:endParaRPr lang="en-NZ"/>
          </a:p>
        </p:txBody>
      </p:sp>
      <p:sp>
        <p:nvSpPr>
          <p:cNvPr id="9" name="Content Placeholder 8"/>
          <p:cNvSpPr>
            <a:spLocks noGrp="1"/>
          </p:cNvSpPr>
          <p:nvPr>
            <p:ph sz="quarter" idx="13"/>
          </p:nvPr>
        </p:nvSpPr>
        <p:spPr>
          <a:xfrm>
            <a:off x="902207" y="2679192"/>
            <a:ext cx="5096256"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C8C719-F32F-4EF6-887E-4E57293F011D}" type="datetimeFigureOut">
              <a:rPr lang="en-NZ" smtClean="0"/>
              <a:t>24/05/2026</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C59CAB70-3FDC-4928-BAA3-51B9E676FFAB}" type="slidenum">
              <a:rPr lang="en-NZ" smtClean="0"/>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C8C719-F32F-4EF6-887E-4E57293F011D}" type="datetimeFigureOut">
              <a:rPr lang="en-NZ" smtClean="0"/>
              <a:t>24/05/2026</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C59CAB70-3FDC-4928-BAA3-51B9E676FFAB}" type="slidenum">
              <a:rPr lang="en-NZ" smtClean="0"/>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AC8C719-F32F-4EF6-887E-4E57293F011D}" type="datetimeFigureOut">
              <a:rPr lang="en-NZ" smtClean="0"/>
              <a:t>24/05/2026</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C59CAB70-3FDC-4928-BAA3-51B9E676FFAB}" type="slidenum">
              <a:rPr lang="en-NZ" smtClean="0"/>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AC8C719-F32F-4EF6-887E-4E57293F011D}" type="datetimeFigureOut">
              <a:rPr lang="en-NZ" smtClean="0"/>
              <a:t>24/05/2026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59CAB70-3FDC-4928-BAA3-51B9E676FFAB}" type="slidenum">
              <a:rPr lang="en-NZ" smtClean="0"/>
              <a:t>‹#›</a:t>
            </a:fld>
            <a:endParaRPr lang="en-NZ"/>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8C719-F32F-4EF6-887E-4E57293F011D}" type="datetimeFigureOut">
              <a:rPr lang="en-NZ" smtClean="0"/>
              <a:t>24/05/2026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59CAB70-3FDC-4928-BAA3-51B9E676FFAB}" type="slidenum">
              <a:rPr lang="en-NZ" smtClean="0"/>
              <a:t>‹#›</a:t>
            </a:fld>
            <a:endParaRPr lang="en-NZ"/>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8AC8C719-F32F-4EF6-887E-4E57293F011D}" type="datetimeFigureOut">
              <a:rPr lang="en-NZ" smtClean="0"/>
              <a:t>24/05/2026</a:t>
            </a:fld>
            <a:endParaRPr lang="en-NZ"/>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en-NZ"/>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C59CAB70-3FDC-4928-BAA3-51B9E676FFAB}" type="slidenum">
              <a:rPr lang="en-NZ" smtClean="0"/>
              <a:t>‹#›</a:t>
            </a:fld>
            <a:endParaRPr lang="en-NZ"/>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28.JPG"/><Relationship Id="rId5" Type="http://schemas.openxmlformats.org/officeDocument/2006/relationships/image" Target="../media/image22.jpeg"/><Relationship Id="rId15" Type="http://schemas.openxmlformats.org/officeDocument/2006/relationships/image" Target="../media/image32.png"/><Relationship Id="rId10" Type="http://schemas.openxmlformats.org/officeDocument/2006/relationships/image" Target="../media/image27.jp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tmp"/><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jpg"/><Relationship Id="rId12"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jpg"/><Relationship Id="rId11" Type="http://schemas.openxmlformats.org/officeDocument/2006/relationships/image" Target="../media/image14.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996C14-7FBB-4FFB-82CE-BA2A3AC4964C}"/>
              </a:ext>
            </a:extLst>
          </p:cNvPr>
          <p:cNvSpPr>
            <a:spLocks noGrp="1"/>
          </p:cNvSpPr>
          <p:nvPr>
            <p:ph type="ctrTitle"/>
          </p:nvPr>
        </p:nvSpPr>
        <p:spPr>
          <a:xfrm>
            <a:off x="1705797" y="630638"/>
            <a:ext cx="8791575" cy="2143063"/>
          </a:xfrm>
        </p:spPr>
        <p:txBody>
          <a:bodyPr>
            <a:normAutofit/>
          </a:bodyPr>
          <a:lstStyle/>
          <a:p>
            <a:pPr algn="ctr"/>
            <a:r>
              <a:rPr lang="en-NZ" b="1" dirty="0" smtClean="0">
                <a:solidFill>
                  <a:schemeClr val="bg1"/>
                </a:solidFill>
                <a:latin typeface="Arial" panose="020B0604020202020204" pitchFamily="34" charset="0"/>
                <a:cs typeface="Arial" panose="020B0604020202020204" pitchFamily="34" charset="0"/>
              </a:rPr>
              <a:t>Parkinson’s disease</a:t>
            </a:r>
            <a:r>
              <a:rPr lang="en-NZ" b="1" cap="none" dirty="0" smtClean="0">
                <a:solidFill>
                  <a:schemeClr val="bg1"/>
                </a:solidFill>
                <a:latin typeface="Arial" panose="020B0604020202020204" pitchFamily="34" charset="0"/>
                <a:cs typeface="Arial" panose="020B0604020202020204" pitchFamily="34" charset="0"/>
              </a:rPr>
              <a:t>:</a:t>
            </a:r>
            <a:br>
              <a:rPr lang="en-NZ" b="1" cap="none" dirty="0" smtClean="0">
                <a:solidFill>
                  <a:schemeClr val="bg1"/>
                </a:solidFill>
                <a:latin typeface="Arial" panose="020B0604020202020204" pitchFamily="34" charset="0"/>
                <a:cs typeface="Arial" panose="020B0604020202020204" pitchFamily="34" charset="0"/>
              </a:rPr>
            </a:br>
            <a:r>
              <a:rPr lang="en-NZ" b="1" dirty="0" smtClean="0">
                <a:solidFill>
                  <a:schemeClr val="bg1"/>
                </a:solidFill>
                <a:latin typeface="Arial" panose="020B0604020202020204" pitchFamily="34" charset="0"/>
                <a:cs typeface="Arial" panose="020B0604020202020204" pitchFamily="34" charset="0"/>
              </a:rPr>
              <a:t>where we’re at and challenges ahead</a:t>
            </a:r>
            <a:endParaRPr lang="en-NZ" b="1" cap="none"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1494169" y="3085929"/>
            <a:ext cx="9208243" cy="2246769"/>
          </a:xfrm>
          <a:prstGeom prst="rect">
            <a:avLst/>
          </a:prstGeom>
          <a:noFill/>
        </p:spPr>
        <p:txBody>
          <a:bodyPr wrap="square" rtlCol="0">
            <a:spAutoFit/>
          </a:bodyPr>
          <a:lstStyle/>
          <a:p>
            <a:pPr algn="ctr">
              <a:spcAft>
                <a:spcPts val="600"/>
              </a:spcAft>
            </a:pPr>
            <a:r>
              <a:rPr lang="en-NZ" sz="2400" dirty="0" smtClean="0">
                <a:solidFill>
                  <a:schemeClr val="bg1"/>
                </a:solidFill>
                <a:latin typeface="Arial" panose="020B0604020202020204" pitchFamily="34" charset="0"/>
                <a:cs typeface="Arial" panose="020B0604020202020204" pitchFamily="34" charset="0"/>
              </a:rPr>
              <a:t>Dr Toni Pitcher</a:t>
            </a:r>
          </a:p>
          <a:p>
            <a:pPr algn="ctr">
              <a:spcAft>
                <a:spcPts val="600"/>
              </a:spcAft>
            </a:pPr>
            <a:r>
              <a:rPr lang="en-NZ" sz="2400" dirty="0" smtClean="0">
                <a:solidFill>
                  <a:schemeClr val="bg1"/>
                </a:solidFill>
                <a:latin typeface="Arial" panose="020B0604020202020204" pitchFamily="34" charset="0"/>
                <a:cs typeface="Arial" panose="020B0604020202020204" pitchFamily="34" charset="0"/>
              </a:rPr>
              <a:t>Senior Research Fellow</a:t>
            </a:r>
          </a:p>
          <a:p>
            <a:pPr algn="ctr">
              <a:spcAft>
                <a:spcPts val="600"/>
              </a:spcAft>
            </a:pPr>
            <a:r>
              <a:rPr lang="en-NZ" sz="2400" dirty="0" smtClean="0">
                <a:solidFill>
                  <a:schemeClr val="bg1"/>
                </a:solidFill>
                <a:latin typeface="Arial" panose="020B0604020202020204" pitchFamily="34" charset="0"/>
                <a:cs typeface="Arial" panose="020B0604020202020204" pitchFamily="34" charset="0"/>
              </a:rPr>
              <a:t>Dept. Medicine, University of Otago, Christchurch</a:t>
            </a:r>
          </a:p>
          <a:p>
            <a:pPr algn="ctr">
              <a:spcAft>
                <a:spcPts val="600"/>
              </a:spcAft>
            </a:pPr>
            <a:r>
              <a:rPr lang="en-NZ" sz="2400" dirty="0" smtClean="0">
                <a:solidFill>
                  <a:schemeClr val="bg1"/>
                </a:solidFill>
                <a:latin typeface="Arial" panose="020B0604020202020204" pitchFamily="34" charset="0"/>
                <a:cs typeface="Arial" panose="020B0604020202020204" pitchFamily="34" charset="0"/>
              </a:rPr>
              <a:t>New Zealand Brain Research Institute</a:t>
            </a:r>
          </a:p>
          <a:p>
            <a:pPr algn="ctr">
              <a:spcAft>
                <a:spcPts val="600"/>
              </a:spcAft>
            </a:pPr>
            <a:r>
              <a:rPr lang="en-NZ" sz="2400" dirty="0" smtClean="0">
                <a:solidFill>
                  <a:schemeClr val="bg1"/>
                </a:solidFill>
                <a:latin typeface="Arial" panose="020B0604020202020204" pitchFamily="34" charset="0"/>
                <a:cs typeface="Arial" panose="020B0604020202020204" pitchFamily="34" charset="0"/>
              </a:rPr>
              <a:t>25 May 2026</a:t>
            </a: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52309" y="5456123"/>
            <a:ext cx="3651490" cy="1029907"/>
          </a:xfrm>
          <a:prstGeom prst="rect">
            <a:avLst/>
          </a:prstGeom>
        </p:spPr>
      </p:pic>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14489" y="5184459"/>
            <a:ext cx="4075289" cy="1673541"/>
          </a:xfrm>
          <a:prstGeom prst="rect">
            <a:avLst/>
          </a:prstGeom>
        </p:spPr>
      </p:pic>
    </p:spTree>
    <p:extLst>
      <p:ext uri="{BB962C8B-B14F-4D97-AF65-F5344CB8AC3E}">
        <p14:creationId xmlns:p14="http://schemas.microsoft.com/office/powerpoint/2010/main" val="3123946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869" y="0"/>
            <a:ext cx="10734261" cy="6858000"/>
          </a:xfrm>
          <a:prstGeom prst="rect">
            <a:avLst/>
          </a:prstGeom>
        </p:spPr>
      </p:pic>
    </p:spTree>
    <p:extLst>
      <p:ext uri="{BB962C8B-B14F-4D97-AF65-F5344CB8AC3E}">
        <p14:creationId xmlns:p14="http://schemas.microsoft.com/office/powerpoint/2010/main" val="1471180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98044" y="241358"/>
            <a:ext cx="9189277" cy="1323439"/>
          </a:xfrm>
          <a:prstGeom prst="rect">
            <a:avLst/>
          </a:prstGeom>
          <a:noFill/>
        </p:spPr>
        <p:txBody>
          <a:bodyPr wrap="square" rtlCol="0">
            <a:spAutoFit/>
          </a:bodyPr>
          <a:lstStyle/>
          <a:p>
            <a:pPr algn="r"/>
            <a:r>
              <a:rPr lang="mi-NZ" sz="4000" dirty="0" smtClean="0">
                <a:solidFill>
                  <a:schemeClr val="bg1"/>
                </a:solidFill>
                <a:latin typeface="Arial" panose="020B0604020202020204" pitchFamily="34" charset="0"/>
                <a:cs typeface="Arial" panose="020B0604020202020204" pitchFamily="34" charset="0"/>
              </a:rPr>
              <a:t>Early detection - What challenges remain</a:t>
            </a:r>
            <a:endParaRPr lang="en-NZ" sz="40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365780" y="2263272"/>
            <a:ext cx="11521541" cy="3970318"/>
          </a:xfrm>
          <a:prstGeom prst="rect">
            <a:avLst/>
          </a:prstGeom>
          <a:noFill/>
        </p:spPr>
        <p:txBody>
          <a:bodyPr wrap="square" rtlCol="0">
            <a:spAutoFit/>
          </a:bodyPr>
          <a:lstStyle/>
          <a:p>
            <a:pPr marL="457200" indent="-457200">
              <a:buFont typeface="Arial" panose="020B0604020202020204" pitchFamily="34" charset="0"/>
              <a:buChar char="•"/>
            </a:pPr>
            <a:r>
              <a:rPr lang="en-NZ" sz="2800" dirty="0" smtClean="0">
                <a:solidFill>
                  <a:srgbClr val="000000"/>
                </a:solidFill>
                <a:latin typeface="Arial" panose="020B0604020202020204" pitchFamily="34" charset="0"/>
                <a:cs typeface="Arial" panose="020B0604020202020204" pitchFamily="34" charset="0"/>
              </a:rPr>
              <a:t>Some of the strongest predictors of future Parkinson’s are not specific to Parkinson’s</a:t>
            </a:r>
          </a:p>
          <a:p>
            <a:pPr marL="457200" indent="-457200">
              <a:buFont typeface="Arial" panose="020B0604020202020204" pitchFamily="34" charset="0"/>
              <a:buChar char="•"/>
            </a:pPr>
            <a:endParaRPr lang="en-NZ" sz="2800" dirty="0" smtClean="0">
              <a:solidFill>
                <a:srgbClr val="000000"/>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mi-NZ" sz="2800" dirty="0" smtClean="0">
                <a:solidFill>
                  <a:srgbClr val="000000"/>
                </a:solidFill>
                <a:latin typeface="Arial" panose="020B0604020202020204" pitchFamily="34" charset="0"/>
                <a:cs typeface="Arial" panose="020B0604020202020204" pitchFamily="34" charset="0"/>
              </a:rPr>
              <a:t>Loss of sense of smell – can also be related to Alzheimer’s</a:t>
            </a:r>
          </a:p>
          <a:p>
            <a:pPr marL="914400" lvl="1" indent="-457200">
              <a:buFont typeface="Arial" panose="020B0604020202020204" pitchFamily="34" charset="0"/>
              <a:buChar char="•"/>
            </a:pPr>
            <a:r>
              <a:rPr lang="mi-NZ" sz="2800" dirty="0" smtClean="0">
                <a:solidFill>
                  <a:srgbClr val="000000"/>
                </a:solidFill>
                <a:latin typeface="Arial" panose="020B0604020202020204" pitchFamily="34" charset="0"/>
                <a:cs typeface="Arial" panose="020B0604020202020204" pitchFamily="34" charset="0"/>
              </a:rPr>
              <a:t>REM sleep behaviour disorder – strongly related </a:t>
            </a:r>
            <a:r>
              <a:rPr lang="mi-NZ" sz="2800" dirty="0">
                <a:solidFill>
                  <a:srgbClr val="000000"/>
                </a:solidFill>
                <a:latin typeface="Arial" panose="020B0604020202020204" pitchFamily="34" charset="0"/>
                <a:cs typeface="Arial" panose="020B0604020202020204" pitchFamily="34" charset="0"/>
              </a:rPr>
              <a:t>to α-synuclein </a:t>
            </a:r>
            <a:r>
              <a:rPr lang="mi-NZ" sz="2800" dirty="0" smtClean="0">
                <a:solidFill>
                  <a:srgbClr val="000000"/>
                </a:solidFill>
                <a:latin typeface="Arial" panose="020B0604020202020204" pitchFamily="34" charset="0"/>
                <a:cs typeface="Arial" panose="020B0604020202020204" pitchFamily="34" charset="0"/>
              </a:rPr>
              <a:t>pathology</a:t>
            </a:r>
          </a:p>
          <a:p>
            <a:pPr marL="1828800" lvl="3" indent="-457200">
              <a:buFont typeface="Arial" panose="020B0604020202020204" pitchFamily="34" charset="0"/>
              <a:buChar char="•"/>
            </a:pPr>
            <a:r>
              <a:rPr lang="mi-NZ" sz="2800" dirty="0" smtClean="0">
                <a:solidFill>
                  <a:srgbClr val="000000"/>
                </a:solidFill>
                <a:latin typeface="Arial" panose="020B0604020202020204" pitchFamily="34" charset="0"/>
                <a:cs typeface="Arial" panose="020B0604020202020204" pitchFamily="34" charset="0"/>
              </a:rPr>
              <a:t>Parkinson’s</a:t>
            </a:r>
          </a:p>
          <a:p>
            <a:pPr marL="1828800" lvl="3" indent="-457200">
              <a:buFont typeface="Arial" panose="020B0604020202020204" pitchFamily="34" charset="0"/>
              <a:buChar char="•"/>
            </a:pPr>
            <a:r>
              <a:rPr lang="mi-NZ" sz="2800" dirty="0" smtClean="0">
                <a:solidFill>
                  <a:srgbClr val="000000"/>
                </a:solidFill>
                <a:latin typeface="Arial" panose="020B0604020202020204" pitchFamily="34" charset="0"/>
                <a:cs typeface="Arial" panose="020B0604020202020204" pitchFamily="34" charset="0"/>
              </a:rPr>
              <a:t>Dementia with Lewy Bodies</a:t>
            </a:r>
          </a:p>
          <a:p>
            <a:pPr marL="1828800" lvl="3" indent="-457200">
              <a:buFont typeface="Arial" panose="020B0604020202020204" pitchFamily="34" charset="0"/>
              <a:buChar char="•"/>
            </a:pPr>
            <a:r>
              <a:rPr lang="mi-NZ" sz="2800" dirty="0" smtClean="0">
                <a:solidFill>
                  <a:srgbClr val="000000"/>
                </a:solidFill>
                <a:latin typeface="Arial" panose="020B0604020202020204" pitchFamily="34" charset="0"/>
                <a:cs typeface="Arial" panose="020B0604020202020204" pitchFamily="34" charset="0"/>
              </a:rPr>
              <a:t>Multiple System Atrophy</a:t>
            </a:r>
          </a:p>
        </p:txBody>
      </p:sp>
    </p:spTree>
    <p:extLst>
      <p:ext uri="{BB962C8B-B14F-4D97-AF65-F5344CB8AC3E}">
        <p14:creationId xmlns:p14="http://schemas.microsoft.com/office/powerpoint/2010/main" val="2776755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Billy Connolly Festival Cine Sidney.jpg"/>
          <p:cNvPicPr/>
          <p:nvPr/>
        </p:nvPicPr>
        <p:blipFill rotWithShape="1">
          <a:blip r:embed="rId3">
            <a:extLst>
              <a:ext uri="{28A0092B-C50C-407E-A947-70E740481C1C}">
                <a14:useLocalDpi xmlns:a14="http://schemas.microsoft.com/office/drawing/2010/main" val="0"/>
              </a:ext>
            </a:extLst>
          </a:blip>
          <a:srcRect b="23721"/>
          <a:stretch/>
        </p:blipFill>
        <p:spPr bwMode="auto">
          <a:xfrm>
            <a:off x="62373" y="4493"/>
            <a:ext cx="1776939" cy="2053726"/>
          </a:xfrm>
          <a:prstGeom prst="ellipse">
            <a:avLst/>
          </a:prstGeom>
          <a:noFill/>
          <a:ln>
            <a:noFill/>
          </a:ln>
          <a:effectLst>
            <a:softEdge rad="31750"/>
          </a:effectLst>
        </p:spPr>
      </p:pic>
      <p:pic>
        <p:nvPicPr>
          <p:cNvPr id="4" name="Picture 3" descr="Neil Diamond is listed (or ranked) 36 on the list Famous People With Parkinson's Diseas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3347" y="4909004"/>
            <a:ext cx="2326960" cy="1837716"/>
          </a:xfrm>
          <a:prstGeom prst="ellipse">
            <a:avLst/>
          </a:prstGeom>
          <a:noFill/>
          <a:ln>
            <a:noFill/>
          </a:ln>
          <a:effectLst>
            <a:softEdge rad="31750"/>
          </a:effectLst>
        </p:spPr>
      </p:pic>
      <p:pic>
        <p:nvPicPr>
          <p:cNvPr id="6" name="Picture 5" descr="Image result for michael J fox images"/>
          <p:cNvPicPr/>
          <p:nvPr/>
        </p:nvPicPr>
        <p:blipFill>
          <a:blip r:embed="rId5">
            <a:extLst>
              <a:ext uri="{28A0092B-C50C-407E-A947-70E740481C1C}">
                <a14:useLocalDpi xmlns:a14="http://schemas.microsoft.com/office/drawing/2010/main" val="0"/>
              </a:ext>
            </a:extLst>
          </a:blip>
          <a:srcRect/>
          <a:stretch>
            <a:fillRect/>
          </a:stretch>
        </p:blipFill>
        <p:spPr bwMode="auto">
          <a:xfrm>
            <a:off x="5990952" y="14111"/>
            <a:ext cx="1827633" cy="2618491"/>
          </a:xfrm>
          <a:prstGeom prst="ellipse">
            <a:avLst/>
          </a:prstGeom>
          <a:noFill/>
          <a:ln>
            <a:noFill/>
          </a:ln>
          <a:effectLst>
            <a:softEdge rad="31750"/>
          </a:effectLst>
        </p:spPr>
      </p:pic>
      <p:pic>
        <p:nvPicPr>
          <p:cNvPr id="7" name="Picture 6" descr="Image result for muhammad ali images"/>
          <p:cNvPicPr/>
          <p:nvPr/>
        </p:nvPicPr>
        <p:blipFill rotWithShape="1">
          <a:blip r:embed="rId6" cstate="print">
            <a:extLst>
              <a:ext uri="{28A0092B-C50C-407E-A947-70E740481C1C}">
                <a14:useLocalDpi xmlns:a14="http://schemas.microsoft.com/office/drawing/2010/main" val="0"/>
              </a:ext>
            </a:extLst>
          </a:blip>
          <a:srcRect l="11424" r="13690"/>
          <a:stretch/>
        </p:blipFill>
        <p:spPr bwMode="auto">
          <a:xfrm>
            <a:off x="692979" y="5057846"/>
            <a:ext cx="2377171" cy="1782638"/>
          </a:xfrm>
          <a:prstGeom prst="ellipse">
            <a:avLst/>
          </a:prstGeom>
          <a:noFill/>
          <a:ln>
            <a:noFill/>
          </a:ln>
          <a:effectLst>
            <a:softEdge rad="31750"/>
          </a:effectLst>
        </p:spPr>
      </p:pic>
      <p:pic>
        <p:nvPicPr>
          <p:cNvPr id="8" name="Picture 7" descr="Image result for john walker nz image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229" y="2464604"/>
            <a:ext cx="1818336" cy="2399141"/>
          </a:xfrm>
          <a:prstGeom prst="ellipse">
            <a:avLst/>
          </a:prstGeom>
          <a:noFill/>
          <a:ln>
            <a:noFill/>
          </a:ln>
          <a:effectLst>
            <a:softEdge rad="31750"/>
          </a:effectLst>
        </p:spPr>
      </p:pic>
      <p:pic>
        <p:nvPicPr>
          <p:cNvPr id="10" name="Picture 9" descr="Pope John Paul II is listed (or ranked) 7 on the list Famous People With Parkinson's Disease"/>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61864" y="19104"/>
            <a:ext cx="2014187" cy="2399141"/>
          </a:xfrm>
          <a:prstGeom prst="ellipse">
            <a:avLst/>
          </a:prstGeom>
          <a:noFill/>
          <a:ln>
            <a:noFill/>
          </a:ln>
          <a:effectLst>
            <a:softEdge rad="31750"/>
          </a:effectLst>
        </p:spPr>
      </p:pic>
      <p:pic>
        <p:nvPicPr>
          <p:cNvPr id="11" name="Picture 10" descr="Linda Ronstadt is listed (or ranked) 13 on the list Famous People With Parkinson's Disease"/>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0175090" y="14111"/>
            <a:ext cx="1750243" cy="2572418"/>
          </a:xfrm>
          <a:prstGeom prst="ellipse">
            <a:avLst/>
          </a:prstGeom>
          <a:noFill/>
          <a:ln>
            <a:noFill/>
          </a:ln>
          <a:effectLst>
            <a:softEdge rad="31750"/>
          </a:effectLst>
        </p:spPr>
      </p:pic>
      <p:sp>
        <p:nvSpPr>
          <p:cNvPr id="12" name="TextBox 11"/>
          <p:cNvSpPr txBox="1"/>
          <p:nvPr/>
        </p:nvSpPr>
        <p:spPr>
          <a:xfrm>
            <a:off x="6157734" y="2632602"/>
            <a:ext cx="1660851" cy="369332"/>
          </a:xfrm>
          <a:prstGeom prst="rect">
            <a:avLst/>
          </a:prstGeom>
          <a:noFill/>
        </p:spPr>
        <p:txBody>
          <a:bodyPr wrap="square" rtlCol="0">
            <a:spAutoFit/>
          </a:bodyPr>
          <a:lstStyle/>
          <a:p>
            <a:pPr>
              <a:spcAft>
                <a:spcPts val="1800"/>
              </a:spcAft>
            </a:pPr>
            <a:r>
              <a:rPr lang="en-NZ" dirty="0" smtClean="0">
                <a:latin typeface="Arial" panose="020B0604020202020204" pitchFamily="34" charset="0"/>
                <a:cs typeface="Arial" panose="020B0604020202020204" pitchFamily="34" charset="0"/>
              </a:rPr>
              <a:t>Michael J Fox</a:t>
            </a:r>
            <a:endParaRPr lang="en-NZ" dirty="0">
              <a:latin typeface="Arial" panose="020B0604020202020204" pitchFamily="34" charset="0"/>
              <a:cs typeface="Arial" panose="020B0604020202020204" pitchFamily="34" charset="0"/>
            </a:endParaRPr>
          </a:p>
        </p:txBody>
      </p:sp>
      <p:sp>
        <p:nvSpPr>
          <p:cNvPr id="13" name="TextBox 12"/>
          <p:cNvSpPr txBox="1"/>
          <p:nvPr/>
        </p:nvSpPr>
        <p:spPr>
          <a:xfrm>
            <a:off x="8086153" y="2363867"/>
            <a:ext cx="2062295" cy="369332"/>
          </a:xfrm>
          <a:prstGeom prst="rect">
            <a:avLst/>
          </a:prstGeom>
          <a:noFill/>
        </p:spPr>
        <p:txBody>
          <a:bodyPr wrap="square" rtlCol="0">
            <a:spAutoFit/>
          </a:bodyPr>
          <a:lstStyle/>
          <a:p>
            <a:pPr>
              <a:spcAft>
                <a:spcPts val="1800"/>
              </a:spcAft>
            </a:pPr>
            <a:r>
              <a:rPr lang="en-NZ" dirty="0" smtClean="0">
                <a:latin typeface="Arial" panose="020B0604020202020204" pitchFamily="34" charset="0"/>
                <a:cs typeface="Arial" panose="020B0604020202020204" pitchFamily="34" charset="0"/>
              </a:rPr>
              <a:t>Pope John Paul II</a:t>
            </a:r>
            <a:endParaRPr lang="en-NZ" dirty="0">
              <a:latin typeface="Arial" panose="020B0604020202020204" pitchFamily="34" charset="0"/>
              <a:cs typeface="Arial" panose="020B0604020202020204" pitchFamily="34" charset="0"/>
            </a:endParaRPr>
          </a:p>
        </p:txBody>
      </p:sp>
      <p:sp>
        <p:nvSpPr>
          <p:cNvPr id="14" name="TextBox 13"/>
          <p:cNvSpPr txBox="1"/>
          <p:nvPr/>
        </p:nvSpPr>
        <p:spPr>
          <a:xfrm>
            <a:off x="2833721" y="6376975"/>
            <a:ext cx="2321875" cy="369332"/>
          </a:xfrm>
          <a:prstGeom prst="rect">
            <a:avLst/>
          </a:prstGeom>
          <a:noFill/>
        </p:spPr>
        <p:txBody>
          <a:bodyPr wrap="square" rtlCol="0">
            <a:spAutoFit/>
          </a:bodyPr>
          <a:lstStyle/>
          <a:p>
            <a:pPr>
              <a:spcAft>
                <a:spcPts val="1800"/>
              </a:spcAft>
            </a:pPr>
            <a:r>
              <a:rPr lang="en-NZ" dirty="0" smtClean="0">
                <a:latin typeface="Arial" panose="020B0604020202020204" pitchFamily="34" charset="0"/>
                <a:cs typeface="Arial" panose="020B0604020202020204" pitchFamily="34" charset="0"/>
              </a:rPr>
              <a:t>Muhammed Ali</a:t>
            </a:r>
            <a:endParaRPr lang="en-NZ" dirty="0">
              <a:latin typeface="Arial" panose="020B0604020202020204" pitchFamily="34" charset="0"/>
              <a:cs typeface="Arial" panose="020B0604020202020204" pitchFamily="34" charset="0"/>
            </a:endParaRPr>
          </a:p>
        </p:txBody>
      </p:sp>
      <p:sp>
        <p:nvSpPr>
          <p:cNvPr id="15" name="TextBox 14"/>
          <p:cNvSpPr txBox="1"/>
          <p:nvPr/>
        </p:nvSpPr>
        <p:spPr>
          <a:xfrm>
            <a:off x="10201385" y="2626988"/>
            <a:ext cx="1723948" cy="369332"/>
          </a:xfrm>
          <a:prstGeom prst="rect">
            <a:avLst/>
          </a:prstGeom>
          <a:noFill/>
        </p:spPr>
        <p:txBody>
          <a:bodyPr wrap="square" rtlCol="0">
            <a:spAutoFit/>
          </a:bodyPr>
          <a:lstStyle/>
          <a:p>
            <a:pPr>
              <a:spcAft>
                <a:spcPts val="1800"/>
              </a:spcAft>
            </a:pPr>
            <a:r>
              <a:rPr lang="en-NZ" dirty="0" smtClean="0">
                <a:latin typeface="Arial" panose="020B0604020202020204" pitchFamily="34" charset="0"/>
                <a:cs typeface="Arial" panose="020B0604020202020204" pitchFamily="34" charset="0"/>
              </a:rPr>
              <a:t>Linda Ronstadt</a:t>
            </a:r>
            <a:endParaRPr lang="en-NZ" dirty="0">
              <a:latin typeface="Arial" panose="020B0604020202020204" pitchFamily="34" charset="0"/>
              <a:cs typeface="Arial" panose="020B0604020202020204" pitchFamily="34" charset="0"/>
            </a:endParaRPr>
          </a:p>
        </p:txBody>
      </p:sp>
      <p:sp>
        <p:nvSpPr>
          <p:cNvPr id="16" name="TextBox 15"/>
          <p:cNvSpPr txBox="1"/>
          <p:nvPr/>
        </p:nvSpPr>
        <p:spPr>
          <a:xfrm>
            <a:off x="81890" y="4835618"/>
            <a:ext cx="1660851" cy="369332"/>
          </a:xfrm>
          <a:prstGeom prst="rect">
            <a:avLst/>
          </a:prstGeom>
          <a:noFill/>
        </p:spPr>
        <p:txBody>
          <a:bodyPr wrap="square" rtlCol="0">
            <a:spAutoFit/>
          </a:bodyPr>
          <a:lstStyle/>
          <a:p>
            <a:pPr>
              <a:spcAft>
                <a:spcPts val="1800"/>
              </a:spcAft>
            </a:pPr>
            <a:r>
              <a:rPr lang="en-NZ" dirty="0" smtClean="0">
                <a:latin typeface="Arial" panose="020B0604020202020204" pitchFamily="34" charset="0"/>
                <a:cs typeface="Arial" panose="020B0604020202020204" pitchFamily="34" charset="0"/>
              </a:rPr>
              <a:t>John Walker</a:t>
            </a:r>
            <a:endParaRPr lang="en-NZ" dirty="0">
              <a:latin typeface="Arial" panose="020B0604020202020204" pitchFamily="34" charset="0"/>
              <a:cs typeface="Arial" panose="020B0604020202020204" pitchFamily="34" charset="0"/>
            </a:endParaRPr>
          </a:p>
        </p:txBody>
      </p:sp>
      <p:sp>
        <p:nvSpPr>
          <p:cNvPr id="17" name="TextBox 16"/>
          <p:cNvSpPr txBox="1"/>
          <p:nvPr/>
        </p:nvSpPr>
        <p:spPr>
          <a:xfrm>
            <a:off x="8448751" y="6264920"/>
            <a:ext cx="1660851" cy="369332"/>
          </a:xfrm>
          <a:prstGeom prst="rect">
            <a:avLst/>
          </a:prstGeom>
          <a:noFill/>
        </p:spPr>
        <p:txBody>
          <a:bodyPr wrap="square" rtlCol="0">
            <a:spAutoFit/>
          </a:bodyPr>
          <a:lstStyle/>
          <a:p>
            <a:pPr>
              <a:spcAft>
                <a:spcPts val="1800"/>
              </a:spcAft>
            </a:pPr>
            <a:r>
              <a:rPr lang="en-NZ" dirty="0" smtClean="0">
                <a:latin typeface="Arial" panose="020B0604020202020204" pitchFamily="34" charset="0"/>
                <a:cs typeface="Arial" panose="020B0604020202020204" pitchFamily="34" charset="0"/>
              </a:rPr>
              <a:t>Neil Diamond</a:t>
            </a:r>
            <a:endParaRPr lang="en-NZ" dirty="0">
              <a:latin typeface="Arial" panose="020B0604020202020204" pitchFamily="34" charset="0"/>
              <a:cs typeface="Arial" panose="020B0604020202020204" pitchFamily="34" charset="0"/>
            </a:endParaRPr>
          </a:p>
        </p:txBody>
      </p:sp>
      <p:sp>
        <p:nvSpPr>
          <p:cNvPr id="18" name="TextBox 17"/>
          <p:cNvSpPr txBox="1"/>
          <p:nvPr/>
        </p:nvSpPr>
        <p:spPr>
          <a:xfrm>
            <a:off x="2217308" y="2311558"/>
            <a:ext cx="1660851" cy="369332"/>
          </a:xfrm>
          <a:prstGeom prst="rect">
            <a:avLst/>
          </a:prstGeom>
          <a:noFill/>
        </p:spPr>
        <p:txBody>
          <a:bodyPr wrap="square" rtlCol="0">
            <a:spAutoFit/>
          </a:bodyPr>
          <a:lstStyle/>
          <a:p>
            <a:pPr>
              <a:spcAft>
                <a:spcPts val="1800"/>
              </a:spcAft>
            </a:pPr>
            <a:r>
              <a:rPr lang="en-NZ" dirty="0" smtClean="0">
                <a:latin typeface="Arial" panose="020B0604020202020204" pitchFamily="34" charset="0"/>
                <a:cs typeface="Arial" panose="020B0604020202020204" pitchFamily="34" charset="0"/>
              </a:rPr>
              <a:t>Janet Reno</a:t>
            </a:r>
            <a:endParaRPr lang="en-NZ" dirty="0">
              <a:latin typeface="Arial" panose="020B0604020202020204" pitchFamily="34" charset="0"/>
              <a:cs typeface="Arial" panose="020B0604020202020204" pitchFamily="34" charset="0"/>
            </a:endParaRPr>
          </a:p>
        </p:txBody>
      </p:sp>
      <p:sp>
        <p:nvSpPr>
          <p:cNvPr id="19" name="TextBox 18"/>
          <p:cNvSpPr txBox="1"/>
          <p:nvPr/>
        </p:nvSpPr>
        <p:spPr>
          <a:xfrm>
            <a:off x="155575" y="2020940"/>
            <a:ext cx="1660851" cy="369332"/>
          </a:xfrm>
          <a:prstGeom prst="rect">
            <a:avLst/>
          </a:prstGeom>
          <a:noFill/>
        </p:spPr>
        <p:txBody>
          <a:bodyPr wrap="square" rtlCol="0">
            <a:spAutoFit/>
          </a:bodyPr>
          <a:lstStyle/>
          <a:p>
            <a:pPr>
              <a:spcAft>
                <a:spcPts val="1800"/>
              </a:spcAft>
            </a:pPr>
            <a:r>
              <a:rPr lang="en-NZ" dirty="0" smtClean="0">
                <a:latin typeface="Arial" panose="020B0604020202020204" pitchFamily="34" charset="0"/>
                <a:cs typeface="Arial" panose="020B0604020202020204" pitchFamily="34" charset="0"/>
              </a:rPr>
              <a:t>Billy Connolly</a:t>
            </a:r>
            <a:endParaRPr lang="en-NZ"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69478" y="2942501"/>
            <a:ext cx="2253184" cy="2253184"/>
          </a:xfrm>
          <a:prstGeom prst="ellipse">
            <a:avLst/>
          </a:prstGeom>
          <a:effectLst>
            <a:softEdge rad="31750"/>
          </a:effectLst>
        </p:spPr>
      </p:pic>
      <p:sp>
        <p:nvSpPr>
          <p:cNvPr id="20" name="TextBox 19"/>
          <p:cNvSpPr txBox="1"/>
          <p:nvPr/>
        </p:nvSpPr>
        <p:spPr>
          <a:xfrm>
            <a:off x="4668387" y="4978662"/>
            <a:ext cx="1219476" cy="369332"/>
          </a:xfrm>
          <a:prstGeom prst="rect">
            <a:avLst/>
          </a:prstGeom>
          <a:noFill/>
        </p:spPr>
        <p:txBody>
          <a:bodyPr wrap="square" rtlCol="0">
            <a:spAutoFit/>
          </a:bodyPr>
          <a:lstStyle/>
          <a:p>
            <a:pPr>
              <a:spcAft>
                <a:spcPts val="1800"/>
              </a:spcAft>
            </a:pPr>
            <a:r>
              <a:rPr lang="en-US" dirty="0" smtClean="0">
                <a:latin typeface="Arial" panose="020B0604020202020204" pitchFamily="34" charset="0"/>
                <a:cs typeface="Arial" panose="020B0604020202020204" pitchFamily="34" charset="0"/>
              </a:rPr>
              <a:t>Alan </a:t>
            </a:r>
            <a:r>
              <a:rPr lang="en-US" dirty="0" err="1" smtClean="0">
                <a:latin typeface="Arial" panose="020B0604020202020204" pitchFamily="34" charset="0"/>
                <a:cs typeface="Arial" panose="020B0604020202020204" pitchFamily="34" charset="0"/>
              </a:rPr>
              <a:t>Alda</a:t>
            </a:r>
            <a:endParaRPr lang="en-NZ" dirty="0">
              <a:latin typeface="Arial" panose="020B0604020202020204" pitchFamily="34" charset="0"/>
              <a:cs typeface="Arial" panose="020B0604020202020204" pitchFamily="34" charset="0"/>
            </a:endParaRPr>
          </a:p>
        </p:txBody>
      </p:sp>
      <p:pic>
        <p:nvPicPr>
          <p:cNvPr id="21" name="Picture 20"/>
          <p:cNvPicPr>
            <a:picLocks noChangeAspect="1"/>
          </p:cNvPicPr>
          <p:nvPr/>
        </p:nvPicPr>
        <p:blipFill rotWithShape="1">
          <a:blip r:embed="rId11">
            <a:extLst>
              <a:ext uri="{28A0092B-C50C-407E-A947-70E740481C1C}">
                <a14:useLocalDpi xmlns:a14="http://schemas.microsoft.com/office/drawing/2010/main" val="0"/>
              </a:ext>
            </a:extLst>
          </a:blip>
          <a:srcRect l="13393" r="42855"/>
          <a:stretch/>
        </p:blipFill>
        <p:spPr>
          <a:xfrm>
            <a:off x="10288162" y="3036779"/>
            <a:ext cx="1758001" cy="2261412"/>
          </a:xfrm>
          <a:prstGeom prst="ellipse">
            <a:avLst/>
          </a:prstGeom>
          <a:effectLst>
            <a:softEdge rad="31750"/>
          </a:effectLst>
        </p:spPr>
      </p:pic>
      <p:sp>
        <p:nvSpPr>
          <p:cNvPr id="22" name="TextBox 21"/>
          <p:cNvSpPr txBox="1"/>
          <p:nvPr/>
        </p:nvSpPr>
        <p:spPr>
          <a:xfrm>
            <a:off x="10474162" y="5381578"/>
            <a:ext cx="1572001" cy="366863"/>
          </a:xfrm>
          <a:prstGeom prst="rect">
            <a:avLst/>
          </a:prstGeom>
          <a:noFill/>
        </p:spPr>
        <p:txBody>
          <a:bodyPr wrap="square" rtlCol="0">
            <a:spAutoFit/>
          </a:bodyPr>
          <a:lstStyle/>
          <a:p>
            <a:pPr>
              <a:spcAft>
                <a:spcPts val="1800"/>
              </a:spcAft>
            </a:pPr>
            <a:r>
              <a:rPr lang="en-US" dirty="0" smtClean="0">
                <a:latin typeface="Arial" panose="020B0604020202020204" pitchFamily="34" charset="0"/>
                <a:cs typeface="Arial" panose="020B0604020202020204" pitchFamily="34" charset="0"/>
              </a:rPr>
              <a:t>Toa Fraser</a:t>
            </a:r>
            <a:endParaRPr lang="en-NZ" dirty="0">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73206" y="14518"/>
            <a:ext cx="1743712" cy="2307065"/>
          </a:xfrm>
          <a:prstGeom prst="ellipse">
            <a:avLst/>
          </a:prstGeom>
          <a:effectLst>
            <a:softEdge rad="31750"/>
          </a:effectLst>
        </p:spPr>
      </p:pic>
      <p:sp>
        <p:nvSpPr>
          <p:cNvPr id="24" name="TextBox 23"/>
          <p:cNvSpPr txBox="1"/>
          <p:nvPr/>
        </p:nvSpPr>
        <p:spPr>
          <a:xfrm>
            <a:off x="4215954" y="2327709"/>
            <a:ext cx="1790974" cy="369332"/>
          </a:xfrm>
          <a:prstGeom prst="rect">
            <a:avLst/>
          </a:prstGeom>
          <a:noFill/>
        </p:spPr>
        <p:txBody>
          <a:bodyPr wrap="square" rtlCol="0">
            <a:spAutoFit/>
          </a:bodyPr>
          <a:lstStyle/>
          <a:p>
            <a:pPr algn="r">
              <a:spcAft>
                <a:spcPts val="1800"/>
              </a:spcAft>
            </a:pPr>
            <a:r>
              <a:rPr lang="en-US" dirty="0" err="1" smtClean="0">
                <a:latin typeface="Arial" panose="020B0604020202020204" pitchFamily="34" charset="0"/>
                <a:cs typeface="Arial" panose="020B0604020202020204" pitchFamily="34" charset="0"/>
              </a:rPr>
              <a:t>Ozzy</a:t>
            </a:r>
            <a:r>
              <a:rPr lang="en-US" dirty="0" smtClean="0">
                <a:solidFill>
                  <a:schemeClr val="bg1"/>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Osbourne</a:t>
            </a:r>
            <a:endParaRPr lang="en-NZ" dirty="0">
              <a:latin typeface="Arial" panose="020B0604020202020204" pitchFamily="34" charset="0"/>
              <a:cs typeface="Arial" panose="020B0604020202020204" pitchFamily="34" charset="0"/>
            </a:endParaRPr>
          </a:p>
        </p:txBody>
      </p:sp>
      <p:sp>
        <p:nvSpPr>
          <p:cNvPr id="5" name="AutoShape 2" descr="https://encrypted-tbn0.gstatic.com/licensed-image?q=tbn:ANd9GcQnCcrirFfVvSZKivDi5HByhGBXar2-a-HCHb5w3CmGg_UIEgp8JvRLmk7XMh0dgVEgl-nX5p9zmFB0nU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25" name="Picture 8" descr="Phil Walter/Getty Images"/>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28168"/>
          <a:stretch/>
        </p:blipFill>
        <p:spPr bwMode="auto">
          <a:xfrm>
            <a:off x="7805820" y="2826200"/>
            <a:ext cx="2181251" cy="2350817"/>
          </a:xfrm>
          <a:prstGeom prst="ellipse">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8539366" y="5163328"/>
            <a:ext cx="1674453" cy="366863"/>
          </a:xfrm>
          <a:prstGeom prst="rect">
            <a:avLst/>
          </a:prstGeom>
          <a:noFill/>
        </p:spPr>
        <p:txBody>
          <a:bodyPr wrap="square" rtlCol="0">
            <a:spAutoFit/>
          </a:bodyPr>
          <a:lstStyle/>
          <a:p>
            <a:pPr>
              <a:spcAft>
                <a:spcPts val="1800"/>
              </a:spcAft>
            </a:pPr>
            <a:r>
              <a:rPr lang="en-NZ" dirty="0" smtClean="0">
                <a:latin typeface="Arial" panose="020B0604020202020204" pitchFamily="34" charset="0"/>
                <a:cs typeface="Arial" panose="020B0604020202020204" pitchFamily="34" charset="0"/>
              </a:rPr>
              <a:t>Dave Dobbin</a:t>
            </a:r>
            <a:endParaRPr lang="en-NZ" dirty="0">
              <a:latin typeface="Arial" panose="020B0604020202020204" pitchFamily="34" charset="0"/>
              <a:cs typeface="Arial" panose="020B0604020202020204" pitchFamily="34" charset="0"/>
            </a:endParaRPr>
          </a:p>
        </p:txBody>
      </p:sp>
      <p:pic>
        <p:nvPicPr>
          <p:cNvPr id="27" name="Picture 26"/>
          <p:cNvPicPr>
            <a:picLocks noChangeAspect="1"/>
          </p:cNvPicPr>
          <p:nvPr/>
        </p:nvPicPr>
        <p:blipFill rotWithShape="1">
          <a:blip r:embed="rId14" cstate="hqprint">
            <a:extLst>
              <a:ext uri="{28A0092B-C50C-407E-A947-70E740481C1C}">
                <a14:useLocalDpi xmlns:a14="http://schemas.microsoft.com/office/drawing/2010/main" val="0"/>
              </a:ext>
            </a:extLst>
          </a:blip>
          <a:srcRect l="12891" r="13727"/>
          <a:stretch/>
        </p:blipFill>
        <p:spPr>
          <a:xfrm>
            <a:off x="2196674" y="2626988"/>
            <a:ext cx="2123224" cy="2170048"/>
          </a:xfrm>
          <a:prstGeom prst="ellipse">
            <a:avLst/>
          </a:prstGeom>
          <a:effectLst>
            <a:softEdge rad="31750"/>
          </a:effectLst>
        </p:spPr>
      </p:pic>
      <p:sp>
        <p:nvSpPr>
          <p:cNvPr id="28" name="TextBox 27"/>
          <p:cNvSpPr txBox="1"/>
          <p:nvPr/>
        </p:nvSpPr>
        <p:spPr>
          <a:xfrm>
            <a:off x="2595096" y="4724338"/>
            <a:ext cx="1660851" cy="369332"/>
          </a:xfrm>
          <a:prstGeom prst="rect">
            <a:avLst/>
          </a:prstGeom>
          <a:noFill/>
        </p:spPr>
        <p:txBody>
          <a:bodyPr wrap="square" rtlCol="0">
            <a:spAutoFit/>
          </a:bodyPr>
          <a:lstStyle/>
          <a:p>
            <a:pPr>
              <a:spcAft>
                <a:spcPts val="1800"/>
              </a:spcAft>
            </a:pPr>
            <a:r>
              <a:rPr lang="mi-NZ" dirty="0" smtClean="0">
                <a:latin typeface="Arial" panose="020B0604020202020204" pitchFamily="34" charset="0"/>
                <a:cs typeface="Arial" panose="020B0604020202020204" pitchFamily="34" charset="0"/>
              </a:rPr>
              <a:t>Allan Border</a:t>
            </a:r>
            <a:endParaRPr lang="en-NZ" dirty="0">
              <a:latin typeface="Arial" panose="020B0604020202020204" pitchFamily="34" charset="0"/>
              <a:cs typeface="Arial" panose="020B0604020202020204" pitchFamily="34" charset="0"/>
            </a:endParaRPr>
          </a:p>
        </p:txBody>
      </p:sp>
      <p:pic>
        <p:nvPicPr>
          <p:cNvPr id="29" name="Picture 28" descr="Janet Reno: Public Service With Parkinson's"/>
          <p:cNvPicPr/>
          <p:nvPr/>
        </p:nvPicPr>
        <p:blipFill>
          <a:blip r:embed="rId15">
            <a:extLst>
              <a:ext uri="{28A0092B-C50C-407E-A947-70E740481C1C}">
                <a14:useLocalDpi xmlns:a14="http://schemas.microsoft.com/office/drawing/2010/main" val="0"/>
              </a:ext>
            </a:extLst>
          </a:blip>
          <a:srcRect/>
          <a:stretch>
            <a:fillRect/>
          </a:stretch>
        </p:blipFill>
        <p:spPr bwMode="auto">
          <a:xfrm>
            <a:off x="1941222" y="-4794"/>
            <a:ext cx="2139950" cy="2345690"/>
          </a:xfrm>
          <a:prstGeom prst="ellipse">
            <a:avLst/>
          </a:prstGeom>
          <a:noFill/>
          <a:ln>
            <a:noFill/>
          </a:ln>
          <a:effectLst>
            <a:softEdge rad="31750"/>
          </a:effectLst>
        </p:spPr>
      </p:pic>
    </p:spTree>
    <p:extLst>
      <p:ext uri="{BB962C8B-B14F-4D97-AF65-F5344CB8AC3E}">
        <p14:creationId xmlns:p14="http://schemas.microsoft.com/office/powerpoint/2010/main" val="2459236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232" y="249628"/>
            <a:ext cx="11565191" cy="707886"/>
          </a:xfrm>
          <a:prstGeom prst="rect">
            <a:avLst/>
          </a:prstGeom>
          <a:noFill/>
        </p:spPr>
        <p:txBody>
          <a:bodyPr wrap="square" rtlCol="0">
            <a:spAutoFit/>
          </a:bodyPr>
          <a:lstStyle/>
          <a:p>
            <a:pPr algn="r"/>
            <a:r>
              <a:rPr lang="mi-NZ" sz="4000" dirty="0" smtClean="0">
                <a:solidFill>
                  <a:schemeClr val="bg1"/>
                </a:solidFill>
                <a:latin typeface="Arial" panose="020B0604020202020204" pitchFamily="34" charset="0"/>
                <a:cs typeface="Arial" panose="020B0604020202020204" pitchFamily="34" charset="0"/>
              </a:rPr>
              <a:t>Challenge #3</a:t>
            </a:r>
            <a:endParaRPr lang="en-NZ" sz="40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199344" y="3616294"/>
            <a:ext cx="11565191" cy="523220"/>
          </a:xfrm>
          <a:prstGeom prst="rect">
            <a:avLst/>
          </a:prstGeom>
          <a:noFill/>
        </p:spPr>
        <p:txBody>
          <a:bodyPr wrap="square" rtlCol="0">
            <a:spAutoFit/>
          </a:bodyPr>
          <a:lstStyle/>
          <a:p>
            <a:pPr algn="ctr"/>
            <a:r>
              <a:rPr lang="mi-NZ" sz="2800" b="1" dirty="0" smtClean="0">
                <a:solidFill>
                  <a:srgbClr val="000000"/>
                </a:solidFill>
                <a:latin typeface="Arial" panose="020B0604020202020204" pitchFamily="34" charset="0"/>
                <a:cs typeface="Arial" panose="020B0604020202020204" pitchFamily="34" charset="0"/>
              </a:rPr>
              <a:t>No diagnostic test available, there is a need for a ‘biomarker’</a:t>
            </a:r>
          </a:p>
        </p:txBody>
      </p:sp>
    </p:spTree>
    <p:extLst>
      <p:ext uri="{BB962C8B-B14F-4D97-AF65-F5344CB8AC3E}">
        <p14:creationId xmlns:p14="http://schemas.microsoft.com/office/powerpoint/2010/main" val="2509944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1773" y="2804989"/>
            <a:ext cx="8602803" cy="2031325"/>
          </a:xfrm>
          <a:prstGeom prst="rect">
            <a:avLst/>
          </a:prstGeom>
          <a:noFill/>
        </p:spPr>
        <p:txBody>
          <a:bodyPr wrap="square" rtlCol="0">
            <a:spAutoFit/>
          </a:bodyPr>
          <a:lstStyle/>
          <a:p>
            <a:endParaRPr lang="en-NZ" dirty="0">
              <a:solidFill>
                <a:schemeClr val="bg1"/>
              </a:solidFill>
            </a:endParaRPr>
          </a:p>
          <a:p>
            <a:endParaRPr lang="en-NZ" dirty="0" smtClean="0">
              <a:solidFill>
                <a:schemeClr val="bg1"/>
              </a:solidFill>
            </a:endParaRPr>
          </a:p>
          <a:p>
            <a:endParaRPr lang="en-NZ" dirty="0">
              <a:solidFill>
                <a:schemeClr val="bg1"/>
              </a:solidFill>
            </a:endParaRPr>
          </a:p>
          <a:p>
            <a:endParaRPr lang="en-NZ" dirty="0">
              <a:solidFill>
                <a:schemeClr val="bg1"/>
              </a:solidFill>
            </a:endParaRPr>
          </a:p>
          <a:p>
            <a:endParaRPr lang="en-NZ" dirty="0">
              <a:solidFill>
                <a:schemeClr val="bg1"/>
              </a:solidFill>
            </a:endParaRPr>
          </a:p>
          <a:p>
            <a:r>
              <a:rPr lang="en-NZ" dirty="0" smtClean="0">
                <a:solidFill>
                  <a:schemeClr val="bg1"/>
                </a:solidFill>
              </a:rPr>
              <a:t> </a:t>
            </a:r>
          </a:p>
          <a:p>
            <a:endParaRPr lang="en-NZ" dirty="0">
              <a:solidFill>
                <a:schemeClr val="bg1"/>
              </a:solidFill>
            </a:endParaRPr>
          </a:p>
        </p:txBody>
      </p:sp>
      <p:sp>
        <p:nvSpPr>
          <p:cNvPr id="4" name="TextBox 3"/>
          <p:cNvSpPr txBox="1"/>
          <p:nvPr/>
        </p:nvSpPr>
        <p:spPr>
          <a:xfrm>
            <a:off x="5073414" y="227709"/>
            <a:ext cx="6823791" cy="707886"/>
          </a:xfrm>
          <a:prstGeom prst="rect">
            <a:avLst/>
          </a:prstGeom>
          <a:noFill/>
        </p:spPr>
        <p:txBody>
          <a:bodyPr wrap="square" rtlCol="0">
            <a:spAutoFit/>
          </a:bodyPr>
          <a:lstStyle/>
          <a:p>
            <a:pPr algn="r"/>
            <a:r>
              <a:rPr lang="en-NZ" sz="4000" dirty="0" smtClean="0">
                <a:solidFill>
                  <a:schemeClr val="bg1"/>
                </a:solidFill>
                <a:latin typeface="Arial" panose="020B0604020202020204" pitchFamily="34" charset="0"/>
                <a:cs typeface="Arial" panose="020B0604020202020204" pitchFamily="34" charset="0"/>
              </a:rPr>
              <a:t>Parkinson’s smell</a:t>
            </a:r>
            <a:endParaRPr lang="en-NZ" sz="40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1177129" y="1271942"/>
            <a:ext cx="9715131" cy="4693593"/>
          </a:xfrm>
          <a:prstGeom prst="rect">
            <a:avLst/>
          </a:prstGeom>
          <a:noFill/>
        </p:spPr>
        <p:txBody>
          <a:bodyPr wrap="square" rtlCol="0">
            <a:spAutoFit/>
          </a:bodyPr>
          <a:lstStyle/>
          <a:p>
            <a:pPr marL="457200" indent="-457200">
              <a:spcAft>
                <a:spcPts val="1800"/>
              </a:spcAft>
              <a:buFont typeface="Arial" panose="020B0604020202020204" pitchFamily="34" charset="0"/>
              <a:buChar char="•"/>
            </a:pPr>
            <a:r>
              <a:rPr lang="en-NZ" sz="2800" dirty="0" smtClean="0">
                <a:solidFill>
                  <a:srgbClr val="000000"/>
                </a:solidFill>
                <a:latin typeface="Arial" panose="020B0604020202020204" pitchFamily="34" charset="0"/>
                <a:cs typeface="Arial" panose="020B0604020202020204" pitchFamily="34" charset="0"/>
              </a:rPr>
              <a:t>“Parkinson’s smell”</a:t>
            </a:r>
          </a:p>
          <a:p>
            <a:pPr marL="457200" indent="-457200">
              <a:spcAft>
                <a:spcPts val="1800"/>
              </a:spcAft>
              <a:buFont typeface="Arial" panose="020B0604020202020204" pitchFamily="34" charset="0"/>
              <a:buChar char="•"/>
            </a:pPr>
            <a:r>
              <a:rPr lang="en-NZ" sz="2800" dirty="0" smtClean="0">
                <a:solidFill>
                  <a:srgbClr val="000000"/>
                </a:solidFill>
                <a:latin typeface="Arial" panose="020B0604020202020204" pitchFamily="34" charset="0"/>
                <a:cs typeface="Arial" panose="020B0604020202020204" pitchFamily="34" charset="0"/>
              </a:rPr>
              <a:t>Joy Milne</a:t>
            </a:r>
          </a:p>
          <a:p>
            <a:pPr marL="457200" indent="-457200">
              <a:spcAft>
                <a:spcPts val="1800"/>
              </a:spcAft>
              <a:buFont typeface="Arial" panose="020B0604020202020204" pitchFamily="34" charset="0"/>
              <a:buChar char="•"/>
            </a:pPr>
            <a:endParaRPr lang="en-NZ" sz="2800" dirty="0" smtClean="0">
              <a:solidFill>
                <a:srgbClr val="000000"/>
              </a:solidFill>
              <a:latin typeface="Arial" panose="020B0604020202020204" pitchFamily="34" charset="0"/>
              <a:cs typeface="Arial" panose="020B0604020202020204" pitchFamily="34" charset="0"/>
            </a:endParaRPr>
          </a:p>
          <a:p>
            <a:pPr marL="457200" indent="-457200">
              <a:spcAft>
                <a:spcPts val="1800"/>
              </a:spcAft>
              <a:buFont typeface="Arial" panose="020B0604020202020204" pitchFamily="34" charset="0"/>
              <a:buChar char="•"/>
            </a:pPr>
            <a:endParaRPr lang="en-NZ" sz="2800" dirty="0">
              <a:solidFill>
                <a:srgbClr val="000000"/>
              </a:solidFill>
              <a:latin typeface="Arial" panose="020B0604020202020204" pitchFamily="34" charset="0"/>
              <a:cs typeface="Arial" panose="020B0604020202020204" pitchFamily="34" charset="0"/>
            </a:endParaRPr>
          </a:p>
          <a:p>
            <a:pPr marL="457200" indent="-457200">
              <a:spcAft>
                <a:spcPts val="1800"/>
              </a:spcAft>
              <a:buFont typeface="Arial" panose="020B0604020202020204" pitchFamily="34" charset="0"/>
              <a:buChar char="•"/>
            </a:pPr>
            <a:r>
              <a:rPr lang="en-NZ" sz="2800" dirty="0" smtClean="0">
                <a:solidFill>
                  <a:srgbClr val="000000"/>
                </a:solidFill>
                <a:latin typeface="Arial" panose="020B0604020202020204" pitchFamily="34" charset="0"/>
                <a:cs typeface="Arial" panose="020B0604020202020204" pitchFamily="34" charset="0"/>
              </a:rPr>
              <a:t>Dogs have been trained to identify the “Parkinson’s smell”</a:t>
            </a:r>
          </a:p>
          <a:p>
            <a:pPr marL="457200" indent="-457200">
              <a:spcAft>
                <a:spcPts val="1800"/>
              </a:spcAft>
              <a:buFont typeface="Arial" panose="020B0604020202020204" pitchFamily="34" charset="0"/>
              <a:buChar char="•"/>
            </a:pPr>
            <a:r>
              <a:rPr lang="en-NZ" sz="2800" dirty="0" smtClean="0">
                <a:solidFill>
                  <a:srgbClr val="000000"/>
                </a:solidFill>
                <a:latin typeface="Arial" panose="020B0604020202020204" pitchFamily="34" charset="0"/>
                <a:cs typeface="Arial" panose="020B0604020202020204" pitchFamily="34" charset="0"/>
              </a:rPr>
              <a:t>Scientists established the molecular signature of the scent - ~4 compounds have been identified</a:t>
            </a:r>
          </a:p>
        </p:txBody>
      </p:sp>
      <p:pic>
        <p:nvPicPr>
          <p:cNvPr id="2050" name="Picture 2" descr="Joy Milne"/>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r="19611"/>
          <a:stretch/>
        </p:blipFill>
        <p:spPr bwMode="auto">
          <a:xfrm>
            <a:off x="6096001" y="1181694"/>
            <a:ext cx="2380595" cy="22473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7556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04142" y="241357"/>
            <a:ext cx="6980423" cy="707886"/>
          </a:xfrm>
          <a:prstGeom prst="rect">
            <a:avLst/>
          </a:prstGeom>
          <a:noFill/>
        </p:spPr>
        <p:txBody>
          <a:bodyPr wrap="square" rtlCol="0">
            <a:spAutoFit/>
          </a:bodyPr>
          <a:lstStyle/>
          <a:p>
            <a:pPr algn="r"/>
            <a:r>
              <a:rPr lang="en-NZ" sz="4000" dirty="0" smtClean="0">
                <a:solidFill>
                  <a:schemeClr val="bg1"/>
                </a:solidFill>
                <a:latin typeface="Arial" panose="020B0604020202020204" pitchFamily="34" charset="0"/>
                <a:cs typeface="Arial" panose="020B0604020202020204" pitchFamily="34" charset="0"/>
              </a:rPr>
              <a:t>Parkinson’s – pathology </a:t>
            </a:r>
            <a:endParaRPr lang="en-NZ" sz="4000"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920691" y="1161272"/>
            <a:ext cx="10175759" cy="1384995"/>
          </a:xfrm>
          <a:prstGeom prst="rect">
            <a:avLst/>
          </a:prstGeom>
          <a:noFill/>
        </p:spPr>
        <p:txBody>
          <a:bodyPr wrap="square" rtlCol="0">
            <a:spAutoFit/>
          </a:bodyPr>
          <a:lstStyle/>
          <a:p>
            <a:pPr marL="457200" indent="-457200">
              <a:buFont typeface="Arial" panose="020B0604020202020204" pitchFamily="34" charset="0"/>
              <a:buChar char="•"/>
            </a:pPr>
            <a:endParaRPr lang="en-NZ" sz="2800" dirty="0">
              <a:solidFill>
                <a:srgbClr val="000000"/>
              </a:solidFill>
              <a:latin typeface="Arial" panose="020B0604020202020204" pitchFamily="34" charset="0"/>
              <a:cs typeface="Arial" panose="020B0604020202020204" pitchFamily="34" charset="0"/>
            </a:endParaRPr>
          </a:p>
          <a:p>
            <a:pPr lvl="1" algn="ctr"/>
            <a:r>
              <a:rPr lang="en-NZ" sz="2800" dirty="0" smtClean="0">
                <a:solidFill>
                  <a:srgbClr val="000000"/>
                </a:solidFill>
                <a:latin typeface="Arial" panose="020B0604020202020204" pitchFamily="34" charset="0"/>
                <a:cs typeface="Arial" panose="020B0604020202020204" pitchFamily="34" charset="0"/>
              </a:rPr>
              <a:t>Death of dopamine producing neurons in substantia </a:t>
            </a:r>
            <a:r>
              <a:rPr lang="en-NZ" sz="2800" dirty="0" err="1" smtClean="0">
                <a:solidFill>
                  <a:srgbClr val="000000"/>
                </a:solidFill>
                <a:latin typeface="Arial" panose="020B0604020202020204" pitchFamily="34" charset="0"/>
                <a:cs typeface="Arial" panose="020B0604020202020204" pitchFamily="34" charset="0"/>
              </a:rPr>
              <a:t>nigra</a:t>
            </a:r>
            <a:endParaRPr lang="en-NZ" sz="2800" dirty="0" smtClean="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NZ" sz="2800" dirty="0">
              <a:solidFill>
                <a:srgbClr val="00000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6500633" y="3334215"/>
            <a:ext cx="4940973" cy="2646166"/>
          </a:xfrm>
          <a:prstGeom prst="rect">
            <a:avLst/>
          </a:prstGeom>
        </p:spPr>
      </p:pic>
      <p:pic>
        <p:nvPicPr>
          <p:cNvPr id="9"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904" y="2758296"/>
            <a:ext cx="5180845" cy="38180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4871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1922" y="188450"/>
            <a:ext cx="11565191" cy="707886"/>
          </a:xfrm>
          <a:prstGeom prst="rect">
            <a:avLst/>
          </a:prstGeom>
          <a:noFill/>
        </p:spPr>
        <p:txBody>
          <a:bodyPr wrap="square" rtlCol="0">
            <a:spAutoFit/>
          </a:bodyPr>
          <a:lstStyle/>
          <a:p>
            <a:pPr algn="r"/>
            <a:r>
              <a:rPr lang="mi-NZ" sz="4000" dirty="0" smtClean="0">
                <a:solidFill>
                  <a:schemeClr val="bg1"/>
                </a:solidFill>
                <a:latin typeface="Arial" panose="020B0604020202020204" pitchFamily="34" charset="0"/>
                <a:cs typeface="Arial" panose="020B0604020202020204" pitchFamily="34" charset="0"/>
              </a:rPr>
              <a:t>Substantia nigra MR imaging</a:t>
            </a:r>
            <a:endParaRPr lang="en-NZ" sz="4000" dirty="0">
              <a:solidFill>
                <a:schemeClr val="bg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3730" b="2638"/>
          <a:stretch/>
        </p:blipFill>
        <p:spPr>
          <a:xfrm>
            <a:off x="8426509" y="2524260"/>
            <a:ext cx="3006825" cy="3019670"/>
          </a:xfrm>
          <a:prstGeom prst="rect">
            <a:avLst/>
          </a:prstGeom>
        </p:spPr>
      </p:pic>
      <p:pic>
        <p:nvPicPr>
          <p:cNvPr id="12" name="Picture 11" descr="I:\Thesis\Presentation\SNcEX.png"/>
          <p:cNvPicPr/>
          <p:nvPr/>
        </p:nvPicPr>
        <p:blipFill rotWithShape="1">
          <a:blip r:embed="rId4" cstate="print">
            <a:extLst>
              <a:ext uri="{28A0092B-C50C-407E-A947-70E740481C1C}">
                <a14:useLocalDpi xmlns:a14="http://schemas.microsoft.com/office/drawing/2010/main" val="0"/>
              </a:ext>
            </a:extLst>
          </a:blip>
          <a:srcRect l="10009" t="17970" r="8588" b="5635"/>
          <a:stretch/>
        </p:blipFill>
        <p:spPr bwMode="auto">
          <a:xfrm>
            <a:off x="5406863" y="2481742"/>
            <a:ext cx="3019646" cy="3104707"/>
          </a:xfrm>
          <a:prstGeom prst="rect">
            <a:avLst/>
          </a:prstGeom>
          <a:noFill/>
          <a:ln>
            <a:noFill/>
          </a:ln>
        </p:spPr>
      </p:pic>
      <p:pic>
        <p:nvPicPr>
          <p:cNvPr id="13" name="Content Placeholder 3" descr="Screen Clipping"/>
          <p:cNvPicPr>
            <a:picLocks noChangeAspect="1"/>
          </p:cNvPicPr>
          <p:nvPr/>
        </p:nvPicPr>
        <p:blipFill rotWithShape="1">
          <a:blip r:embed="rId5">
            <a:extLst>
              <a:ext uri="{28A0092B-C50C-407E-A947-70E740481C1C}">
                <a14:useLocalDpi xmlns:a14="http://schemas.microsoft.com/office/drawing/2010/main" val="0"/>
              </a:ext>
            </a:extLst>
          </a:blip>
          <a:srcRect l="17380" t="22542" r="18958" b="24484"/>
          <a:stretch/>
        </p:blipFill>
        <p:spPr>
          <a:xfrm>
            <a:off x="312234" y="2002819"/>
            <a:ext cx="2867379" cy="2243470"/>
          </a:xfrm>
          <a:prstGeom prst="rect">
            <a:avLst/>
          </a:prstGeom>
        </p:spPr>
      </p:pic>
      <p:sp>
        <p:nvSpPr>
          <p:cNvPr id="14" name="TextBox 13"/>
          <p:cNvSpPr txBox="1"/>
          <p:nvPr/>
        </p:nvSpPr>
        <p:spPr>
          <a:xfrm>
            <a:off x="312234" y="4215786"/>
            <a:ext cx="2030818" cy="276999"/>
          </a:xfrm>
          <a:prstGeom prst="rect">
            <a:avLst/>
          </a:prstGeom>
          <a:noFill/>
        </p:spPr>
        <p:txBody>
          <a:bodyPr wrap="square" rtlCol="0">
            <a:spAutoFit/>
          </a:bodyPr>
          <a:lstStyle/>
          <a:p>
            <a:r>
              <a:rPr lang="mi-NZ" sz="1200" dirty="0" smtClean="0">
                <a:latin typeface="Arial" panose="020B0604020202020204" pitchFamily="34" charset="0"/>
                <a:cs typeface="Arial" panose="020B0604020202020204" pitchFamily="34" charset="0"/>
              </a:rPr>
              <a:t>Radiopaedia.org</a:t>
            </a:r>
            <a:endParaRPr lang="en-NZ" sz="1200" dirty="0">
              <a:latin typeface="Arial" panose="020B0604020202020204" pitchFamily="34" charset="0"/>
              <a:cs typeface="Arial" panose="020B0604020202020204" pitchFamily="34" charset="0"/>
            </a:endParaRPr>
          </a:p>
        </p:txBody>
      </p:sp>
      <p:sp>
        <p:nvSpPr>
          <p:cNvPr id="2" name="TextBox 1"/>
          <p:cNvSpPr txBox="1"/>
          <p:nvPr/>
        </p:nvSpPr>
        <p:spPr>
          <a:xfrm>
            <a:off x="685400" y="1513114"/>
            <a:ext cx="2494213" cy="369332"/>
          </a:xfrm>
          <a:prstGeom prst="rect">
            <a:avLst/>
          </a:prstGeom>
          <a:noFill/>
        </p:spPr>
        <p:txBody>
          <a:bodyPr wrap="square" rtlCol="0">
            <a:spAutoFit/>
          </a:bodyPr>
          <a:lstStyle/>
          <a:p>
            <a:r>
              <a:rPr lang="mi-NZ" dirty="0" smtClean="0">
                <a:latin typeface="Arial" panose="020B0604020202020204" pitchFamily="34" charset="0"/>
                <a:cs typeface="Arial" panose="020B0604020202020204" pitchFamily="34" charset="0"/>
              </a:rPr>
              <a:t>Swallow tail sign</a:t>
            </a:r>
            <a:endParaRPr lang="en-NZ"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323" y="4782856"/>
            <a:ext cx="2235200" cy="1676400"/>
          </a:xfrm>
          <a:prstGeom prst="rect">
            <a:avLst/>
          </a:prstGeom>
        </p:spPr>
      </p:pic>
    </p:spTree>
    <p:extLst>
      <p:ext uri="{BB962C8B-B14F-4D97-AF65-F5344CB8AC3E}">
        <p14:creationId xmlns:p14="http://schemas.microsoft.com/office/powerpoint/2010/main" val="195712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20358" y="227709"/>
            <a:ext cx="7059004" cy="707886"/>
          </a:xfrm>
          <a:prstGeom prst="rect">
            <a:avLst/>
          </a:prstGeom>
          <a:noFill/>
        </p:spPr>
        <p:txBody>
          <a:bodyPr wrap="square" rtlCol="0">
            <a:spAutoFit/>
          </a:bodyPr>
          <a:lstStyle/>
          <a:p>
            <a:pPr algn="r"/>
            <a:r>
              <a:rPr lang="en-NZ" sz="4000" dirty="0" smtClean="0">
                <a:solidFill>
                  <a:schemeClr val="bg1"/>
                </a:solidFill>
                <a:latin typeface="Arial" panose="020B0604020202020204" pitchFamily="34" charset="0"/>
                <a:cs typeface="Arial" panose="020B0604020202020204" pitchFamily="34" charset="0"/>
              </a:rPr>
              <a:t>Dopaminergic nuclear imaging</a:t>
            </a:r>
            <a:endParaRPr lang="en-NZ" sz="40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604427" y="1984483"/>
            <a:ext cx="9715131" cy="2046714"/>
          </a:xfrm>
          <a:prstGeom prst="rect">
            <a:avLst/>
          </a:prstGeom>
          <a:noFill/>
        </p:spPr>
        <p:txBody>
          <a:bodyPr wrap="square" rtlCol="0">
            <a:spAutoFit/>
          </a:bodyPr>
          <a:lstStyle/>
          <a:p>
            <a:r>
              <a:rPr lang="en-NZ" sz="2800" dirty="0" smtClean="0">
                <a:solidFill>
                  <a:srgbClr val="000000"/>
                </a:solidFill>
                <a:latin typeface="Arial" panose="020B0604020202020204" pitchFamily="34" charset="0"/>
                <a:cs typeface="Arial" panose="020B0604020202020204" pitchFamily="34" charset="0"/>
              </a:rPr>
              <a:t>DaTscan will help to differentiate between Parkinsonism and; </a:t>
            </a:r>
          </a:p>
          <a:p>
            <a:pPr marL="914400" lvl="1" indent="-457200">
              <a:spcAft>
                <a:spcPts val="1800"/>
              </a:spcAft>
              <a:buFont typeface="Arial" panose="020B0604020202020204" pitchFamily="34" charset="0"/>
              <a:buChar char="•"/>
            </a:pPr>
            <a:r>
              <a:rPr lang="en-NZ" sz="2800" dirty="0" smtClean="0">
                <a:solidFill>
                  <a:srgbClr val="000000"/>
                </a:solidFill>
                <a:latin typeface="Arial" panose="020B0604020202020204" pitchFamily="34" charset="0"/>
                <a:cs typeface="Arial" panose="020B0604020202020204" pitchFamily="34" charset="0"/>
              </a:rPr>
              <a:t>Essential tremor</a:t>
            </a:r>
          </a:p>
          <a:p>
            <a:pPr marL="914400" lvl="1" indent="-457200">
              <a:spcAft>
                <a:spcPts val="1800"/>
              </a:spcAft>
              <a:buFont typeface="Arial" panose="020B0604020202020204" pitchFamily="34" charset="0"/>
              <a:buChar char="•"/>
            </a:pPr>
            <a:r>
              <a:rPr lang="en-NZ" sz="2800" dirty="0" smtClean="0">
                <a:solidFill>
                  <a:srgbClr val="000000"/>
                </a:solidFill>
                <a:latin typeface="Arial" panose="020B0604020202020204" pitchFamily="34" charset="0"/>
                <a:cs typeface="Arial" panose="020B0604020202020204" pitchFamily="34" charset="0"/>
              </a:rPr>
              <a:t>Drug-induced Parkinsonism</a:t>
            </a:r>
          </a:p>
        </p:txBody>
      </p:sp>
      <p:pic>
        <p:nvPicPr>
          <p:cNvPr id="3074" name="Picture 2" descr="https://www.cedars-sinai.edu/Patients/Programs-and-Services/Imaging-Center/For-Patients/Exams-by-Procedure/Nuclear-Medicine/DatScan/DaTscan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8143" y="2890882"/>
            <a:ext cx="5297713" cy="36305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64286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04142" y="241357"/>
            <a:ext cx="6980423" cy="707886"/>
          </a:xfrm>
          <a:prstGeom prst="rect">
            <a:avLst/>
          </a:prstGeom>
          <a:noFill/>
        </p:spPr>
        <p:txBody>
          <a:bodyPr wrap="square" rtlCol="0">
            <a:spAutoFit/>
          </a:bodyPr>
          <a:lstStyle/>
          <a:p>
            <a:pPr algn="r"/>
            <a:r>
              <a:rPr lang="en-NZ" sz="4000" dirty="0" smtClean="0">
                <a:solidFill>
                  <a:schemeClr val="bg1"/>
                </a:solidFill>
                <a:latin typeface="Arial" panose="020B0604020202020204" pitchFamily="34" charset="0"/>
                <a:cs typeface="Arial" panose="020B0604020202020204" pitchFamily="34" charset="0"/>
              </a:rPr>
              <a:t>Parkinson’s – pathology</a:t>
            </a:r>
            <a:endParaRPr lang="en-NZ" sz="4000"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998750" y="1656089"/>
            <a:ext cx="10175759" cy="954107"/>
          </a:xfrm>
          <a:prstGeom prst="rect">
            <a:avLst/>
          </a:prstGeom>
          <a:noFill/>
        </p:spPr>
        <p:txBody>
          <a:bodyPr wrap="square" rtlCol="0">
            <a:spAutoFit/>
          </a:bodyPr>
          <a:lstStyle/>
          <a:p>
            <a:pPr lvl="1" algn="ctr"/>
            <a:r>
              <a:rPr lang="mi-NZ" sz="2800" dirty="0" smtClean="0">
                <a:solidFill>
                  <a:srgbClr val="000000"/>
                </a:solidFill>
                <a:latin typeface="Arial" panose="020B0604020202020204" pitchFamily="34" charset="0"/>
                <a:cs typeface="Arial" panose="020B0604020202020204" pitchFamily="34" charset="0"/>
              </a:rPr>
              <a:t>Lewy bodies within neurons – </a:t>
            </a:r>
            <a:r>
              <a:rPr lang="mi-NZ" sz="2800" dirty="0">
                <a:solidFill>
                  <a:srgbClr val="000000"/>
                </a:solidFill>
                <a:latin typeface="Arial" panose="020B0604020202020204" pitchFamily="34" charset="0"/>
                <a:cs typeface="Arial" panose="020B0604020202020204" pitchFamily="34" charset="0"/>
              </a:rPr>
              <a:t>α</a:t>
            </a:r>
            <a:r>
              <a:rPr lang="mi-NZ" sz="2800" dirty="0" smtClean="0">
                <a:solidFill>
                  <a:srgbClr val="000000"/>
                </a:solidFill>
                <a:latin typeface="Arial" panose="020B0604020202020204" pitchFamily="34" charset="0"/>
                <a:cs typeface="Arial" panose="020B0604020202020204" pitchFamily="34" charset="0"/>
              </a:rPr>
              <a:t>-synuclein protein</a:t>
            </a:r>
            <a:endParaRPr lang="en-NZ" sz="2800" dirty="0" smtClean="0">
              <a:solidFill>
                <a:srgbClr val="000000"/>
              </a:solidFill>
              <a:latin typeface="Arial" panose="020B0604020202020204" pitchFamily="34" charset="0"/>
              <a:cs typeface="Arial" panose="020B0604020202020204" pitchFamily="34" charset="0"/>
            </a:endParaRPr>
          </a:p>
          <a:p>
            <a:endParaRPr lang="en-NZ" sz="2800" dirty="0">
              <a:solidFill>
                <a:srgbClr val="00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3060" y="2794534"/>
            <a:ext cx="4276725" cy="3571875"/>
          </a:xfrm>
          <a:prstGeom prst="rect">
            <a:avLst/>
          </a:prstGeom>
        </p:spPr>
      </p:pic>
      <p:pic>
        <p:nvPicPr>
          <p:cNvPr id="8" name="Picture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18128" y="2892422"/>
            <a:ext cx="5381171" cy="3181004"/>
          </a:xfrm>
          <a:prstGeom prst="rect">
            <a:avLst/>
          </a:prstGeom>
        </p:spPr>
      </p:pic>
    </p:spTree>
    <p:extLst>
      <p:ext uri="{BB962C8B-B14F-4D97-AF65-F5344CB8AC3E}">
        <p14:creationId xmlns:p14="http://schemas.microsoft.com/office/powerpoint/2010/main" val="20970261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12234" y="173624"/>
            <a:ext cx="11565191" cy="707886"/>
          </a:xfrm>
          <a:prstGeom prst="rect">
            <a:avLst/>
          </a:prstGeom>
          <a:noFill/>
        </p:spPr>
        <p:txBody>
          <a:bodyPr wrap="square" rtlCol="0">
            <a:spAutoFit/>
          </a:bodyPr>
          <a:lstStyle/>
          <a:p>
            <a:pPr algn="r"/>
            <a:r>
              <a:rPr lang="mi-NZ" sz="4000" dirty="0">
                <a:solidFill>
                  <a:schemeClr val="bg1"/>
                </a:solidFill>
                <a:latin typeface="Arial" panose="020B0604020202020204" pitchFamily="34" charset="0"/>
                <a:cs typeface="Arial" panose="020B0604020202020204" pitchFamily="34" charset="0"/>
              </a:rPr>
              <a:t>α</a:t>
            </a:r>
            <a:r>
              <a:rPr lang="mi-NZ" sz="4000" dirty="0" smtClean="0">
                <a:solidFill>
                  <a:schemeClr val="bg1"/>
                </a:solidFill>
                <a:latin typeface="Arial" panose="020B0604020202020204" pitchFamily="34" charset="0"/>
                <a:cs typeface="Arial" panose="020B0604020202020204" pitchFamily="34" charset="0"/>
              </a:rPr>
              <a:t>-synuclein protein – PET imaging</a:t>
            </a:r>
            <a:endParaRPr lang="en-NZ" sz="4000"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312233" y="1658857"/>
            <a:ext cx="11565191" cy="523220"/>
          </a:xfrm>
          <a:prstGeom prst="rect">
            <a:avLst/>
          </a:prstGeom>
          <a:noFill/>
        </p:spPr>
        <p:txBody>
          <a:bodyPr wrap="square" rtlCol="0">
            <a:spAutoFit/>
          </a:bodyPr>
          <a:lstStyle/>
          <a:p>
            <a:pPr marL="457200" indent="-457200">
              <a:buFont typeface="Arial" panose="020B0604020202020204" pitchFamily="34" charset="0"/>
              <a:buChar char="•"/>
            </a:pPr>
            <a:r>
              <a:rPr lang="mi-NZ" sz="2800" dirty="0" smtClean="0">
                <a:solidFill>
                  <a:srgbClr val="000000"/>
                </a:solidFill>
                <a:latin typeface="Arial" panose="020B0604020202020204" pitchFamily="34" charset="0"/>
                <a:cs typeface="Arial" panose="020B0604020202020204" pitchFamily="34" charset="0"/>
              </a:rPr>
              <a:t>Massive effort to develop a viable tracer – $10M from MJFF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0518" y="2392278"/>
            <a:ext cx="6581218" cy="4076255"/>
          </a:xfrm>
          <a:prstGeom prst="rect">
            <a:avLst/>
          </a:prstGeom>
        </p:spPr>
      </p:pic>
    </p:spTree>
    <p:extLst>
      <p:ext uri="{BB962C8B-B14F-4D97-AF65-F5344CB8AC3E}">
        <p14:creationId xmlns:p14="http://schemas.microsoft.com/office/powerpoint/2010/main" val="35821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6159" y="2227190"/>
            <a:ext cx="6691530" cy="2677656"/>
          </a:xfrm>
          <a:prstGeom prst="rect">
            <a:avLst/>
          </a:prstGeom>
        </p:spPr>
        <p:txBody>
          <a:bodyPr wrap="square">
            <a:spAutoFit/>
          </a:bodyPr>
          <a:lstStyle/>
          <a:p>
            <a:pPr marL="457200" indent="-457200">
              <a:buFont typeface="Arial" panose="020B0604020202020204" pitchFamily="34" charset="0"/>
              <a:buChar char="•"/>
            </a:pPr>
            <a:r>
              <a:rPr lang="en-NZ" sz="2800" dirty="0" smtClean="0">
                <a:solidFill>
                  <a:srgbClr val="000000"/>
                </a:solidFill>
                <a:latin typeface="Arial" panose="020B0604020202020204" pitchFamily="34" charset="0"/>
                <a:cs typeface="Arial" panose="020B0604020202020204" pitchFamily="34" charset="0"/>
              </a:rPr>
              <a:t>Bradykinesia – slowed movements</a:t>
            </a:r>
          </a:p>
          <a:p>
            <a:pPr marL="457200" indent="-457200">
              <a:buFont typeface="Arial" panose="020B0604020202020204" pitchFamily="34" charset="0"/>
              <a:buChar char="•"/>
            </a:pPr>
            <a:r>
              <a:rPr lang="en-NZ" sz="2800" dirty="0" smtClean="0">
                <a:solidFill>
                  <a:srgbClr val="000000"/>
                </a:solidFill>
                <a:latin typeface="Arial" panose="020B0604020202020204" pitchFamily="34" charset="0"/>
                <a:cs typeface="Arial" panose="020B0604020202020204" pitchFamily="34" charset="0"/>
              </a:rPr>
              <a:t>Rigidity – stiffness </a:t>
            </a:r>
          </a:p>
          <a:p>
            <a:pPr marL="457200" indent="-457200">
              <a:buFont typeface="Arial" panose="020B0604020202020204" pitchFamily="34" charset="0"/>
              <a:buChar char="•"/>
            </a:pPr>
            <a:r>
              <a:rPr lang="en-NZ" sz="2800" dirty="0">
                <a:solidFill>
                  <a:srgbClr val="000000"/>
                </a:solidFill>
                <a:latin typeface="Arial" panose="020B0604020202020204" pitchFamily="34" charset="0"/>
                <a:cs typeface="Arial" panose="020B0604020202020204" pitchFamily="34" charset="0"/>
              </a:rPr>
              <a:t>Tremor (resting</a:t>
            </a:r>
            <a:r>
              <a:rPr lang="en-NZ" sz="2800" dirty="0" smtClean="0">
                <a:solidFill>
                  <a:srgbClr val="000000"/>
                </a:solidFill>
                <a:latin typeface="Arial" panose="020B0604020202020204" pitchFamily="34" charset="0"/>
                <a:cs typeface="Arial" panose="020B0604020202020204" pitchFamily="34" charset="0"/>
              </a:rPr>
              <a:t>)</a:t>
            </a:r>
          </a:p>
          <a:p>
            <a:pPr marL="457200" indent="-457200">
              <a:buFont typeface="Arial" panose="020B0604020202020204" pitchFamily="34" charset="0"/>
              <a:buChar char="•"/>
            </a:pPr>
            <a:endParaRPr lang="en-NZ" sz="2800" dirty="0" smtClean="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NZ" sz="2800" dirty="0">
                <a:solidFill>
                  <a:srgbClr val="000000"/>
                </a:solidFill>
                <a:latin typeface="Arial" panose="020B0604020202020204" pitchFamily="34" charset="0"/>
                <a:cs typeface="Arial" panose="020B0604020202020204" pitchFamily="34" charset="0"/>
              </a:rPr>
              <a:t>Postural </a:t>
            </a:r>
            <a:r>
              <a:rPr lang="en-NZ" sz="2800" dirty="0" smtClean="0">
                <a:solidFill>
                  <a:srgbClr val="000000"/>
                </a:solidFill>
                <a:latin typeface="Arial" panose="020B0604020202020204" pitchFamily="34" charset="0"/>
                <a:cs typeface="Arial" panose="020B0604020202020204" pitchFamily="34" charset="0"/>
              </a:rPr>
              <a:t>instability</a:t>
            </a:r>
          </a:p>
          <a:p>
            <a:pPr marL="457200" indent="-457200">
              <a:buFont typeface="Arial" panose="020B0604020202020204" pitchFamily="34" charset="0"/>
              <a:buChar char="•"/>
            </a:pPr>
            <a:r>
              <a:rPr lang="en-NZ" sz="2800" dirty="0" smtClean="0">
                <a:solidFill>
                  <a:srgbClr val="000000"/>
                </a:solidFill>
                <a:latin typeface="Arial" panose="020B0604020202020204" pitchFamily="34" charset="0"/>
                <a:cs typeface="Arial" panose="020B0604020202020204" pitchFamily="34" charset="0"/>
              </a:rPr>
              <a:t>Gait (walking) </a:t>
            </a:r>
            <a:endParaRPr lang="en-NZ" sz="2800" dirty="0">
              <a:solidFill>
                <a:srgbClr val="000000"/>
              </a:solidFill>
              <a:latin typeface="Arial" panose="020B0604020202020204" pitchFamily="34" charset="0"/>
              <a:cs typeface="Arial" panose="020B0604020202020204" pitchFamily="34" charset="0"/>
            </a:endParaRPr>
          </a:p>
        </p:txBody>
      </p:sp>
      <p:sp>
        <p:nvSpPr>
          <p:cNvPr id="4" name="TextBox 3"/>
          <p:cNvSpPr txBox="1"/>
          <p:nvPr/>
        </p:nvSpPr>
        <p:spPr>
          <a:xfrm>
            <a:off x="3535948" y="241358"/>
            <a:ext cx="8341477" cy="707886"/>
          </a:xfrm>
          <a:prstGeom prst="rect">
            <a:avLst/>
          </a:prstGeom>
          <a:noFill/>
        </p:spPr>
        <p:txBody>
          <a:bodyPr wrap="square" rtlCol="0">
            <a:spAutoFit/>
          </a:bodyPr>
          <a:lstStyle/>
          <a:p>
            <a:pPr algn="r"/>
            <a:r>
              <a:rPr lang="en-NZ" sz="4000" dirty="0" smtClean="0">
                <a:solidFill>
                  <a:schemeClr val="bg1"/>
                </a:solidFill>
                <a:latin typeface="Arial" panose="020B0604020202020204" pitchFamily="34" charset="0"/>
                <a:cs typeface="Arial" panose="020B0604020202020204" pitchFamily="34" charset="0"/>
              </a:rPr>
              <a:t>Parkinson’s – motor symptoms</a:t>
            </a:r>
            <a:endParaRPr lang="en-NZ" sz="4000" dirty="0">
              <a:solidFill>
                <a:schemeClr val="bg1"/>
              </a:solidFill>
              <a:latin typeface="Arial" panose="020B0604020202020204" pitchFamily="34" charset="0"/>
              <a:cs typeface="Arial" panose="020B0604020202020204" pitchFamily="34" charset="0"/>
            </a:endParaRPr>
          </a:p>
        </p:txBody>
      </p:sp>
      <p:pic>
        <p:nvPicPr>
          <p:cNvPr id="5" name="Picture 2" descr="Jean-Martin Charc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8179" y="3842293"/>
            <a:ext cx="2215906" cy="29310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7272" y="1355349"/>
            <a:ext cx="2748994" cy="2367189"/>
          </a:xfrm>
          <a:prstGeom prst="rect">
            <a:avLst/>
          </a:prstGeom>
        </p:spPr>
      </p:pic>
    </p:spTree>
    <p:extLst>
      <p:ext uri="{BB962C8B-B14F-4D97-AF65-F5344CB8AC3E}">
        <p14:creationId xmlns:p14="http://schemas.microsoft.com/office/powerpoint/2010/main" val="256917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234" y="241358"/>
            <a:ext cx="11565191" cy="707886"/>
          </a:xfrm>
          <a:prstGeom prst="rect">
            <a:avLst/>
          </a:prstGeom>
          <a:noFill/>
        </p:spPr>
        <p:txBody>
          <a:bodyPr wrap="square" rtlCol="0">
            <a:spAutoFit/>
          </a:bodyPr>
          <a:lstStyle/>
          <a:p>
            <a:pPr algn="r"/>
            <a:r>
              <a:rPr lang="mi-NZ" sz="4000" dirty="0">
                <a:solidFill>
                  <a:schemeClr val="bg1"/>
                </a:solidFill>
                <a:latin typeface="Arial" panose="020B0604020202020204" pitchFamily="34" charset="0"/>
                <a:cs typeface="Arial" panose="020B0604020202020204" pitchFamily="34" charset="0"/>
              </a:rPr>
              <a:t>α</a:t>
            </a:r>
            <a:r>
              <a:rPr lang="mi-NZ" sz="4000" dirty="0" smtClean="0">
                <a:solidFill>
                  <a:schemeClr val="bg1"/>
                </a:solidFill>
                <a:latin typeface="Arial" panose="020B0604020202020204" pitchFamily="34" charset="0"/>
                <a:cs typeface="Arial" panose="020B0604020202020204" pitchFamily="34" charset="0"/>
              </a:rPr>
              <a:t>-synuclein protein – blood </a:t>
            </a:r>
            <a:endParaRPr lang="en-NZ" sz="40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312234" y="1841445"/>
            <a:ext cx="8718877" cy="2677656"/>
          </a:xfrm>
          <a:prstGeom prst="rect">
            <a:avLst/>
          </a:prstGeom>
          <a:noFill/>
        </p:spPr>
        <p:txBody>
          <a:bodyPr wrap="square" rtlCol="0">
            <a:spAutoFit/>
          </a:bodyPr>
          <a:lstStyle/>
          <a:p>
            <a:pPr marL="457200" indent="-457200">
              <a:buFont typeface="Arial" panose="020B0604020202020204" pitchFamily="34" charset="0"/>
              <a:buChar char="•"/>
            </a:pPr>
            <a:r>
              <a:rPr lang="mi-NZ" sz="2800" dirty="0" smtClean="0">
                <a:solidFill>
                  <a:srgbClr val="000000"/>
                </a:solidFill>
                <a:latin typeface="Arial" panose="020B0604020202020204" pitchFamily="34" charset="0"/>
                <a:cs typeface="Arial" panose="020B0604020202020204" pitchFamily="34" charset="0"/>
              </a:rPr>
              <a:t>Blood tests are simple</a:t>
            </a:r>
          </a:p>
          <a:p>
            <a:pPr marL="457200" indent="-457200">
              <a:buFont typeface="Arial" panose="020B0604020202020204" pitchFamily="34" charset="0"/>
              <a:buChar char="•"/>
            </a:pPr>
            <a:endParaRPr lang="mi-NZ" sz="28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mi-NZ" sz="2800" dirty="0">
                <a:solidFill>
                  <a:srgbClr val="000000"/>
                </a:solidFill>
                <a:latin typeface="Arial" panose="020B0604020202020204" pitchFamily="34" charset="0"/>
                <a:cs typeface="Arial" panose="020B0604020202020204" pitchFamily="34" charset="0"/>
              </a:rPr>
              <a:t>α-synuclein </a:t>
            </a:r>
            <a:r>
              <a:rPr lang="mi-NZ" sz="2800" dirty="0" smtClean="0">
                <a:solidFill>
                  <a:srgbClr val="000000"/>
                </a:solidFill>
                <a:latin typeface="Arial" panose="020B0604020202020204" pitchFamily="34" charset="0"/>
                <a:cs typeface="Arial" panose="020B0604020202020204" pitchFamily="34" charset="0"/>
              </a:rPr>
              <a:t>concentration is low</a:t>
            </a:r>
          </a:p>
          <a:p>
            <a:pPr marL="457200" indent="-457200">
              <a:buFont typeface="Arial" panose="020B0604020202020204" pitchFamily="34" charset="0"/>
              <a:buChar char="•"/>
            </a:pPr>
            <a:r>
              <a:rPr lang="mi-NZ" sz="2800" dirty="0" smtClean="0">
                <a:solidFill>
                  <a:srgbClr val="000000"/>
                </a:solidFill>
                <a:latin typeface="Arial" panose="020B0604020202020204" pitchFamily="34" charset="0"/>
                <a:cs typeface="Arial" panose="020B0604020202020204" pitchFamily="34" charset="0"/>
              </a:rPr>
              <a:t>Red blood cells have </a:t>
            </a:r>
            <a:r>
              <a:rPr lang="mi-NZ" sz="2800" dirty="0">
                <a:solidFill>
                  <a:srgbClr val="000000"/>
                </a:solidFill>
                <a:latin typeface="Arial" panose="020B0604020202020204" pitchFamily="34" charset="0"/>
                <a:cs typeface="Arial" panose="020B0604020202020204" pitchFamily="34" charset="0"/>
              </a:rPr>
              <a:t>α-synuclein</a:t>
            </a:r>
            <a:endParaRPr lang="mi-NZ" sz="2800" dirty="0" smtClean="0">
              <a:solidFill>
                <a:srgbClr val="000000"/>
              </a:solidFill>
              <a:latin typeface="Arial" panose="020B0604020202020204" pitchFamily="34" charset="0"/>
              <a:cs typeface="Arial" panose="020B0604020202020204" pitchFamily="34" charset="0"/>
            </a:endParaRPr>
          </a:p>
          <a:p>
            <a:endParaRPr lang="mi-NZ" sz="28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mi-NZ" sz="2800" dirty="0">
              <a:solidFill>
                <a:srgbClr val="00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6063" t="2996"/>
          <a:stretch/>
        </p:blipFill>
        <p:spPr>
          <a:xfrm>
            <a:off x="8613422" y="2518779"/>
            <a:ext cx="3094473" cy="2719265"/>
          </a:xfrm>
          <a:prstGeom prst="rect">
            <a:avLst/>
          </a:prstGeom>
        </p:spPr>
      </p:pic>
    </p:spTree>
    <p:extLst>
      <p:ext uri="{BB962C8B-B14F-4D97-AF65-F5344CB8AC3E}">
        <p14:creationId xmlns:p14="http://schemas.microsoft.com/office/powerpoint/2010/main" val="35578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2234" y="241358"/>
            <a:ext cx="11565191" cy="707886"/>
          </a:xfrm>
          <a:prstGeom prst="rect">
            <a:avLst/>
          </a:prstGeom>
          <a:noFill/>
        </p:spPr>
        <p:txBody>
          <a:bodyPr wrap="square" rtlCol="0">
            <a:spAutoFit/>
          </a:bodyPr>
          <a:lstStyle/>
          <a:p>
            <a:pPr algn="r"/>
            <a:r>
              <a:rPr lang="mi-NZ" sz="4000" dirty="0">
                <a:solidFill>
                  <a:schemeClr val="bg1"/>
                </a:solidFill>
                <a:latin typeface="Arial" panose="020B0604020202020204" pitchFamily="34" charset="0"/>
                <a:cs typeface="Arial" panose="020B0604020202020204" pitchFamily="34" charset="0"/>
              </a:rPr>
              <a:t>α-synuclein </a:t>
            </a:r>
            <a:r>
              <a:rPr lang="mi-NZ" sz="4000" dirty="0" smtClean="0">
                <a:solidFill>
                  <a:schemeClr val="bg1"/>
                </a:solidFill>
                <a:latin typeface="Arial" panose="020B0604020202020204" pitchFamily="34" charset="0"/>
                <a:cs typeface="Arial" panose="020B0604020202020204" pitchFamily="34" charset="0"/>
              </a:rPr>
              <a:t>protein – new assay </a:t>
            </a:r>
            <a:endParaRPr lang="en-NZ" sz="4000"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582" y="2800939"/>
            <a:ext cx="7666384" cy="1653683"/>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4421"/>
          <a:stretch/>
        </p:blipFill>
        <p:spPr>
          <a:xfrm>
            <a:off x="6870250" y="5511989"/>
            <a:ext cx="5007175" cy="115519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441" y="1461608"/>
            <a:ext cx="8672312" cy="1234547"/>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0799" y="4507014"/>
            <a:ext cx="7559695" cy="952583"/>
          </a:xfrm>
          <a:prstGeom prst="rect">
            <a:avLst/>
          </a:prstGeom>
        </p:spPr>
      </p:pic>
    </p:spTree>
    <p:extLst>
      <p:ext uri="{BB962C8B-B14F-4D97-AF65-F5344CB8AC3E}">
        <p14:creationId xmlns:p14="http://schemas.microsoft.com/office/powerpoint/2010/main" val="30708775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2234" y="207491"/>
            <a:ext cx="11565191" cy="707886"/>
          </a:xfrm>
          <a:prstGeom prst="rect">
            <a:avLst/>
          </a:prstGeom>
          <a:noFill/>
        </p:spPr>
        <p:txBody>
          <a:bodyPr wrap="square" rtlCol="0">
            <a:spAutoFit/>
          </a:bodyPr>
          <a:lstStyle/>
          <a:p>
            <a:pPr algn="r"/>
            <a:r>
              <a:rPr lang="mi-NZ" sz="4000" dirty="0">
                <a:solidFill>
                  <a:schemeClr val="bg1"/>
                </a:solidFill>
                <a:latin typeface="Arial" panose="020B0604020202020204" pitchFamily="34" charset="0"/>
                <a:cs typeface="Arial" panose="020B0604020202020204" pitchFamily="34" charset="0"/>
              </a:rPr>
              <a:t>α-synuclein </a:t>
            </a:r>
            <a:r>
              <a:rPr lang="mi-NZ" sz="4000" dirty="0" smtClean="0">
                <a:solidFill>
                  <a:schemeClr val="bg1"/>
                </a:solidFill>
                <a:latin typeface="Arial" panose="020B0604020202020204" pitchFamily="34" charset="0"/>
                <a:cs typeface="Arial" panose="020B0604020202020204" pitchFamily="34" charset="0"/>
              </a:rPr>
              <a:t>protein – tears </a:t>
            </a:r>
            <a:endParaRPr lang="en-NZ" sz="40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3911875" y="2603913"/>
            <a:ext cx="5999769" cy="2677656"/>
          </a:xfrm>
          <a:prstGeom prst="rect">
            <a:avLst/>
          </a:prstGeom>
          <a:noFill/>
        </p:spPr>
        <p:txBody>
          <a:bodyPr wrap="square" rtlCol="0">
            <a:spAutoFit/>
          </a:bodyPr>
          <a:lstStyle/>
          <a:p>
            <a:pPr marL="457200" indent="-457200">
              <a:buFont typeface="Arial" panose="020B0604020202020204" pitchFamily="34" charset="0"/>
              <a:buChar char="•"/>
            </a:pPr>
            <a:r>
              <a:rPr lang="mi-NZ" sz="2800" dirty="0" smtClean="0">
                <a:solidFill>
                  <a:srgbClr val="000000"/>
                </a:solidFill>
                <a:latin typeface="Arial" panose="020B0604020202020204" pitchFamily="34" charset="0"/>
                <a:cs typeface="Arial" panose="020B0604020202020204" pitchFamily="34" charset="0"/>
              </a:rPr>
              <a:t>Alternate to blood – eliminates the red blood cell problem</a:t>
            </a:r>
          </a:p>
          <a:p>
            <a:pPr marL="457200" indent="-457200">
              <a:buFont typeface="Arial" panose="020B0604020202020204" pitchFamily="34" charset="0"/>
              <a:buChar char="•"/>
            </a:pPr>
            <a:endParaRPr lang="mi-NZ" sz="2800" dirty="0" smtClean="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mi-NZ" sz="2800" dirty="0" smtClean="0">
                <a:solidFill>
                  <a:srgbClr val="000000"/>
                </a:solidFill>
                <a:latin typeface="Arial" panose="020B0604020202020204" pitchFamily="34" charset="0"/>
                <a:cs typeface="Arial" panose="020B0604020202020204" pitchFamily="34" charset="0"/>
              </a:rPr>
              <a:t>Easier to collect, more suitable for regular collection</a:t>
            </a:r>
          </a:p>
          <a:p>
            <a:pPr marL="457200" indent="-457200">
              <a:buFont typeface="Arial" panose="020B0604020202020204" pitchFamily="34" charset="0"/>
              <a:buChar char="•"/>
            </a:pPr>
            <a:endParaRPr lang="mi-NZ" sz="2800" dirty="0" smtClean="0">
              <a:solidFill>
                <a:srgbClr val="00000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12234" y="2066635"/>
            <a:ext cx="2875092" cy="2784047"/>
          </a:xfrm>
          <a:prstGeom prst="rect">
            <a:avLst/>
          </a:prstGeom>
        </p:spPr>
      </p:pic>
    </p:spTree>
    <p:extLst>
      <p:ext uri="{BB962C8B-B14F-4D97-AF65-F5344CB8AC3E}">
        <p14:creationId xmlns:p14="http://schemas.microsoft.com/office/powerpoint/2010/main" val="3217020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2234" y="240149"/>
            <a:ext cx="11565191" cy="707886"/>
          </a:xfrm>
          <a:prstGeom prst="rect">
            <a:avLst/>
          </a:prstGeom>
          <a:noFill/>
        </p:spPr>
        <p:txBody>
          <a:bodyPr wrap="square" rtlCol="0">
            <a:spAutoFit/>
          </a:bodyPr>
          <a:lstStyle/>
          <a:p>
            <a:pPr algn="r"/>
            <a:r>
              <a:rPr lang="mi-NZ" sz="4000" dirty="0" smtClean="0">
                <a:solidFill>
                  <a:schemeClr val="bg1"/>
                </a:solidFill>
                <a:latin typeface="Arial" panose="020B0604020202020204" pitchFamily="34" charset="0"/>
                <a:cs typeface="Arial" panose="020B0604020202020204" pitchFamily="34" charset="0"/>
              </a:rPr>
              <a:t>Biomarkers – challenges that remain</a:t>
            </a:r>
            <a:endParaRPr lang="en-NZ" sz="40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787675" y="1602427"/>
            <a:ext cx="10304868" cy="4401205"/>
          </a:xfrm>
          <a:prstGeom prst="rect">
            <a:avLst/>
          </a:prstGeom>
          <a:noFill/>
        </p:spPr>
        <p:txBody>
          <a:bodyPr wrap="square" rtlCol="0">
            <a:spAutoFit/>
          </a:bodyPr>
          <a:lstStyle/>
          <a:p>
            <a:pPr marL="457200" indent="-457200">
              <a:buFont typeface="Arial" panose="020B0604020202020204" pitchFamily="34" charset="0"/>
              <a:buChar char="•"/>
            </a:pPr>
            <a:r>
              <a:rPr lang="mi-NZ" sz="2800" dirty="0" smtClean="0">
                <a:solidFill>
                  <a:srgbClr val="000000"/>
                </a:solidFill>
                <a:latin typeface="Arial" panose="020B0604020202020204" pitchFamily="34" charset="0"/>
                <a:cs typeface="Arial" panose="020B0604020202020204" pitchFamily="34" charset="0"/>
              </a:rPr>
              <a:t>Massive global effort to find a ‘biomarker’ of Parkinson’s</a:t>
            </a:r>
          </a:p>
          <a:p>
            <a:pPr marL="914400" lvl="1" indent="-457200">
              <a:buFont typeface="Arial" panose="020B0604020202020204" pitchFamily="34" charset="0"/>
              <a:buChar char="•"/>
            </a:pPr>
            <a:r>
              <a:rPr lang="mi-NZ" sz="2800" dirty="0" smtClean="0">
                <a:solidFill>
                  <a:srgbClr val="000000"/>
                </a:solidFill>
                <a:latin typeface="Arial" panose="020B0604020202020204" pitchFamily="34" charset="0"/>
                <a:cs typeface="Arial" panose="020B0604020202020204" pitchFamily="34" charset="0"/>
              </a:rPr>
              <a:t>Diagnosis</a:t>
            </a:r>
          </a:p>
          <a:p>
            <a:pPr marL="914400" lvl="1" indent="-457200">
              <a:buFont typeface="Arial" panose="020B0604020202020204" pitchFamily="34" charset="0"/>
              <a:buChar char="•"/>
            </a:pPr>
            <a:r>
              <a:rPr lang="mi-NZ" sz="2800" dirty="0" smtClean="0">
                <a:solidFill>
                  <a:srgbClr val="000000"/>
                </a:solidFill>
                <a:latin typeface="Arial" panose="020B0604020202020204" pitchFamily="34" charset="0"/>
                <a:cs typeface="Arial" panose="020B0604020202020204" pitchFamily="34" charset="0"/>
              </a:rPr>
              <a:t>Change with progression – testing of new therapies</a:t>
            </a:r>
          </a:p>
          <a:p>
            <a:pPr marL="914400" lvl="1" indent="-457200">
              <a:buFont typeface="Arial" panose="020B0604020202020204" pitchFamily="34" charset="0"/>
              <a:buChar char="•"/>
            </a:pPr>
            <a:endParaRPr lang="mi-NZ" sz="2800" dirty="0" smtClean="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mi-NZ" sz="2800" dirty="0" smtClean="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mi-NZ" sz="2800" dirty="0" smtClean="0">
                <a:solidFill>
                  <a:srgbClr val="000000"/>
                </a:solidFill>
                <a:latin typeface="Arial" panose="020B0604020202020204" pitchFamily="34" charset="0"/>
                <a:cs typeface="Arial" panose="020B0604020202020204" pitchFamily="34" charset="0"/>
              </a:rPr>
              <a:t>Somes challenges overcome</a:t>
            </a:r>
          </a:p>
          <a:p>
            <a:pPr marL="1371600" lvl="2" indent="-457200">
              <a:buFont typeface="Arial" panose="020B0604020202020204" pitchFamily="34" charset="0"/>
              <a:buChar char="•"/>
            </a:pPr>
            <a:r>
              <a:rPr lang="mi-NZ" sz="2800" dirty="0" smtClean="0">
                <a:solidFill>
                  <a:srgbClr val="000000"/>
                </a:solidFill>
                <a:latin typeface="Arial" panose="020B0604020202020204" pitchFamily="34" charset="0"/>
                <a:cs typeface="Arial" panose="020B0604020202020204" pitchFamily="34" charset="0"/>
              </a:rPr>
              <a:t>α-synuclein ‘behaviour’ </a:t>
            </a:r>
            <a:r>
              <a:rPr lang="mi-NZ" sz="2800" dirty="0">
                <a:solidFill>
                  <a:srgbClr val="000000"/>
                </a:solidFill>
                <a:latin typeface="Arial" panose="020B0604020202020204" pitchFamily="34" charset="0"/>
                <a:cs typeface="Arial" panose="020B0604020202020204" pitchFamily="34" charset="0"/>
              </a:rPr>
              <a:t>rather than </a:t>
            </a:r>
            <a:r>
              <a:rPr lang="mi-NZ" sz="2800" dirty="0" smtClean="0">
                <a:solidFill>
                  <a:srgbClr val="000000"/>
                </a:solidFill>
                <a:latin typeface="Arial" panose="020B0604020202020204" pitchFamily="34" charset="0"/>
                <a:cs typeface="Arial" panose="020B0604020202020204" pitchFamily="34" charset="0"/>
              </a:rPr>
              <a:t>concentration</a:t>
            </a:r>
          </a:p>
          <a:p>
            <a:pPr marL="1371600" lvl="2" indent="-457200">
              <a:buFont typeface="Arial" panose="020B0604020202020204" pitchFamily="34" charset="0"/>
              <a:buChar char="•"/>
            </a:pPr>
            <a:endParaRPr lang="mi-NZ" sz="2800" dirty="0" smtClean="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mi-NZ" sz="2800" dirty="0" smtClean="0">
                <a:solidFill>
                  <a:srgbClr val="000000"/>
                </a:solidFill>
                <a:latin typeface="Arial" panose="020B0604020202020204" pitchFamily="34" charset="0"/>
                <a:cs typeface="Arial" panose="020B0604020202020204" pitchFamily="34" charset="0"/>
              </a:rPr>
              <a:t>Some challenges remain</a:t>
            </a:r>
          </a:p>
          <a:p>
            <a:pPr marL="1371600" lvl="2" indent="-457200">
              <a:buFont typeface="Arial" panose="020B0604020202020204" pitchFamily="34" charset="0"/>
              <a:buChar char="•"/>
            </a:pPr>
            <a:r>
              <a:rPr lang="mi-NZ" sz="2800" dirty="0" smtClean="0">
                <a:solidFill>
                  <a:srgbClr val="000000"/>
                </a:solidFill>
                <a:latin typeface="Arial" panose="020B0604020202020204" pitchFamily="34" charset="0"/>
                <a:cs typeface="Arial" panose="020B0604020202020204" pitchFamily="34" charset="0"/>
              </a:rPr>
              <a:t>Parkinsonian disorders – not just Parkinson’s</a:t>
            </a:r>
          </a:p>
        </p:txBody>
      </p:sp>
    </p:spTree>
    <p:extLst>
      <p:ext uri="{BB962C8B-B14F-4D97-AF65-F5344CB8AC3E}">
        <p14:creationId xmlns:p14="http://schemas.microsoft.com/office/powerpoint/2010/main" val="3554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778" y="403277"/>
            <a:ext cx="9644917" cy="5950777"/>
          </a:xfrm>
          <a:prstGeom prst="rect">
            <a:avLst/>
          </a:prstGeom>
        </p:spPr>
      </p:pic>
    </p:spTree>
    <p:extLst>
      <p:ext uri="{BB962C8B-B14F-4D97-AF65-F5344CB8AC3E}">
        <p14:creationId xmlns:p14="http://schemas.microsoft.com/office/powerpoint/2010/main" val="2109879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5948" y="241358"/>
            <a:ext cx="8341477" cy="707886"/>
          </a:xfrm>
          <a:prstGeom prst="rect">
            <a:avLst/>
          </a:prstGeom>
          <a:noFill/>
        </p:spPr>
        <p:txBody>
          <a:bodyPr wrap="square" rtlCol="0">
            <a:spAutoFit/>
          </a:bodyPr>
          <a:lstStyle/>
          <a:p>
            <a:pPr algn="r"/>
            <a:r>
              <a:rPr lang="en-NZ" sz="4000" dirty="0" smtClean="0">
                <a:solidFill>
                  <a:schemeClr val="bg1"/>
                </a:solidFill>
                <a:latin typeface="Arial" panose="020B0604020202020204" pitchFamily="34" charset="0"/>
                <a:cs typeface="Arial" panose="020B0604020202020204" pitchFamily="34" charset="0"/>
              </a:rPr>
              <a:t>Parkinson’s – non-motor symptoms</a:t>
            </a:r>
            <a:endParaRPr lang="en-NZ" sz="4000"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152193" y="1676991"/>
            <a:ext cx="5943807" cy="1569660"/>
          </a:xfrm>
          <a:prstGeom prst="rect">
            <a:avLst/>
          </a:prstGeom>
          <a:noFill/>
        </p:spPr>
        <p:txBody>
          <a:bodyPr wrap="square" rtlCol="0">
            <a:spAutoFit/>
          </a:bodyPr>
          <a:lstStyle/>
          <a:p>
            <a:pPr marL="457200" indent="-457200">
              <a:buFont typeface="Arial" panose="020B0604020202020204" pitchFamily="34" charset="0"/>
              <a:buChar char="•"/>
            </a:pPr>
            <a:r>
              <a:rPr lang="en-NZ" sz="2400" u="sng" dirty="0" smtClean="0">
                <a:solidFill>
                  <a:srgbClr val="000000"/>
                </a:solidFill>
                <a:latin typeface="Arial" panose="020B0604020202020204" pitchFamily="34" charset="0"/>
                <a:cs typeface="Arial" panose="020B0604020202020204" pitchFamily="34" charset="0"/>
              </a:rPr>
              <a:t>Sleep Disorders</a:t>
            </a:r>
          </a:p>
          <a:p>
            <a:pPr marL="914400" lvl="1" indent="-457200">
              <a:buFont typeface="Arial" panose="020B0604020202020204" pitchFamily="34" charset="0"/>
              <a:buChar char="•"/>
            </a:pPr>
            <a:r>
              <a:rPr lang="en-NZ" sz="2400" dirty="0" smtClean="0">
                <a:solidFill>
                  <a:srgbClr val="000000"/>
                </a:solidFill>
                <a:latin typeface="Arial" panose="020B0604020202020204" pitchFamily="34" charset="0"/>
                <a:cs typeface="Arial" panose="020B0604020202020204" pitchFamily="34" charset="0"/>
              </a:rPr>
              <a:t>Fragmented sleep and insomnia</a:t>
            </a:r>
          </a:p>
          <a:p>
            <a:pPr marL="914400" lvl="1" indent="-457200">
              <a:buFont typeface="Arial" panose="020B0604020202020204" pitchFamily="34" charset="0"/>
              <a:buChar char="•"/>
            </a:pPr>
            <a:r>
              <a:rPr lang="en-NZ" sz="2400" dirty="0" smtClean="0">
                <a:solidFill>
                  <a:srgbClr val="000000"/>
                </a:solidFill>
                <a:latin typeface="Arial" panose="020B0604020202020204" pitchFamily="34" charset="0"/>
                <a:cs typeface="Arial" panose="020B0604020202020204" pitchFamily="34" charset="0"/>
              </a:rPr>
              <a:t>REM behavioural disorder</a:t>
            </a:r>
          </a:p>
          <a:p>
            <a:pPr marL="914400" lvl="1" indent="-457200">
              <a:buFont typeface="Arial" panose="020B0604020202020204" pitchFamily="34" charset="0"/>
              <a:buChar char="•"/>
            </a:pPr>
            <a:r>
              <a:rPr lang="en-NZ" sz="2400" dirty="0" smtClean="0">
                <a:solidFill>
                  <a:srgbClr val="000000"/>
                </a:solidFill>
                <a:latin typeface="Arial" panose="020B0604020202020204" pitchFamily="34" charset="0"/>
                <a:cs typeface="Arial" panose="020B0604020202020204" pitchFamily="34" charset="0"/>
              </a:rPr>
              <a:t>Daytime sleepiness</a:t>
            </a:r>
            <a:endParaRPr lang="en-NZ" sz="2400" dirty="0">
              <a:solidFill>
                <a:srgbClr val="000000"/>
              </a:solidFill>
              <a:latin typeface="Arial" panose="020B0604020202020204" pitchFamily="34" charset="0"/>
              <a:cs typeface="Arial" panose="020B0604020202020204" pitchFamily="34" charset="0"/>
            </a:endParaRPr>
          </a:p>
        </p:txBody>
      </p:sp>
      <p:sp>
        <p:nvSpPr>
          <p:cNvPr id="8" name="TextBox 7"/>
          <p:cNvSpPr txBox="1"/>
          <p:nvPr/>
        </p:nvSpPr>
        <p:spPr>
          <a:xfrm>
            <a:off x="6137725" y="1641627"/>
            <a:ext cx="5155357" cy="1569660"/>
          </a:xfrm>
          <a:prstGeom prst="rect">
            <a:avLst/>
          </a:prstGeom>
          <a:noFill/>
        </p:spPr>
        <p:txBody>
          <a:bodyPr wrap="square" rtlCol="0">
            <a:spAutoFit/>
          </a:bodyPr>
          <a:lstStyle/>
          <a:p>
            <a:pPr marL="457200" indent="-457200">
              <a:buFont typeface="Arial" panose="020B0604020202020204" pitchFamily="34" charset="0"/>
              <a:buChar char="•"/>
            </a:pPr>
            <a:r>
              <a:rPr lang="en-NZ" sz="2400" u="sng" dirty="0" smtClean="0">
                <a:solidFill>
                  <a:srgbClr val="000000"/>
                </a:solidFill>
                <a:latin typeface="Arial" panose="020B0604020202020204" pitchFamily="34" charset="0"/>
                <a:cs typeface="Arial" panose="020B0604020202020204" pitchFamily="34" charset="0"/>
              </a:rPr>
              <a:t>Autonomic Dysfunction</a:t>
            </a:r>
          </a:p>
          <a:p>
            <a:pPr marL="914400" lvl="1" indent="-457200">
              <a:buFont typeface="Arial" panose="020B0604020202020204" pitchFamily="34" charset="0"/>
              <a:buChar char="•"/>
            </a:pPr>
            <a:r>
              <a:rPr lang="en-NZ" sz="2400" dirty="0" smtClean="0">
                <a:solidFill>
                  <a:srgbClr val="000000"/>
                </a:solidFill>
                <a:latin typeface="Arial" panose="020B0604020202020204" pitchFamily="34" charset="0"/>
                <a:cs typeface="Arial" panose="020B0604020202020204" pitchFamily="34" charset="0"/>
              </a:rPr>
              <a:t>Orthostatic hypotension</a:t>
            </a:r>
          </a:p>
          <a:p>
            <a:pPr marL="914400" lvl="1" indent="-457200">
              <a:buFont typeface="Arial" panose="020B0604020202020204" pitchFamily="34" charset="0"/>
              <a:buChar char="•"/>
            </a:pPr>
            <a:r>
              <a:rPr lang="en-NZ" sz="2400" dirty="0" smtClean="0">
                <a:solidFill>
                  <a:srgbClr val="000000"/>
                </a:solidFill>
                <a:latin typeface="Arial" panose="020B0604020202020204" pitchFamily="34" charset="0"/>
                <a:cs typeface="Arial" panose="020B0604020202020204" pitchFamily="34" charset="0"/>
              </a:rPr>
              <a:t>Urogenital dysfunction</a:t>
            </a:r>
          </a:p>
          <a:p>
            <a:pPr marL="914400" lvl="1" indent="-457200">
              <a:buFont typeface="Arial" panose="020B0604020202020204" pitchFamily="34" charset="0"/>
              <a:buChar char="•"/>
            </a:pPr>
            <a:r>
              <a:rPr lang="en-NZ" sz="2400" dirty="0" smtClean="0">
                <a:solidFill>
                  <a:srgbClr val="000000"/>
                </a:solidFill>
                <a:latin typeface="Arial" panose="020B0604020202020204" pitchFamily="34" charset="0"/>
                <a:cs typeface="Arial" panose="020B0604020202020204" pitchFamily="34" charset="0"/>
              </a:rPr>
              <a:t>Constipation</a:t>
            </a:r>
          </a:p>
        </p:txBody>
      </p:sp>
      <p:sp>
        <p:nvSpPr>
          <p:cNvPr id="6" name="TextBox 5"/>
          <p:cNvSpPr txBox="1"/>
          <p:nvPr/>
        </p:nvSpPr>
        <p:spPr>
          <a:xfrm>
            <a:off x="152193" y="3719513"/>
            <a:ext cx="5943807" cy="1569660"/>
          </a:xfrm>
          <a:prstGeom prst="rect">
            <a:avLst/>
          </a:prstGeom>
          <a:noFill/>
        </p:spPr>
        <p:txBody>
          <a:bodyPr wrap="square" rtlCol="0">
            <a:spAutoFit/>
          </a:bodyPr>
          <a:lstStyle/>
          <a:p>
            <a:pPr marL="457200" indent="-457200">
              <a:buFont typeface="Arial" panose="020B0604020202020204" pitchFamily="34" charset="0"/>
              <a:buChar char="•"/>
            </a:pPr>
            <a:r>
              <a:rPr lang="en-NZ" sz="2400" u="sng" dirty="0">
                <a:solidFill>
                  <a:srgbClr val="000000"/>
                </a:solidFill>
                <a:latin typeface="Arial" panose="020B0604020202020204" pitchFamily="34" charset="0"/>
                <a:cs typeface="Arial" panose="020B0604020202020204" pitchFamily="34" charset="0"/>
              </a:rPr>
              <a:t>Sensory symptoms and pain</a:t>
            </a:r>
          </a:p>
          <a:p>
            <a:pPr marL="914400" lvl="1" indent="-457200">
              <a:buFont typeface="Arial" panose="020B0604020202020204" pitchFamily="34" charset="0"/>
              <a:buChar char="•"/>
            </a:pPr>
            <a:r>
              <a:rPr lang="en-NZ" sz="2400" dirty="0">
                <a:solidFill>
                  <a:srgbClr val="000000"/>
                </a:solidFill>
                <a:latin typeface="Arial" panose="020B0604020202020204" pitchFamily="34" charset="0"/>
                <a:cs typeface="Arial" panose="020B0604020202020204" pitchFamily="34" charset="0"/>
              </a:rPr>
              <a:t>Loss of sense of smell</a:t>
            </a:r>
          </a:p>
          <a:p>
            <a:pPr marL="914400" lvl="1" indent="-457200">
              <a:buFont typeface="Arial" panose="020B0604020202020204" pitchFamily="34" charset="0"/>
              <a:buChar char="•"/>
            </a:pPr>
            <a:r>
              <a:rPr lang="en-NZ" sz="2400" dirty="0">
                <a:solidFill>
                  <a:srgbClr val="000000"/>
                </a:solidFill>
                <a:latin typeface="Arial" panose="020B0604020202020204" pitchFamily="34" charset="0"/>
                <a:cs typeface="Arial" panose="020B0604020202020204" pitchFamily="34" charset="0"/>
              </a:rPr>
              <a:t>Abnormal sensations</a:t>
            </a:r>
          </a:p>
          <a:p>
            <a:pPr marL="914400" lvl="1" indent="-457200">
              <a:buFont typeface="Arial" panose="020B0604020202020204" pitchFamily="34" charset="0"/>
              <a:buChar char="•"/>
            </a:pPr>
            <a:r>
              <a:rPr lang="en-NZ" sz="2400" dirty="0">
                <a:solidFill>
                  <a:srgbClr val="000000"/>
                </a:solidFill>
                <a:latin typeface="Arial" panose="020B0604020202020204" pitchFamily="34" charset="0"/>
                <a:cs typeface="Arial" panose="020B0604020202020204" pitchFamily="34" charset="0"/>
              </a:rPr>
              <a:t>Pain</a:t>
            </a:r>
          </a:p>
        </p:txBody>
      </p:sp>
      <p:sp>
        <p:nvSpPr>
          <p:cNvPr id="9" name="TextBox 8"/>
          <p:cNvSpPr txBox="1"/>
          <p:nvPr/>
        </p:nvSpPr>
        <p:spPr>
          <a:xfrm>
            <a:off x="6146328" y="3719513"/>
            <a:ext cx="5943807" cy="2677656"/>
          </a:xfrm>
          <a:prstGeom prst="rect">
            <a:avLst/>
          </a:prstGeom>
          <a:noFill/>
        </p:spPr>
        <p:txBody>
          <a:bodyPr wrap="square" rtlCol="0">
            <a:spAutoFit/>
          </a:bodyPr>
          <a:lstStyle/>
          <a:p>
            <a:pPr marL="457200" indent="-457200">
              <a:buFont typeface="Arial" panose="020B0604020202020204" pitchFamily="34" charset="0"/>
              <a:buChar char="•"/>
            </a:pPr>
            <a:r>
              <a:rPr lang="en-NZ" sz="2400" u="sng" dirty="0" smtClean="0">
                <a:solidFill>
                  <a:srgbClr val="000000"/>
                </a:solidFill>
                <a:latin typeface="Arial" panose="020B0604020202020204" pitchFamily="34" charset="0"/>
                <a:cs typeface="Arial" panose="020B0604020202020204" pitchFamily="34" charset="0"/>
              </a:rPr>
              <a:t>Neuropsychiatric </a:t>
            </a:r>
          </a:p>
          <a:p>
            <a:pPr marL="914400" lvl="1" indent="-457200">
              <a:buFont typeface="Arial" panose="020B0604020202020204" pitchFamily="34" charset="0"/>
              <a:buChar char="•"/>
            </a:pPr>
            <a:r>
              <a:rPr lang="en-NZ" sz="2400" dirty="0" smtClean="0">
                <a:solidFill>
                  <a:srgbClr val="000000"/>
                </a:solidFill>
                <a:latin typeface="Arial" panose="020B0604020202020204" pitchFamily="34" charset="0"/>
                <a:cs typeface="Arial" panose="020B0604020202020204" pitchFamily="34" charset="0"/>
              </a:rPr>
              <a:t>Depression</a:t>
            </a:r>
          </a:p>
          <a:p>
            <a:pPr marL="914400" lvl="1" indent="-457200">
              <a:buFont typeface="Arial" panose="020B0604020202020204" pitchFamily="34" charset="0"/>
              <a:buChar char="•"/>
            </a:pPr>
            <a:r>
              <a:rPr lang="en-NZ" sz="2400" dirty="0" smtClean="0">
                <a:solidFill>
                  <a:srgbClr val="000000"/>
                </a:solidFill>
                <a:latin typeface="Arial" panose="020B0604020202020204" pitchFamily="34" charset="0"/>
                <a:cs typeface="Arial" panose="020B0604020202020204" pitchFamily="34" charset="0"/>
              </a:rPr>
              <a:t>Anxiety</a:t>
            </a:r>
          </a:p>
          <a:p>
            <a:pPr marL="914400" lvl="1" indent="-457200">
              <a:buFont typeface="Arial" panose="020B0604020202020204" pitchFamily="34" charset="0"/>
              <a:buChar char="•"/>
            </a:pPr>
            <a:r>
              <a:rPr lang="en-NZ" sz="2400" dirty="0" smtClean="0">
                <a:solidFill>
                  <a:srgbClr val="000000"/>
                </a:solidFill>
                <a:latin typeface="Arial" panose="020B0604020202020204" pitchFamily="34" charset="0"/>
                <a:cs typeface="Arial" panose="020B0604020202020204" pitchFamily="34" charset="0"/>
              </a:rPr>
              <a:t>Apathy and anhedonia</a:t>
            </a:r>
          </a:p>
          <a:p>
            <a:pPr marL="914400" lvl="1" indent="-457200">
              <a:buFont typeface="Arial" panose="020B0604020202020204" pitchFamily="34" charset="0"/>
              <a:buChar char="•"/>
            </a:pPr>
            <a:r>
              <a:rPr lang="en-NZ" sz="2400" dirty="0" smtClean="0">
                <a:solidFill>
                  <a:srgbClr val="000000"/>
                </a:solidFill>
                <a:latin typeface="Arial" panose="020B0604020202020204" pitchFamily="34" charset="0"/>
                <a:cs typeface="Arial" panose="020B0604020202020204" pitchFamily="34" charset="0"/>
              </a:rPr>
              <a:t>Cognitive impairment and dementia</a:t>
            </a:r>
          </a:p>
          <a:p>
            <a:pPr marL="914400" lvl="1" indent="-457200">
              <a:buFont typeface="Arial" panose="020B0604020202020204" pitchFamily="34" charset="0"/>
              <a:buChar char="•"/>
            </a:pPr>
            <a:r>
              <a:rPr lang="en-NZ" sz="2400" dirty="0" smtClean="0">
                <a:solidFill>
                  <a:srgbClr val="000000"/>
                </a:solidFill>
                <a:latin typeface="Arial" panose="020B0604020202020204" pitchFamily="34" charset="0"/>
                <a:cs typeface="Arial" panose="020B0604020202020204" pitchFamily="34" charset="0"/>
              </a:rPr>
              <a:t>Hallucinations and psychosis</a:t>
            </a:r>
          </a:p>
          <a:p>
            <a:pPr marL="914400" lvl="1" indent="-457200">
              <a:buFont typeface="Arial" panose="020B0604020202020204" pitchFamily="34" charset="0"/>
              <a:buChar char="•"/>
            </a:pPr>
            <a:r>
              <a:rPr lang="en-NZ" sz="2400" dirty="0" smtClean="0">
                <a:solidFill>
                  <a:srgbClr val="000000"/>
                </a:solidFill>
                <a:latin typeface="Arial" panose="020B0604020202020204" pitchFamily="34" charset="0"/>
                <a:cs typeface="Arial" panose="020B0604020202020204" pitchFamily="34" charset="0"/>
              </a:rPr>
              <a:t>Impulse control</a:t>
            </a:r>
          </a:p>
        </p:txBody>
      </p:sp>
    </p:spTree>
    <p:extLst>
      <p:ext uri="{BB962C8B-B14F-4D97-AF65-F5344CB8AC3E}">
        <p14:creationId xmlns:p14="http://schemas.microsoft.com/office/powerpoint/2010/main" val="310636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2412" y="500608"/>
            <a:ext cx="10512779" cy="707886"/>
          </a:xfrm>
          <a:prstGeom prst="rect">
            <a:avLst/>
          </a:prstGeom>
          <a:noFill/>
        </p:spPr>
        <p:txBody>
          <a:bodyPr wrap="square" rtlCol="0">
            <a:spAutoFit/>
          </a:bodyPr>
          <a:lstStyle/>
          <a:p>
            <a:pPr algn="r"/>
            <a:r>
              <a:rPr lang="en-NZ" sz="4000" dirty="0" smtClean="0">
                <a:solidFill>
                  <a:schemeClr val="bg1"/>
                </a:solidFill>
                <a:latin typeface="Arial" panose="020B0604020202020204" pitchFamily="34" charset="0"/>
                <a:cs typeface="Arial" panose="020B0604020202020204" pitchFamily="34" charset="0"/>
              </a:rPr>
              <a:t>Challenge #1</a:t>
            </a:r>
            <a:endParaRPr lang="en-NZ" sz="40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1052412" y="3540227"/>
            <a:ext cx="10084833" cy="954107"/>
          </a:xfrm>
          <a:prstGeom prst="rect">
            <a:avLst/>
          </a:prstGeom>
          <a:noFill/>
        </p:spPr>
        <p:txBody>
          <a:bodyPr wrap="square" rtlCol="0">
            <a:spAutoFit/>
          </a:bodyPr>
          <a:lstStyle/>
          <a:p>
            <a:pPr algn="ctr"/>
            <a:r>
              <a:rPr lang="en-NZ" sz="2800" b="1" dirty="0" smtClean="0">
                <a:solidFill>
                  <a:srgbClr val="000000"/>
                </a:solidFill>
                <a:latin typeface="Arial" panose="020B0604020202020204" pitchFamily="34" charset="0"/>
                <a:cs typeface="Arial" panose="020B0604020202020204" pitchFamily="34" charset="0"/>
              </a:rPr>
              <a:t>Why does an individual get Parkinson’s?</a:t>
            </a:r>
          </a:p>
          <a:p>
            <a:endParaRPr lang="mi-NZ" sz="28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6192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75637" y="241357"/>
            <a:ext cx="7106051" cy="707886"/>
          </a:xfrm>
          <a:prstGeom prst="rect">
            <a:avLst/>
          </a:prstGeom>
          <a:noFill/>
        </p:spPr>
        <p:txBody>
          <a:bodyPr wrap="square" rtlCol="0">
            <a:spAutoFit/>
          </a:bodyPr>
          <a:lstStyle/>
          <a:p>
            <a:pPr algn="r"/>
            <a:r>
              <a:rPr lang="en-NZ" sz="4000" dirty="0" smtClean="0">
                <a:solidFill>
                  <a:schemeClr val="bg1"/>
                </a:solidFill>
                <a:latin typeface="Arial" panose="020B0604020202020204" pitchFamily="34" charset="0"/>
                <a:cs typeface="Arial" panose="020B0604020202020204" pitchFamily="34" charset="0"/>
              </a:rPr>
              <a:t>Parkinson’s – risk factors </a:t>
            </a:r>
            <a:endParaRPr lang="en-NZ" sz="4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43" r="49242"/>
          <a:stretch/>
        </p:blipFill>
        <p:spPr>
          <a:xfrm>
            <a:off x="592063" y="1000790"/>
            <a:ext cx="3359040" cy="2009051"/>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9693" y="1781136"/>
            <a:ext cx="2603404" cy="1463351"/>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33790"/>
          <a:stretch/>
        </p:blipFill>
        <p:spPr>
          <a:xfrm>
            <a:off x="4439209" y="1279728"/>
            <a:ext cx="2183922" cy="144598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934" y="5106105"/>
            <a:ext cx="2571750" cy="14097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50483" y="4801305"/>
            <a:ext cx="1800225" cy="1714500"/>
          </a:xfrm>
          <a:prstGeom prst="rect">
            <a:avLst/>
          </a:prstGeom>
        </p:spPr>
      </p:pic>
      <p:grpSp>
        <p:nvGrpSpPr>
          <p:cNvPr id="15" name="Group 14"/>
          <p:cNvGrpSpPr/>
          <p:nvPr/>
        </p:nvGrpSpPr>
        <p:grpSpPr>
          <a:xfrm>
            <a:off x="728573" y="3244487"/>
            <a:ext cx="3976731" cy="1409700"/>
            <a:chOff x="728573" y="3244487"/>
            <a:chExt cx="3976731" cy="1409700"/>
          </a:xfrm>
        </p:grpSpPr>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8573" y="3244487"/>
              <a:ext cx="1676400" cy="1409700"/>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00254" y="3244487"/>
              <a:ext cx="2305050" cy="1409700"/>
            </a:xfrm>
            <a:prstGeom prst="rect">
              <a:avLst/>
            </a:prstGeom>
          </p:spPr>
        </p:pic>
      </p:grpSp>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41838" y="4467930"/>
            <a:ext cx="2057400" cy="2047875"/>
          </a:xfrm>
          <a:prstGeom prst="rect">
            <a:avLst/>
          </a:prstGeom>
        </p:spPr>
      </p:pic>
      <p:pic>
        <p:nvPicPr>
          <p:cNvPr id="12" name="Picture 11"/>
          <p:cNvPicPr>
            <a:picLocks noChangeAspect="1"/>
          </p:cNvPicPr>
          <p:nvPr/>
        </p:nvPicPr>
        <p:blipFill rotWithShape="1">
          <a:blip r:embed="rId11">
            <a:extLst>
              <a:ext uri="{28A0092B-C50C-407E-A947-70E740481C1C}">
                <a14:useLocalDpi xmlns:a14="http://schemas.microsoft.com/office/drawing/2010/main" val="0"/>
              </a:ext>
            </a:extLst>
          </a:blip>
          <a:srcRect r="25688"/>
          <a:stretch/>
        </p:blipFill>
        <p:spPr>
          <a:xfrm>
            <a:off x="6533590" y="4633392"/>
            <a:ext cx="2425366" cy="2050325"/>
          </a:xfrm>
          <a:prstGeom prst="rect">
            <a:avLst/>
          </a:prstGeom>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68432" y="2699770"/>
            <a:ext cx="2546150" cy="1768160"/>
          </a:xfrm>
          <a:prstGeom prst="rect">
            <a:avLst/>
          </a:prstGeom>
        </p:spPr>
      </p:pic>
    </p:spTree>
    <p:extLst>
      <p:ext uri="{BB962C8B-B14F-4D97-AF65-F5344CB8AC3E}">
        <p14:creationId xmlns:p14="http://schemas.microsoft.com/office/powerpoint/2010/main" val="400787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36900" y="241358"/>
            <a:ext cx="7950421" cy="707886"/>
          </a:xfrm>
          <a:prstGeom prst="rect">
            <a:avLst/>
          </a:prstGeom>
          <a:noFill/>
        </p:spPr>
        <p:txBody>
          <a:bodyPr wrap="square" rtlCol="0">
            <a:spAutoFit/>
          </a:bodyPr>
          <a:lstStyle/>
          <a:p>
            <a:pPr algn="r"/>
            <a:r>
              <a:rPr lang="en-NZ" sz="4000" dirty="0" smtClean="0">
                <a:solidFill>
                  <a:schemeClr val="bg1"/>
                </a:solidFill>
                <a:latin typeface="Arial" panose="020B0604020202020204" pitchFamily="34" charset="0"/>
                <a:cs typeface="Arial" panose="020B0604020202020204" pitchFamily="34" charset="0"/>
              </a:rPr>
              <a:t>Parkinson’s – risk mediation</a:t>
            </a:r>
            <a:endParaRPr lang="en-NZ" sz="40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782641" y="3059893"/>
            <a:ext cx="8602803" cy="3600986"/>
          </a:xfrm>
          <a:prstGeom prst="rect">
            <a:avLst/>
          </a:prstGeom>
          <a:noFill/>
        </p:spPr>
        <p:txBody>
          <a:bodyPr wrap="square" rtlCol="0">
            <a:spAutoFit/>
          </a:bodyPr>
          <a:lstStyle/>
          <a:p>
            <a:pPr marL="457200" indent="-457200">
              <a:spcAft>
                <a:spcPts val="1800"/>
              </a:spcAft>
              <a:buFont typeface="Arial" panose="020B0604020202020204" pitchFamily="34" charset="0"/>
              <a:buChar char="•"/>
            </a:pPr>
            <a:r>
              <a:rPr lang="en-NZ" sz="2800" dirty="0" smtClean="0">
                <a:solidFill>
                  <a:srgbClr val="000000"/>
                </a:solidFill>
                <a:latin typeface="Arial" panose="020B0604020202020204" pitchFamily="34" charset="0"/>
                <a:cs typeface="Arial" panose="020B0604020202020204" pitchFamily="34" charset="0"/>
              </a:rPr>
              <a:t>Studies </a:t>
            </a:r>
            <a:r>
              <a:rPr lang="en-NZ" sz="2800" dirty="0" smtClean="0">
                <a:solidFill>
                  <a:srgbClr val="000000"/>
                </a:solidFill>
                <a:latin typeface="Arial" panose="020B0604020202020204" pitchFamily="34" charset="0"/>
                <a:cs typeface="Arial" panose="020B0604020202020204" pitchFamily="34" charset="0"/>
              </a:rPr>
              <a:t>have indicated that Parkinson’s risk can be mediated </a:t>
            </a:r>
            <a:r>
              <a:rPr lang="en-NZ" sz="2800" dirty="0" smtClean="0">
                <a:solidFill>
                  <a:srgbClr val="000000"/>
                </a:solidFill>
                <a:latin typeface="Arial" panose="020B0604020202020204" pitchFamily="34" charset="0"/>
                <a:cs typeface="Arial" panose="020B0604020202020204" pitchFamily="34" charset="0"/>
              </a:rPr>
              <a:t>by medications </a:t>
            </a:r>
            <a:endParaRPr lang="en-NZ" sz="2800" dirty="0" smtClean="0">
              <a:solidFill>
                <a:srgbClr val="000000"/>
              </a:solidFill>
              <a:latin typeface="Arial" panose="020B0604020202020204" pitchFamily="34" charset="0"/>
              <a:cs typeface="Arial" panose="020B0604020202020204" pitchFamily="34" charset="0"/>
            </a:endParaRPr>
          </a:p>
          <a:p>
            <a:pPr marL="914400" lvl="1" indent="-457200">
              <a:spcAft>
                <a:spcPts val="1800"/>
              </a:spcAft>
              <a:buFont typeface="Arial" panose="020B0604020202020204" pitchFamily="34" charset="0"/>
              <a:buChar char="•"/>
            </a:pPr>
            <a:r>
              <a:rPr lang="en-NZ" sz="2800" dirty="0" smtClean="0">
                <a:solidFill>
                  <a:srgbClr val="000000"/>
                </a:solidFill>
                <a:latin typeface="Arial" panose="020B0604020202020204" pitchFamily="34" charset="0"/>
                <a:cs typeface="Arial" panose="020B0604020202020204" pitchFamily="34" charset="0"/>
              </a:rPr>
              <a:t>Salbutamol – asthma </a:t>
            </a:r>
          </a:p>
          <a:p>
            <a:pPr marL="914400" lvl="1" indent="-457200">
              <a:spcAft>
                <a:spcPts val="1800"/>
              </a:spcAft>
              <a:buFont typeface="Arial" panose="020B0604020202020204" pitchFamily="34" charset="0"/>
              <a:buChar char="•"/>
            </a:pPr>
            <a:r>
              <a:rPr lang="en-NZ" sz="2800" dirty="0" err="1" smtClean="0">
                <a:solidFill>
                  <a:srgbClr val="000000"/>
                </a:solidFill>
                <a:latin typeface="Arial" panose="020B0604020202020204" pitchFamily="34" charset="0"/>
                <a:cs typeface="Arial" panose="020B0604020202020204" pitchFamily="34" charset="0"/>
              </a:rPr>
              <a:t>Glitazone</a:t>
            </a:r>
            <a:r>
              <a:rPr lang="en-NZ" sz="2800" dirty="0" smtClean="0">
                <a:solidFill>
                  <a:srgbClr val="000000"/>
                </a:solidFill>
                <a:latin typeface="Arial" panose="020B0604020202020204" pitchFamily="34" charset="0"/>
                <a:cs typeface="Arial" panose="020B0604020202020204" pitchFamily="34" charset="0"/>
              </a:rPr>
              <a:t> – diabetes </a:t>
            </a:r>
          </a:p>
          <a:p>
            <a:pPr marL="914400" lvl="1" indent="-457200">
              <a:spcAft>
                <a:spcPts val="1800"/>
              </a:spcAft>
              <a:buFont typeface="Arial" panose="020B0604020202020204" pitchFamily="34" charset="0"/>
              <a:buChar char="•"/>
            </a:pPr>
            <a:r>
              <a:rPr lang="en-NZ" sz="2800" dirty="0" smtClean="0">
                <a:solidFill>
                  <a:srgbClr val="000000"/>
                </a:solidFill>
                <a:latin typeface="Arial" panose="020B0604020202020204" pitchFamily="34" charset="0"/>
                <a:cs typeface="Arial" panose="020B0604020202020204" pitchFamily="34" charset="0"/>
              </a:rPr>
              <a:t>Calcium channel blockers – hypertension</a:t>
            </a:r>
          </a:p>
          <a:p>
            <a:pPr marL="914400" lvl="1" indent="-457200">
              <a:spcAft>
                <a:spcPts val="1800"/>
              </a:spcAft>
              <a:buFont typeface="Arial" panose="020B0604020202020204" pitchFamily="34" charset="0"/>
              <a:buChar char="•"/>
            </a:pPr>
            <a:r>
              <a:rPr lang="mi-NZ" sz="2800" dirty="0" smtClean="0">
                <a:solidFill>
                  <a:srgbClr val="000000"/>
                </a:solidFill>
                <a:latin typeface="Arial" panose="020B0604020202020204" pitchFamily="34" charset="0"/>
                <a:cs typeface="Arial" panose="020B0604020202020204" pitchFamily="34" charset="0"/>
              </a:rPr>
              <a:t>Ambroxol – cough syrup</a:t>
            </a:r>
            <a:endParaRPr lang="en-NZ" sz="2800" dirty="0" smtClean="0">
              <a:solidFill>
                <a:srgbClr val="00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075" y="1109839"/>
            <a:ext cx="1847850" cy="14097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2967" y="1109839"/>
            <a:ext cx="1962150" cy="1409700"/>
          </a:xfrm>
          <a:prstGeom prst="rect">
            <a:avLst/>
          </a:prstGeom>
        </p:spPr>
      </p:pic>
    </p:spTree>
    <p:extLst>
      <p:ext uri="{BB962C8B-B14F-4D97-AF65-F5344CB8AC3E}">
        <p14:creationId xmlns:p14="http://schemas.microsoft.com/office/powerpoint/2010/main" val="217768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98044" y="241358"/>
            <a:ext cx="9189277" cy="707886"/>
          </a:xfrm>
          <a:prstGeom prst="rect">
            <a:avLst/>
          </a:prstGeom>
          <a:noFill/>
        </p:spPr>
        <p:txBody>
          <a:bodyPr wrap="square" rtlCol="0">
            <a:spAutoFit/>
          </a:bodyPr>
          <a:lstStyle/>
          <a:p>
            <a:pPr algn="r"/>
            <a:r>
              <a:rPr lang="mi-NZ" sz="4000" dirty="0" smtClean="0">
                <a:solidFill>
                  <a:schemeClr val="bg1"/>
                </a:solidFill>
                <a:latin typeface="Arial" panose="020B0604020202020204" pitchFamily="34" charset="0"/>
                <a:cs typeface="Arial" panose="020B0604020202020204" pitchFamily="34" charset="0"/>
              </a:rPr>
              <a:t>Risk factors - What challenges remain</a:t>
            </a:r>
            <a:endParaRPr lang="en-NZ" sz="40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365780" y="1766560"/>
            <a:ext cx="11521541" cy="4832092"/>
          </a:xfrm>
          <a:prstGeom prst="rect">
            <a:avLst/>
          </a:prstGeom>
          <a:noFill/>
        </p:spPr>
        <p:txBody>
          <a:bodyPr wrap="square" rtlCol="0">
            <a:spAutoFit/>
          </a:bodyPr>
          <a:lstStyle/>
          <a:p>
            <a:pPr marL="457200" indent="-457200">
              <a:buFont typeface="Arial" panose="020B0604020202020204" pitchFamily="34" charset="0"/>
              <a:buChar char="•"/>
            </a:pPr>
            <a:r>
              <a:rPr lang="en-NZ" sz="2800" dirty="0" smtClean="0">
                <a:solidFill>
                  <a:srgbClr val="000000"/>
                </a:solidFill>
                <a:latin typeface="Arial" panose="020B0604020202020204" pitchFamily="34" charset="0"/>
                <a:cs typeface="Arial" panose="020B0604020202020204" pitchFamily="34" charset="0"/>
              </a:rPr>
              <a:t>Very good at identifying the risk and ‘protective’ factors in isolation – not very good at combining them</a:t>
            </a:r>
          </a:p>
          <a:p>
            <a:pPr marL="457200" indent="-457200">
              <a:buFont typeface="Arial" panose="020B0604020202020204" pitchFamily="34" charset="0"/>
              <a:buChar char="•"/>
            </a:pPr>
            <a:endParaRPr lang="mi-NZ" sz="2800" dirty="0">
              <a:solidFill>
                <a:srgbClr val="000000"/>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mi-NZ" sz="2800" dirty="0" smtClean="0">
                <a:solidFill>
                  <a:srgbClr val="000000"/>
                </a:solidFill>
                <a:latin typeface="Arial" panose="020B0604020202020204" pitchFamily="34" charset="0"/>
                <a:cs typeface="Arial" panose="020B0604020202020204" pitchFamily="34" charset="0"/>
              </a:rPr>
              <a:t>Difficult to collect all relevant information from individuals</a:t>
            </a:r>
          </a:p>
          <a:p>
            <a:pPr marL="457200" indent="-457200">
              <a:buFont typeface="Arial" panose="020B0604020202020204" pitchFamily="34" charset="0"/>
              <a:buChar char="•"/>
            </a:pPr>
            <a:endParaRPr lang="mi-NZ" sz="2800" dirty="0">
              <a:solidFill>
                <a:srgbClr val="000000"/>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mi-NZ" sz="2800" dirty="0" smtClean="0">
                <a:solidFill>
                  <a:srgbClr val="000000"/>
                </a:solidFill>
                <a:latin typeface="Arial" panose="020B0604020202020204" pitchFamily="34" charset="0"/>
                <a:cs typeface="Arial" panose="020B0604020202020204" pitchFamily="34" charset="0"/>
              </a:rPr>
              <a:t>Difficult to get enough numbers to do meaningful analyses</a:t>
            </a:r>
          </a:p>
          <a:p>
            <a:pPr marL="457200" indent="-457200">
              <a:buFont typeface="Arial" panose="020B0604020202020204" pitchFamily="34" charset="0"/>
              <a:buChar char="•"/>
            </a:pPr>
            <a:endParaRPr lang="mi-NZ" sz="2800" dirty="0">
              <a:solidFill>
                <a:srgbClr val="000000"/>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mi-NZ" sz="2800" dirty="0" smtClean="0">
                <a:solidFill>
                  <a:srgbClr val="000000"/>
                </a:solidFill>
                <a:latin typeface="Arial" panose="020B0604020202020204" pitchFamily="34" charset="0"/>
                <a:cs typeface="Arial" panose="020B0604020202020204" pitchFamily="34" charset="0"/>
              </a:rPr>
              <a:t>Fancy statistics needed to ensure robust analyses</a:t>
            </a:r>
          </a:p>
          <a:p>
            <a:pPr marL="457200" indent="-457200">
              <a:buFont typeface="Arial" panose="020B0604020202020204" pitchFamily="34" charset="0"/>
              <a:buChar char="•"/>
            </a:pPr>
            <a:endParaRPr lang="mi-NZ" sz="28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mi-NZ" sz="2800" dirty="0" smtClean="0">
                <a:solidFill>
                  <a:srgbClr val="000000"/>
                </a:solidFill>
                <a:latin typeface="Arial" panose="020B0604020202020204" pitchFamily="34" charset="0"/>
                <a:cs typeface="Arial" panose="020B0604020202020204" pitchFamily="34" charset="0"/>
              </a:rPr>
              <a:t>Movement Disorders Society – Parkinson’s Exposome Taskforce</a:t>
            </a:r>
            <a:endParaRPr lang="en-NZ" sz="2800" dirty="0" smtClean="0">
              <a:solidFill>
                <a:srgbClr val="000000"/>
              </a:solidFill>
              <a:latin typeface="Arial" panose="020B0604020202020204" pitchFamily="34" charset="0"/>
              <a:cs typeface="Arial" panose="020B0604020202020204" pitchFamily="34" charset="0"/>
            </a:endParaRPr>
          </a:p>
          <a:p>
            <a:endParaRPr lang="mi-NZ"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575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5539" y="253566"/>
            <a:ext cx="11565191" cy="707886"/>
          </a:xfrm>
          <a:prstGeom prst="rect">
            <a:avLst/>
          </a:prstGeom>
          <a:noFill/>
        </p:spPr>
        <p:txBody>
          <a:bodyPr wrap="square" rtlCol="0">
            <a:spAutoFit/>
          </a:bodyPr>
          <a:lstStyle/>
          <a:p>
            <a:pPr algn="r"/>
            <a:r>
              <a:rPr lang="en-NZ" sz="4000" dirty="0" smtClean="0">
                <a:solidFill>
                  <a:schemeClr val="bg1"/>
                </a:solidFill>
                <a:latin typeface="Arial" panose="020B0604020202020204" pitchFamily="34" charset="0"/>
                <a:cs typeface="Arial" panose="020B0604020202020204" pitchFamily="34" charset="0"/>
              </a:rPr>
              <a:t>Challenge #2</a:t>
            </a:r>
            <a:endParaRPr lang="en-NZ" sz="40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1167170" y="3561493"/>
            <a:ext cx="10084833" cy="954107"/>
          </a:xfrm>
          <a:prstGeom prst="rect">
            <a:avLst/>
          </a:prstGeom>
          <a:noFill/>
        </p:spPr>
        <p:txBody>
          <a:bodyPr wrap="square" rtlCol="0">
            <a:spAutoFit/>
          </a:bodyPr>
          <a:lstStyle/>
          <a:p>
            <a:pPr algn="ctr"/>
            <a:r>
              <a:rPr lang="en-NZ" sz="2800" b="1" dirty="0" smtClean="0">
                <a:solidFill>
                  <a:srgbClr val="000000"/>
                </a:solidFill>
                <a:latin typeface="Arial" panose="020B0604020202020204" pitchFamily="34" charset="0"/>
                <a:cs typeface="Arial" panose="020B0604020202020204" pitchFamily="34" charset="0"/>
              </a:rPr>
              <a:t>Can we identify who is going to get Parkinson’s?</a:t>
            </a:r>
          </a:p>
          <a:p>
            <a:pPr algn="ctr"/>
            <a:endParaRPr lang="mi-NZ" sz="28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5611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845997" y="1108724"/>
            <a:ext cx="8602803" cy="2031325"/>
          </a:xfrm>
          <a:prstGeom prst="rect">
            <a:avLst/>
          </a:prstGeom>
          <a:noFill/>
        </p:spPr>
        <p:txBody>
          <a:bodyPr wrap="square" rtlCol="0">
            <a:spAutoFit/>
          </a:bodyPr>
          <a:lstStyle/>
          <a:p>
            <a:endParaRPr lang="en-NZ" dirty="0">
              <a:solidFill>
                <a:schemeClr val="bg1"/>
              </a:solidFill>
            </a:endParaRPr>
          </a:p>
          <a:p>
            <a:endParaRPr lang="en-NZ" dirty="0" smtClean="0">
              <a:solidFill>
                <a:schemeClr val="bg1"/>
              </a:solidFill>
            </a:endParaRPr>
          </a:p>
          <a:p>
            <a:endParaRPr lang="en-NZ" dirty="0">
              <a:solidFill>
                <a:schemeClr val="bg1"/>
              </a:solidFill>
            </a:endParaRPr>
          </a:p>
          <a:p>
            <a:endParaRPr lang="en-NZ" dirty="0">
              <a:solidFill>
                <a:schemeClr val="bg1"/>
              </a:solidFill>
            </a:endParaRPr>
          </a:p>
          <a:p>
            <a:endParaRPr lang="en-NZ" dirty="0">
              <a:solidFill>
                <a:schemeClr val="bg1"/>
              </a:solidFill>
            </a:endParaRPr>
          </a:p>
          <a:p>
            <a:r>
              <a:rPr lang="en-NZ" dirty="0" smtClean="0">
                <a:solidFill>
                  <a:schemeClr val="bg1"/>
                </a:solidFill>
              </a:rPr>
              <a:t> </a:t>
            </a:r>
          </a:p>
          <a:p>
            <a:endParaRPr lang="en-NZ" dirty="0">
              <a:solidFill>
                <a:schemeClr val="bg1"/>
              </a:solidFill>
            </a:endParaRPr>
          </a:p>
        </p:txBody>
      </p:sp>
      <p:sp>
        <p:nvSpPr>
          <p:cNvPr id="6" name="TextBox 5"/>
          <p:cNvSpPr txBox="1"/>
          <p:nvPr/>
        </p:nvSpPr>
        <p:spPr>
          <a:xfrm>
            <a:off x="4904142" y="241357"/>
            <a:ext cx="6980423" cy="707886"/>
          </a:xfrm>
          <a:prstGeom prst="rect">
            <a:avLst/>
          </a:prstGeom>
          <a:noFill/>
        </p:spPr>
        <p:txBody>
          <a:bodyPr wrap="square" rtlCol="0">
            <a:spAutoFit/>
          </a:bodyPr>
          <a:lstStyle/>
          <a:p>
            <a:pPr algn="r"/>
            <a:r>
              <a:rPr lang="en-NZ" sz="4000" dirty="0" smtClean="0">
                <a:latin typeface="Arial" panose="020B0604020202020204" pitchFamily="34" charset="0"/>
                <a:cs typeface="Arial" panose="020B0604020202020204" pitchFamily="34" charset="0"/>
              </a:rPr>
              <a:t>Parkinson’s - timeline</a:t>
            </a:r>
            <a:endParaRPr lang="en-NZ" sz="4000" dirty="0">
              <a:latin typeface="Arial" panose="020B0604020202020204" pitchFamily="34" charset="0"/>
              <a:cs typeface="Arial" panose="020B0604020202020204" pitchFamily="34" charset="0"/>
            </a:endParaRPr>
          </a:p>
        </p:txBody>
      </p:sp>
      <p:pic>
        <p:nvPicPr>
          <p:cNvPr id="5" name="Picture 4" descr="Diagram, timeline&#10;&#10;Description automatically generated with medium confidence"/>
          <p:cNvPicPr/>
          <p:nvPr/>
        </p:nvPicPr>
        <p:blipFill rotWithShape="1">
          <a:blip r:embed="rId3" cstate="print">
            <a:extLst>
              <a:ext uri="{28A0092B-C50C-407E-A947-70E740481C1C}">
                <a14:useLocalDpi xmlns:a14="http://schemas.microsoft.com/office/drawing/2010/main" val="0"/>
              </a:ext>
            </a:extLst>
          </a:blip>
          <a:srcRect b="3518"/>
          <a:stretch/>
        </p:blipFill>
        <p:spPr bwMode="auto">
          <a:xfrm>
            <a:off x="609832" y="949243"/>
            <a:ext cx="10972333" cy="5604903"/>
          </a:xfrm>
          <a:prstGeom prst="rect">
            <a:avLst/>
          </a:prstGeom>
          <a:noFill/>
          <a:ln>
            <a:noFill/>
          </a:ln>
          <a:extLst>
            <a:ext uri="{53640926-AAD7-44D8-BBD7-CCE9431645EC}">
              <a14:shadowObscured xmlns:a14="http://schemas.microsoft.com/office/drawing/2010/main"/>
            </a:ext>
          </a:extLst>
        </p:spPr>
      </p:pic>
      <p:cxnSp>
        <p:nvCxnSpPr>
          <p:cNvPr id="7" name="Straight Connector 6"/>
          <p:cNvCxnSpPr/>
          <p:nvPr/>
        </p:nvCxnSpPr>
        <p:spPr>
          <a:xfrm>
            <a:off x="5034508" y="620889"/>
            <a:ext cx="0" cy="546382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055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19872</TotalTime>
  <Words>2435</Words>
  <Application>Microsoft Office PowerPoint</Application>
  <PresentationFormat>Widescreen</PresentationFormat>
  <Paragraphs>240</Paragraphs>
  <Slides>24</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Candara</vt:lpstr>
      <vt:lpstr>Mangal</vt:lpstr>
      <vt:lpstr>Symbol</vt:lpstr>
      <vt:lpstr>Waveform</vt:lpstr>
      <vt:lpstr>Parkinson’s disease: where we’re at and challenges ahead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neurological foundation</dc:title>
  <dc:creator>Georgina Couch</dc:creator>
  <cp:lastModifiedBy>Toni Pitcher</cp:lastModifiedBy>
  <cp:revision>467</cp:revision>
  <cp:lastPrinted>2019-10-25T00:19:10Z</cp:lastPrinted>
  <dcterms:created xsi:type="dcterms:W3CDTF">2018-02-18T19:14:36Z</dcterms:created>
  <dcterms:modified xsi:type="dcterms:W3CDTF">2026-05-24T10:19:07Z</dcterms:modified>
</cp:coreProperties>
</file>