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84" r:id="rId3"/>
    <p:sldId id="288" r:id="rId4"/>
    <p:sldId id="287" r:id="rId5"/>
    <p:sldId id="290" r:id="rId6"/>
    <p:sldId id="267" r:id="rId7"/>
    <p:sldId id="279" r:id="rId8"/>
    <p:sldId id="296" r:id="rId9"/>
    <p:sldId id="285" r:id="rId10"/>
    <p:sldId id="294" r:id="rId11"/>
    <p:sldId id="291" r:id="rId12"/>
    <p:sldId id="292" r:id="rId13"/>
    <p:sldId id="280" r:id="rId14"/>
    <p:sldId id="266" r:id="rId15"/>
    <p:sldId id="282" r:id="rId16"/>
    <p:sldId id="283" r:id="rId17"/>
    <p:sldId id="281" r:id="rId18"/>
    <p:sldId id="270" r:id="rId19"/>
    <p:sldId id="297" r:id="rId20"/>
    <p:sldId id="299" r:id="rId21"/>
    <p:sldId id="268" r:id="rId22"/>
    <p:sldId id="269" r:id="rId23"/>
    <p:sldId id="271" r:id="rId24"/>
    <p:sldId id="286" r:id="rId25"/>
    <p:sldId id="272" r:id="rId26"/>
    <p:sldId id="273" r:id="rId27"/>
    <p:sldId id="275" r:id="rId28"/>
    <p:sldId id="27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587" autoAdjust="0"/>
    <p:restoredTop sz="86390" autoAdjust="0"/>
  </p:normalViewPr>
  <p:slideViewPr>
    <p:cSldViewPr snapToGrid="0">
      <p:cViewPr varScale="1">
        <p:scale>
          <a:sx n="90" d="100"/>
          <a:sy n="90" d="100"/>
        </p:scale>
        <p:origin x="216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BAB93E-E12B-468E-ABF5-034065E8D0C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54EC6D-7D11-479B-82B1-269265CEA1BA}">
      <dgm:prSet/>
      <dgm:spPr/>
      <dgm:t>
        <a:bodyPr/>
        <a:lstStyle/>
        <a:p>
          <a:r>
            <a:rPr lang="en-US"/>
            <a:t>Concentric, eccentric, isometric, isotonic, inner/middle and outer range</a:t>
          </a:r>
        </a:p>
      </dgm:t>
    </dgm:pt>
    <dgm:pt modelId="{0503E546-C9DC-4359-A4C3-80CCF2250C52}" type="parTrans" cxnId="{DEB9850C-CE08-46EF-8A21-EC718FE7A44E}">
      <dgm:prSet/>
      <dgm:spPr/>
      <dgm:t>
        <a:bodyPr/>
        <a:lstStyle/>
        <a:p>
          <a:endParaRPr lang="en-US"/>
        </a:p>
      </dgm:t>
    </dgm:pt>
    <dgm:pt modelId="{1A9E9EDD-019D-4961-BA61-2F0CFC712382}" type="sibTrans" cxnId="{DEB9850C-CE08-46EF-8A21-EC718FE7A44E}">
      <dgm:prSet/>
      <dgm:spPr/>
      <dgm:t>
        <a:bodyPr/>
        <a:lstStyle/>
        <a:p>
          <a:endParaRPr lang="en-US"/>
        </a:p>
      </dgm:t>
    </dgm:pt>
    <dgm:pt modelId="{34E18C36-3456-4B8D-8CCE-3DFB9BC55AEC}">
      <dgm:prSet/>
      <dgm:spPr/>
      <dgm:t>
        <a:bodyPr/>
        <a:lstStyle/>
        <a:p>
          <a:r>
            <a:rPr lang="en-US" dirty="0"/>
            <a:t>Range of movement</a:t>
          </a:r>
        </a:p>
      </dgm:t>
    </dgm:pt>
    <dgm:pt modelId="{1C31402D-7D4D-4409-8DCD-B18026266E68}" type="parTrans" cxnId="{0B9B9FD2-83B7-431F-8CC8-DA0973D36534}">
      <dgm:prSet/>
      <dgm:spPr/>
      <dgm:t>
        <a:bodyPr/>
        <a:lstStyle/>
        <a:p>
          <a:endParaRPr lang="en-US"/>
        </a:p>
      </dgm:t>
    </dgm:pt>
    <dgm:pt modelId="{5C3DBEED-F684-4178-A394-5E9A25ECFFD2}" type="sibTrans" cxnId="{0B9B9FD2-83B7-431F-8CC8-DA0973D36534}">
      <dgm:prSet/>
      <dgm:spPr/>
      <dgm:t>
        <a:bodyPr/>
        <a:lstStyle/>
        <a:p>
          <a:endParaRPr lang="en-US"/>
        </a:p>
      </dgm:t>
    </dgm:pt>
    <dgm:pt modelId="{4760E051-1A62-492B-9D2E-EAFFD4728681}">
      <dgm:prSet/>
      <dgm:spPr/>
      <dgm:t>
        <a:bodyPr/>
        <a:lstStyle/>
        <a:p>
          <a:r>
            <a:rPr lang="en-US"/>
            <a:t>Aerobic</a:t>
          </a:r>
        </a:p>
      </dgm:t>
    </dgm:pt>
    <dgm:pt modelId="{29EEE982-2264-42D4-8012-B758B4BE01F3}" type="parTrans" cxnId="{57B4F2E1-81AC-4FAF-A8C9-DB9B90C81C32}">
      <dgm:prSet/>
      <dgm:spPr/>
      <dgm:t>
        <a:bodyPr/>
        <a:lstStyle/>
        <a:p>
          <a:endParaRPr lang="en-US"/>
        </a:p>
      </dgm:t>
    </dgm:pt>
    <dgm:pt modelId="{B12827AD-5069-4C50-9021-E70D6CA562F4}" type="sibTrans" cxnId="{57B4F2E1-81AC-4FAF-A8C9-DB9B90C81C32}">
      <dgm:prSet/>
      <dgm:spPr/>
      <dgm:t>
        <a:bodyPr/>
        <a:lstStyle/>
        <a:p>
          <a:endParaRPr lang="en-US"/>
        </a:p>
      </dgm:t>
    </dgm:pt>
    <dgm:pt modelId="{79007F77-5142-496F-B178-7100BC048C9B}">
      <dgm:prSet/>
      <dgm:spPr/>
      <dgm:t>
        <a:bodyPr/>
        <a:lstStyle/>
        <a:p>
          <a:r>
            <a:rPr lang="en-US"/>
            <a:t>Strengthening</a:t>
          </a:r>
        </a:p>
      </dgm:t>
    </dgm:pt>
    <dgm:pt modelId="{3005C509-C8C6-44D1-B3A6-15B0712BE3CB}" type="parTrans" cxnId="{A0D3DA62-71D4-40CC-8290-CAD759F6B0B5}">
      <dgm:prSet/>
      <dgm:spPr/>
      <dgm:t>
        <a:bodyPr/>
        <a:lstStyle/>
        <a:p>
          <a:endParaRPr lang="en-US"/>
        </a:p>
      </dgm:t>
    </dgm:pt>
    <dgm:pt modelId="{F2A2738F-826D-4DBB-94CC-CFD390D844E8}" type="sibTrans" cxnId="{A0D3DA62-71D4-40CC-8290-CAD759F6B0B5}">
      <dgm:prSet/>
      <dgm:spPr/>
      <dgm:t>
        <a:bodyPr/>
        <a:lstStyle/>
        <a:p>
          <a:endParaRPr lang="en-US"/>
        </a:p>
      </dgm:t>
    </dgm:pt>
    <dgm:pt modelId="{88FF3592-CA5A-476F-8145-DF1F0F08EBEE}">
      <dgm:prSet/>
      <dgm:spPr/>
      <dgm:t>
        <a:bodyPr/>
        <a:lstStyle/>
        <a:p>
          <a:r>
            <a:rPr lang="en-US"/>
            <a:t>Balance</a:t>
          </a:r>
        </a:p>
      </dgm:t>
    </dgm:pt>
    <dgm:pt modelId="{E35D6F5D-DAE4-4BFB-986C-281BECF088FB}" type="parTrans" cxnId="{852B1019-1C55-4991-BED8-C30311DED9A1}">
      <dgm:prSet/>
      <dgm:spPr/>
      <dgm:t>
        <a:bodyPr/>
        <a:lstStyle/>
        <a:p>
          <a:endParaRPr lang="en-US"/>
        </a:p>
      </dgm:t>
    </dgm:pt>
    <dgm:pt modelId="{BAD29173-2836-433F-B58C-090F19B19C60}" type="sibTrans" cxnId="{852B1019-1C55-4991-BED8-C30311DED9A1}">
      <dgm:prSet/>
      <dgm:spPr/>
      <dgm:t>
        <a:bodyPr/>
        <a:lstStyle/>
        <a:p>
          <a:endParaRPr lang="en-US"/>
        </a:p>
      </dgm:t>
    </dgm:pt>
    <dgm:pt modelId="{C4D6C183-312C-40D7-AA79-FC93352B6EB1}">
      <dgm:prSet/>
      <dgm:spPr/>
      <dgm:t>
        <a:bodyPr/>
        <a:lstStyle/>
        <a:p>
          <a:r>
            <a:rPr lang="en-US"/>
            <a:t>Co-ordination</a:t>
          </a:r>
        </a:p>
      </dgm:t>
    </dgm:pt>
    <dgm:pt modelId="{4C86AB19-3CEC-45DE-94A2-FCC34A5BB799}" type="parTrans" cxnId="{AAF55CF0-9692-4F2D-9E0E-05DD8F93B715}">
      <dgm:prSet/>
      <dgm:spPr/>
      <dgm:t>
        <a:bodyPr/>
        <a:lstStyle/>
        <a:p>
          <a:endParaRPr lang="en-US"/>
        </a:p>
      </dgm:t>
    </dgm:pt>
    <dgm:pt modelId="{B3D6F0CF-52A3-42DB-8C09-67269D2362D0}" type="sibTrans" cxnId="{AAF55CF0-9692-4F2D-9E0E-05DD8F93B715}">
      <dgm:prSet/>
      <dgm:spPr/>
      <dgm:t>
        <a:bodyPr/>
        <a:lstStyle/>
        <a:p>
          <a:endParaRPr lang="en-US"/>
        </a:p>
      </dgm:t>
    </dgm:pt>
    <dgm:pt modelId="{61E7373F-5266-490F-BDCF-10B834BF8599}" type="pres">
      <dgm:prSet presAssocID="{2DBAB93E-E12B-468E-ABF5-034065E8D0C6}" presName="vert0" presStyleCnt="0">
        <dgm:presLayoutVars>
          <dgm:dir/>
          <dgm:animOne val="branch"/>
          <dgm:animLvl val="lvl"/>
        </dgm:presLayoutVars>
      </dgm:prSet>
      <dgm:spPr/>
    </dgm:pt>
    <dgm:pt modelId="{B7B59742-AF1A-4628-B1FA-811DD01E9BCB}" type="pres">
      <dgm:prSet presAssocID="{5454EC6D-7D11-479B-82B1-269265CEA1BA}" presName="thickLine" presStyleLbl="alignNode1" presStyleIdx="0" presStyleCnt="6"/>
      <dgm:spPr/>
    </dgm:pt>
    <dgm:pt modelId="{1A593B04-DBAE-4346-8CC6-456F69983D5A}" type="pres">
      <dgm:prSet presAssocID="{5454EC6D-7D11-479B-82B1-269265CEA1BA}" presName="horz1" presStyleCnt="0"/>
      <dgm:spPr/>
    </dgm:pt>
    <dgm:pt modelId="{FB6C4830-34A5-4739-A2AC-7CA0D0942B72}" type="pres">
      <dgm:prSet presAssocID="{5454EC6D-7D11-479B-82B1-269265CEA1BA}" presName="tx1" presStyleLbl="revTx" presStyleIdx="0" presStyleCnt="6"/>
      <dgm:spPr/>
    </dgm:pt>
    <dgm:pt modelId="{ACB16172-F734-4EF0-9B72-CB6F9D65CFBE}" type="pres">
      <dgm:prSet presAssocID="{5454EC6D-7D11-479B-82B1-269265CEA1BA}" presName="vert1" presStyleCnt="0"/>
      <dgm:spPr/>
    </dgm:pt>
    <dgm:pt modelId="{D446AB12-91B6-4FD2-861E-5DE257ECA30C}" type="pres">
      <dgm:prSet presAssocID="{34E18C36-3456-4B8D-8CCE-3DFB9BC55AEC}" presName="thickLine" presStyleLbl="alignNode1" presStyleIdx="1" presStyleCnt="6"/>
      <dgm:spPr/>
    </dgm:pt>
    <dgm:pt modelId="{B89D8FEE-E548-4E2E-A480-0558BDA11B0D}" type="pres">
      <dgm:prSet presAssocID="{34E18C36-3456-4B8D-8CCE-3DFB9BC55AEC}" presName="horz1" presStyleCnt="0"/>
      <dgm:spPr/>
    </dgm:pt>
    <dgm:pt modelId="{9A74FED1-FB20-497D-96D1-BC6CE621B396}" type="pres">
      <dgm:prSet presAssocID="{34E18C36-3456-4B8D-8CCE-3DFB9BC55AEC}" presName="tx1" presStyleLbl="revTx" presStyleIdx="1" presStyleCnt="6"/>
      <dgm:spPr/>
    </dgm:pt>
    <dgm:pt modelId="{6FADC5E3-8590-4531-85DC-FBEBD38B0607}" type="pres">
      <dgm:prSet presAssocID="{34E18C36-3456-4B8D-8CCE-3DFB9BC55AEC}" presName="vert1" presStyleCnt="0"/>
      <dgm:spPr/>
    </dgm:pt>
    <dgm:pt modelId="{05E2811F-45FF-4F1B-B525-3F7BF824DF60}" type="pres">
      <dgm:prSet presAssocID="{4760E051-1A62-492B-9D2E-EAFFD4728681}" presName="thickLine" presStyleLbl="alignNode1" presStyleIdx="2" presStyleCnt="6"/>
      <dgm:spPr/>
    </dgm:pt>
    <dgm:pt modelId="{F837E573-4E76-41DE-8C75-0EC7E30FC724}" type="pres">
      <dgm:prSet presAssocID="{4760E051-1A62-492B-9D2E-EAFFD4728681}" presName="horz1" presStyleCnt="0"/>
      <dgm:spPr/>
    </dgm:pt>
    <dgm:pt modelId="{1659D86B-A09A-4591-AAEF-F9ACB25DA783}" type="pres">
      <dgm:prSet presAssocID="{4760E051-1A62-492B-9D2E-EAFFD4728681}" presName="tx1" presStyleLbl="revTx" presStyleIdx="2" presStyleCnt="6"/>
      <dgm:spPr/>
    </dgm:pt>
    <dgm:pt modelId="{B8984CB4-A21E-4964-A832-790E8D8D8858}" type="pres">
      <dgm:prSet presAssocID="{4760E051-1A62-492B-9D2E-EAFFD4728681}" presName="vert1" presStyleCnt="0"/>
      <dgm:spPr/>
    </dgm:pt>
    <dgm:pt modelId="{A65A738C-732A-4CE4-8BE3-2D0CBAB4825E}" type="pres">
      <dgm:prSet presAssocID="{79007F77-5142-496F-B178-7100BC048C9B}" presName="thickLine" presStyleLbl="alignNode1" presStyleIdx="3" presStyleCnt="6"/>
      <dgm:spPr/>
    </dgm:pt>
    <dgm:pt modelId="{FC592EDE-9557-49E8-B23D-4E2503BEACFA}" type="pres">
      <dgm:prSet presAssocID="{79007F77-5142-496F-B178-7100BC048C9B}" presName="horz1" presStyleCnt="0"/>
      <dgm:spPr/>
    </dgm:pt>
    <dgm:pt modelId="{AC7CD109-4679-4C4C-A8F9-25D755D1B837}" type="pres">
      <dgm:prSet presAssocID="{79007F77-5142-496F-B178-7100BC048C9B}" presName="tx1" presStyleLbl="revTx" presStyleIdx="3" presStyleCnt="6"/>
      <dgm:spPr/>
    </dgm:pt>
    <dgm:pt modelId="{5EA2C4B1-A681-425E-8461-3CD104AF5142}" type="pres">
      <dgm:prSet presAssocID="{79007F77-5142-496F-B178-7100BC048C9B}" presName="vert1" presStyleCnt="0"/>
      <dgm:spPr/>
    </dgm:pt>
    <dgm:pt modelId="{2577DF86-3713-4DD1-B7A4-94BED51BECB5}" type="pres">
      <dgm:prSet presAssocID="{88FF3592-CA5A-476F-8145-DF1F0F08EBEE}" presName="thickLine" presStyleLbl="alignNode1" presStyleIdx="4" presStyleCnt="6"/>
      <dgm:spPr/>
    </dgm:pt>
    <dgm:pt modelId="{D67EB965-A6EB-4597-803B-36C097166953}" type="pres">
      <dgm:prSet presAssocID="{88FF3592-CA5A-476F-8145-DF1F0F08EBEE}" presName="horz1" presStyleCnt="0"/>
      <dgm:spPr/>
    </dgm:pt>
    <dgm:pt modelId="{237C6140-7FAD-4015-82C8-5EA8434EB6B6}" type="pres">
      <dgm:prSet presAssocID="{88FF3592-CA5A-476F-8145-DF1F0F08EBEE}" presName="tx1" presStyleLbl="revTx" presStyleIdx="4" presStyleCnt="6"/>
      <dgm:spPr/>
    </dgm:pt>
    <dgm:pt modelId="{756776E4-F736-4EA5-81DC-B4185782BE7D}" type="pres">
      <dgm:prSet presAssocID="{88FF3592-CA5A-476F-8145-DF1F0F08EBEE}" presName="vert1" presStyleCnt="0"/>
      <dgm:spPr/>
    </dgm:pt>
    <dgm:pt modelId="{F5D2AD79-8E79-41A6-B623-CEA82002CE62}" type="pres">
      <dgm:prSet presAssocID="{C4D6C183-312C-40D7-AA79-FC93352B6EB1}" presName="thickLine" presStyleLbl="alignNode1" presStyleIdx="5" presStyleCnt="6"/>
      <dgm:spPr/>
    </dgm:pt>
    <dgm:pt modelId="{FFCE9C4F-CC43-49F8-B1E1-C7117B1E0240}" type="pres">
      <dgm:prSet presAssocID="{C4D6C183-312C-40D7-AA79-FC93352B6EB1}" presName="horz1" presStyleCnt="0"/>
      <dgm:spPr/>
    </dgm:pt>
    <dgm:pt modelId="{B6FD37D0-E00F-421E-A7CB-FE8222701209}" type="pres">
      <dgm:prSet presAssocID="{C4D6C183-312C-40D7-AA79-FC93352B6EB1}" presName="tx1" presStyleLbl="revTx" presStyleIdx="5" presStyleCnt="6"/>
      <dgm:spPr/>
    </dgm:pt>
    <dgm:pt modelId="{A201C50C-BF3E-43B2-8ABA-6FFE43CCED96}" type="pres">
      <dgm:prSet presAssocID="{C4D6C183-312C-40D7-AA79-FC93352B6EB1}" presName="vert1" presStyleCnt="0"/>
      <dgm:spPr/>
    </dgm:pt>
  </dgm:ptLst>
  <dgm:cxnLst>
    <dgm:cxn modelId="{F341730A-84C8-42BA-A52E-059B2CC257F0}" type="presOf" srcId="{2DBAB93E-E12B-468E-ABF5-034065E8D0C6}" destId="{61E7373F-5266-490F-BDCF-10B834BF8599}" srcOrd="0" destOrd="0" presId="urn:microsoft.com/office/officeart/2008/layout/LinedList"/>
    <dgm:cxn modelId="{DEB9850C-CE08-46EF-8A21-EC718FE7A44E}" srcId="{2DBAB93E-E12B-468E-ABF5-034065E8D0C6}" destId="{5454EC6D-7D11-479B-82B1-269265CEA1BA}" srcOrd="0" destOrd="0" parTransId="{0503E546-C9DC-4359-A4C3-80CCF2250C52}" sibTransId="{1A9E9EDD-019D-4961-BA61-2F0CFC712382}"/>
    <dgm:cxn modelId="{852B1019-1C55-4991-BED8-C30311DED9A1}" srcId="{2DBAB93E-E12B-468E-ABF5-034065E8D0C6}" destId="{88FF3592-CA5A-476F-8145-DF1F0F08EBEE}" srcOrd="4" destOrd="0" parTransId="{E35D6F5D-DAE4-4BFB-986C-281BECF088FB}" sibTransId="{BAD29173-2836-433F-B58C-090F19B19C60}"/>
    <dgm:cxn modelId="{8637293C-D196-49D1-886E-9CB1A42AA7C5}" type="presOf" srcId="{C4D6C183-312C-40D7-AA79-FC93352B6EB1}" destId="{B6FD37D0-E00F-421E-A7CB-FE8222701209}" srcOrd="0" destOrd="0" presId="urn:microsoft.com/office/officeart/2008/layout/LinedList"/>
    <dgm:cxn modelId="{9F0FED49-F8BD-4A15-83AD-2C6447D296F9}" type="presOf" srcId="{79007F77-5142-496F-B178-7100BC048C9B}" destId="{AC7CD109-4679-4C4C-A8F9-25D755D1B837}" srcOrd="0" destOrd="0" presId="urn:microsoft.com/office/officeart/2008/layout/LinedList"/>
    <dgm:cxn modelId="{A0D3DA62-71D4-40CC-8290-CAD759F6B0B5}" srcId="{2DBAB93E-E12B-468E-ABF5-034065E8D0C6}" destId="{79007F77-5142-496F-B178-7100BC048C9B}" srcOrd="3" destOrd="0" parTransId="{3005C509-C8C6-44D1-B3A6-15B0712BE3CB}" sibTransId="{F2A2738F-826D-4DBB-94CC-CFD390D844E8}"/>
    <dgm:cxn modelId="{07604672-3F11-49F7-806B-6AEEC1356240}" type="presOf" srcId="{4760E051-1A62-492B-9D2E-EAFFD4728681}" destId="{1659D86B-A09A-4591-AAEF-F9ACB25DA783}" srcOrd="0" destOrd="0" presId="urn:microsoft.com/office/officeart/2008/layout/LinedList"/>
    <dgm:cxn modelId="{05B4569E-F528-4269-B68A-9DB11C902DDD}" type="presOf" srcId="{5454EC6D-7D11-479B-82B1-269265CEA1BA}" destId="{FB6C4830-34A5-4739-A2AC-7CA0D0942B72}" srcOrd="0" destOrd="0" presId="urn:microsoft.com/office/officeart/2008/layout/LinedList"/>
    <dgm:cxn modelId="{42326DB7-301E-4902-A7B3-ED75A38B77F1}" type="presOf" srcId="{88FF3592-CA5A-476F-8145-DF1F0F08EBEE}" destId="{237C6140-7FAD-4015-82C8-5EA8434EB6B6}" srcOrd="0" destOrd="0" presId="urn:microsoft.com/office/officeart/2008/layout/LinedList"/>
    <dgm:cxn modelId="{0B9B9FD2-83B7-431F-8CC8-DA0973D36534}" srcId="{2DBAB93E-E12B-468E-ABF5-034065E8D0C6}" destId="{34E18C36-3456-4B8D-8CCE-3DFB9BC55AEC}" srcOrd="1" destOrd="0" parTransId="{1C31402D-7D4D-4409-8DCD-B18026266E68}" sibTransId="{5C3DBEED-F684-4178-A394-5E9A25ECFFD2}"/>
    <dgm:cxn modelId="{57B4F2E1-81AC-4FAF-A8C9-DB9B90C81C32}" srcId="{2DBAB93E-E12B-468E-ABF5-034065E8D0C6}" destId="{4760E051-1A62-492B-9D2E-EAFFD4728681}" srcOrd="2" destOrd="0" parTransId="{29EEE982-2264-42D4-8012-B758B4BE01F3}" sibTransId="{B12827AD-5069-4C50-9021-E70D6CA562F4}"/>
    <dgm:cxn modelId="{AAF55CF0-9692-4F2D-9E0E-05DD8F93B715}" srcId="{2DBAB93E-E12B-468E-ABF5-034065E8D0C6}" destId="{C4D6C183-312C-40D7-AA79-FC93352B6EB1}" srcOrd="5" destOrd="0" parTransId="{4C86AB19-3CEC-45DE-94A2-FCC34A5BB799}" sibTransId="{B3D6F0CF-52A3-42DB-8C09-67269D2362D0}"/>
    <dgm:cxn modelId="{F9137CFA-AF25-491A-AF6F-FE0DE68422B8}" type="presOf" srcId="{34E18C36-3456-4B8D-8CCE-3DFB9BC55AEC}" destId="{9A74FED1-FB20-497D-96D1-BC6CE621B396}" srcOrd="0" destOrd="0" presId="urn:microsoft.com/office/officeart/2008/layout/LinedList"/>
    <dgm:cxn modelId="{6F4437B3-4CDD-4D70-90A9-B83AB7A2D115}" type="presParOf" srcId="{61E7373F-5266-490F-BDCF-10B834BF8599}" destId="{B7B59742-AF1A-4628-B1FA-811DD01E9BCB}" srcOrd="0" destOrd="0" presId="urn:microsoft.com/office/officeart/2008/layout/LinedList"/>
    <dgm:cxn modelId="{FDF998AD-BFBB-4E0E-ACA4-B22F2B25910C}" type="presParOf" srcId="{61E7373F-5266-490F-BDCF-10B834BF8599}" destId="{1A593B04-DBAE-4346-8CC6-456F69983D5A}" srcOrd="1" destOrd="0" presId="urn:microsoft.com/office/officeart/2008/layout/LinedList"/>
    <dgm:cxn modelId="{92DCE1E7-60DB-4BD4-8D68-1DD0872517BD}" type="presParOf" srcId="{1A593B04-DBAE-4346-8CC6-456F69983D5A}" destId="{FB6C4830-34A5-4739-A2AC-7CA0D0942B72}" srcOrd="0" destOrd="0" presId="urn:microsoft.com/office/officeart/2008/layout/LinedList"/>
    <dgm:cxn modelId="{CEE13FC7-431D-4984-BB13-BE0362FB0BA5}" type="presParOf" srcId="{1A593B04-DBAE-4346-8CC6-456F69983D5A}" destId="{ACB16172-F734-4EF0-9B72-CB6F9D65CFBE}" srcOrd="1" destOrd="0" presId="urn:microsoft.com/office/officeart/2008/layout/LinedList"/>
    <dgm:cxn modelId="{279C48CF-1AD9-4AE2-A7AB-B20CDC694598}" type="presParOf" srcId="{61E7373F-5266-490F-BDCF-10B834BF8599}" destId="{D446AB12-91B6-4FD2-861E-5DE257ECA30C}" srcOrd="2" destOrd="0" presId="urn:microsoft.com/office/officeart/2008/layout/LinedList"/>
    <dgm:cxn modelId="{9F654A3B-7BDE-4395-8401-2BCFCFB49067}" type="presParOf" srcId="{61E7373F-5266-490F-BDCF-10B834BF8599}" destId="{B89D8FEE-E548-4E2E-A480-0558BDA11B0D}" srcOrd="3" destOrd="0" presId="urn:microsoft.com/office/officeart/2008/layout/LinedList"/>
    <dgm:cxn modelId="{BC48398C-5901-4400-AD3E-CFC1CA07CEBD}" type="presParOf" srcId="{B89D8FEE-E548-4E2E-A480-0558BDA11B0D}" destId="{9A74FED1-FB20-497D-96D1-BC6CE621B396}" srcOrd="0" destOrd="0" presId="urn:microsoft.com/office/officeart/2008/layout/LinedList"/>
    <dgm:cxn modelId="{8D087EC7-FC56-4855-AD10-064CEC2B1FC4}" type="presParOf" srcId="{B89D8FEE-E548-4E2E-A480-0558BDA11B0D}" destId="{6FADC5E3-8590-4531-85DC-FBEBD38B0607}" srcOrd="1" destOrd="0" presId="urn:microsoft.com/office/officeart/2008/layout/LinedList"/>
    <dgm:cxn modelId="{81635CD4-EE30-4D74-80FB-2C573E74FA83}" type="presParOf" srcId="{61E7373F-5266-490F-BDCF-10B834BF8599}" destId="{05E2811F-45FF-4F1B-B525-3F7BF824DF60}" srcOrd="4" destOrd="0" presId="urn:microsoft.com/office/officeart/2008/layout/LinedList"/>
    <dgm:cxn modelId="{0A89D502-6D80-4570-81AA-D5D37C702425}" type="presParOf" srcId="{61E7373F-5266-490F-BDCF-10B834BF8599}" destId="{F837E573-4E76-41DE-8C75-0EC7E30FC724}" srcOrd="5" destOrd="0" presId="urn:microsoft.com/office/officeart/2008/layout/LinedList"/>
    <dgm:cxn modelId="{B58CB738-44FE-46C5-A2A8-DEB3AAB3CFA8}" type="presParOf" srcId="{F837E573-4E76-41DE-8C75-0EC7E30FC724}" destId="{1659D86B-A09A-4591-AAEF-F9ACB25DA783}" srcOrd="0" destOrd="0" presId="urn:microsoft.com/office/officeart/2008/layout/LinedList"/>
    <dgm:cxn modelId="{A7691EC8-8B10-49AE-A0AF-447BF220E615}" type="presParOf" srcId="{F837E573-4E76-41DE-8C75-0EC7E30FC724}" destId="{B8984CB4-A21E-4964-A832-790E8D8D8858}" srcOrd="1" destOrd="0" presId="urn:microsoft.com/office/officeart/2008/layout/LinedList"/>
    <dgm:cxn modelId="{59CFC32E-8E97-46C6-B5E9-D39EAEDB44D2}" type="presParOf" srcId="{61E7373F-5266-490F-BDCF-10B834BF8599}" destId="{A65A738C-732A-4CE4-8BE3-2D0CBAB4825E}" srcOrd="6" destOrd="0" presId="urn:microsoft.com/office/officeart/2008/layout/LinedList"/>
    <dgm:cxn modelId="{62439C63-CA4C-4183-BD7A-82936A0256B5}" type="presParOf" srcId="{61E7373F-5266-490F-BDCF-10B834BF8599}" destId="{FC592EDE-9557-49E8-B23D-4E2503BEACFA}" srcOrd="7" destOrd="0" presId="urn:microsoft.com/office/officeart/2008/layout/LinedList"/>
    <dgm:cxn modelId="{A55C5D67-0A79-4C12-938F-1909E9802415}" type="presParOf" srcId="{FC592EDE-9557-49E8-B23D-4E2503BEACFA}" destId="{AC7CD109-4679-4C4C-A8F9-25D755D1B837}" srcOrd="0" destOrd="0" presId="urn:microsoft.com/office/officeart/2008/layout/LinedList"/>
    <dgm:cxn modelId="{8763E7AE-BC42-437C-B590-B96CA6FE8AB5}" type="presParOf" srcId="{FC592EDE-9557-49E8-B23D-4E2503BEACFA}" destId="{5EA2C4B1-A681-425E-8461-3CD104AF5142}" srcOrd="1" destOrd="0" presId="urn:microsoft.com/office/officeart/2008/layout/LinedList"/>
    <dgm:cxn modelId="{60C6F181-2839-4C59-9F5F-FB84AB184CE8}" type="presParOf" srcId="{61E7373F-5266-490F-BDCF-10B834BF8599}" destId="{2577DF86-3713-4DD1-B7A4-94BED51BECB5}" srcOrd="8" destOrd="0" presId="urn:microsoft.com/office/officeart/2008/layout/LinedList"/>
    <dgm:cxn modelId="{A79FAABA-02F9-4110-8B4A-0F996374F287}" type="presParOf" srcId="{61E7373F-5266-490F-BDCF-10B834BF8599}" destId="{D67EB965-A6EB-4597-803B-36C097166953}" srcOrd="9" destOrd="0" presId="urn:microsoft.com/office/officeart/2008/layout/LinedList"/>
    <dgm:cxn modelId="{9F98B386-0E4B-418A-8A5F-889C96A09791}" type="presParOf" srcId="{D67EB965-A6EB-4597-803B-36C097166953}" destId="{237C6140-7FAD-4015-82C8-5EA8434EB6B6}" srcOrd="0" destOrd="0" presId="urn:microsoft.com/office/officeart/2008/layout/LinedList"/>
    <dgm:cxn modelId="{298C226A-475F-4F06-86DA-592164785D4B}" type="presParOf" srcId="{D67EB965-A6EB-4597-803B-36C097166953}" destId="{756776E4-F736-4EA5-81DC-B4185782BE7D}" srcOrd="1" destOrd="0" presId="urn:microsoft.com/office/officeart/2008/layout/LinedList"/>
    <dgm:cxn modelId="{95576B71-F03E-44B9-A4C0-FDC06D8FE78F}" type="presParOf" srcId="{61E7373F-5266-490F-BDCF-10B834BF8599}" destId="{F5D2AD79-8E79-41A6-B623-CEA82002CE62}" srcOrd="10" destOrd="0" presId="urn:microsoft.com/office/officeart/2008/layout/LinedList"/>
    <dgm:cxn modelId="{8FF2B5DF-B9AC-42BB-BC26-5E086993D39D}" type="presParOf" srcId="{61E7373F-5266-490F-BDCF-10B834BF8599}" destId="{FFCE9C4F-CC43-49F8-B1E1-C7117B1E0240}" srcOrd="11" destOrd="0" presId="urn:microsoft.com/office/officeart/2008/layout/LinedList"/>
    <dgm:cxn modelId="{519B5296-0C81-4211-8128-51A451B71D42}" type="presParOf" srcId="{FFCE9C4F-CC43-49F8-B1E1-C7117B1E0240}" destId="{B6FD37D0-E00F-421E-A7CB-FE8222701209}" srcOrd="0" destOrd="0" presId="urn:microsoft.com/office/officeart/2008/layout/LinedList"/>
    <dgm:cxn modelId="{97332A94-697F-4EDD-AB96-A22C214AF477}" type="presParOf" srcId="{FFCE9C4F-CC43-49F8-B1E1-C7117B1E0240}" destId="{A201C50C-BF3E-43B2-8ABA-6FFE43CCED9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391F90-DF33-43FD-B980-3FF2F64BCED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4_2" csCatId="accent4" phldr="1"/>
      <dgm:spPr/>
      <dgm:t>
        <a:bodyPr/>
        <a:lstStyle/>
        <a:p>
          <a:endParaRPr lang="en-US"/>
        </a:p>
      </dgm:t>
    </dgm:pt>
    <dgm:pt modelId="{4E6D8FF6-E2FC-494B-8F43-9C46DB923412}">
      <dgm:prSet/>
      <dgm:spPr/>
      <dgm:t>
        <a:bodyPr/>
        <a:lstStyle/>
        <a:p>
          <a:pPr>
            <a:lnSpc>
              <a:spcPct val="100000"/>
            </a:lnSpc>
          </a:pPr>
          <a:r>
            <a:rPr lang="en-NZ" dirty="0"/>
            <a:t>Swimming and Deep Water Walking</a:t>
          </a:r>
          <a:endParaRPr lang="en-US" dirty="0"/>
        </a:p>
      </dgm:t>
    </dgm:pt>
    <dgm:pt modelId="{DE191B07-D407-4D51-BC69-29EAEF79B9BB}" type="parTrans" cxnId="{8247626C-3F28-48DF-86FF-6A0356D0C4FB}">
      <dgm:prSet/>
      <dgm:spPr/>
      <dgm:t>
        <a:bodyPr/>
        <a:lstStyle/>
        <a:p>
          <a:endParaRPr lang="en-US"/>
        </a:p>
      </dgm:t>
    </dgm:pt>
    <dgm:pt modelId="{A02DFB7B-2C66-4A0D-9305-65589389515E}" type="sibTrans" cxnId="{8247626C-3F28-48DF-86FF-6A0356D0C4FB}">
      <dgm:prSet/>
      <dgm:spPr/>
      <dgm:t>
        <a:bodyPr/>
        <a:lstStyle/>
        <a:p>
          <a:endParaRPr lang="en-US"/>
        </a:p>
      </dgm:t>
    </dgm:pt>
    <dgm:pt modelId="{E4114C63-3E31-485F-B6FF-A318C9F5E724}">
      <dgm:prSet/>
      <dgm:spPr/>
      <dgm:t>
        <a:bodyPr/>
        <a:lstStyle/>
        <a:p>
          <a:pPr>
            <a:lnSpc>
              <a:spcPct val="100000"/>
            </a:lnSpc>
          </a:pPr>
          <a:r>
            <a:rPr lang="en-NZ"/>
            <a:t>Rowing</a:t>
          </a:r>
          <a:endParaRPr lang="en-US"/>
        </a:p>
      </dgm:t>
    </dgm:pt>
    <dgm:pt modelId="{80683502-E188-4F37-8C75-939BD915ADEE}" type="parTrans" cxnId="{3574698A-C21A-4D24-A5E4-3AB87305FB12}">
      <dgm:prSet/>
      <dgm:spPr/>
      <dgm:t>
        <a:bodyPr/>
        <a:lstStyle/>
        <a:p>
          <a:endParaRPr lang="en-US"/>
        </a:p>
      </dgm:t>
    </dgm:pt>
    <dgm:pt modelId="{CE44D84A-939A-4444-B851-AD1AE4C96B12}" type="sibTrans" cxnId="{3574698A-C21A-4D24-A5E4-3AB87305FB12}">
      <dgm:prSet/>
      <dgm:spPr/>
      <dgm:t>
        <a:bodyPr/>
        <a:lstStyle/>
        <a:p>
          <a:endParaRPr lang="en-US"/>
        </a:p>
      </dgm:t>
    </dgm:pt>
    <dgm:pt modelId="{9B4ED592-FD95-40C2-B4A1-4F8997FE1668}">
      <dgm:prSet/>
      <dgm:spPr/>
      <dgm:t>
        <a:bodyPr/>
        <a:lstStyle/>
        <a:p>
          <a:pPr>
            <a:lnSpc>
              <a:spcPct val="100000"/>
            </a:lnSpc>
          </a:pPr>
          <a:r>
            <a:rPr lang="en-NZ" dirty="0"/>
            <a:t>Exercycles, Cycling and </a:t>
          </a:r>
          <a:r>
            <a:rPr lang="en-NZ" dirty="0" err="1"/>
            <a:t>Ebikes</a:t>
          </a:r>
          <a:endParaRPr lang="en-NZ" dirty="0"/>
        </a:p>
      </dgm:t>
    </dgm:pt>
    <dgm:pt modelId="{8E4CD2A5-6EA5-42B4-84B4-E70F07F64778}" type="parTrans" cxnId="{CBACA49B-AC80-45AE-9F10-024A5C87A45D}">
      <dgm:prSet/>
      <dgm:spPr/>
      <dgm:t>
        <a:bodyPr/>
        <a:lstStyle/>
        <a:p>
          <a:endParaRPr lang="en-US"/>
        </a:p>
      </dgm:t>
    </dgm:pt>
    <dgm:pt modelId="{FF08ACA1-E4B3-4C2B-A867-04F0C8047307}" type="sibTrans" cxnId="{CBACA49B-AC80-45AE-9F10-024A5C87A45D}">
      <dgm:prSet/>
      <dgm:spPr/>
      <dgm:t>
        <a:bodyPr/>
        <a:lstStyle/>
        <a:p>
          <a:endParaRPr lang="en-US"/>
        </a:p>
      </dgm:t>
    </dgm:pt>
    <dgm:pt modelId="{8B33811D-8790-40F5-A740-E718F52556B4}" type="pres">
      <dgm:prSet presAssocID="{22391F90-DF33-43FD-B980-3FF2F64BCED1}" presName="root" presStyleCnt="0">
        <dgm:presLayoutVars>
          <dgm:dir/>
          <dgm:resizeHandles val="exact"/>
        </dgm:presLayoutVars>
      </dgm:prSet>
      <dgm:spPr/>
    </dgm:pt>
    <dgm:pt modelId="{57C7190D-ADD7-4F98-BCEE-FF94D210815C}" type="pres">
      <dgm:prSet presAssocID="{4E6D8FF6-E2FC-494B-8F43-9C46DB923412}" presName="compNode" presStyleCnt="0"/>
      <dgm:spPr/>
    </dgm:pt>
    <dgm:pt modelId="{EEA6F865-3F2C-4BCD-979F-FC097142F50E}" type="pres">
      <dgm:prSet presAssocID="{4E6D8FF6-E2FC-494B-8F43-9C46DB923412}" presName="bgRect" presStyleLbl="bgShp" presStyleIdx="0" presStyleCnt="3"/>
      <dgm:spPr/>
    </dgm:pt>
    <dgm:pt modelId="{8F9BC951-E1F2-4268-B1A7-290DE93589C5}" type="pres">
      <dgm:prSet presAssocID="{4E6D8FF6-E2FC-494B-8F43-9C46DB923412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wim"/>
        </a:ext>
      </dgm:extLst>
    </dgm:pt>
    <dgm:pt modelId="{407621DD-476E-4828-9E76-08BC3ED63BB7}" type="pres">
      <dgm:prSet presAssocID="{4E6D8FF6-E2FC-494B-8F43-9C46DB923412}" presName="spaceRect" presStyleCnt="0"/>
      <dgm:spPr/>
    </dgm:pt>
    <dgm:pt modelId="{F0E9073C-7A15-4CC8-9940-74386C9A1215}" type="pres">
      <dgm:prSet presAssocID="{4E6D8FF6-E2FC-494B-8F43-9C46DB923412}" presName="parTx" presStyleLbl="revTx" presStyleIdx="0" presStyleCnt="3">
        <dgm:presLayoutVars>
          <dgm:chMax val="0"/>
          <dgm:chPref val="0"/>
        </dgm:presLayoutVars>
      </dgm:prSet>
      <dgm:spPr/>
    </dgm:pt>
    <dgm:pt modelId="{5E9C5F8D-9C23-496D-8413-32C64EB9311A}" type="pres">
      <dgm:prSet presAssocID="{A02DFB7B-2C66-4A0D-9305-65589389515E}" presName="sibTrans" presStyleCnt="0"/>
      <dgm:spPr/>
    </dgm:pt>
    <dgm:pt modelId="{84B705D4-3A8F-4E74-901D-5321DFC5DB43}" type="pres">
      <dgm:prSet presAssocID="{E4114C63-3E31-485F-B6FF-A318C9F5E724}" presName="compNode" presStyleCnt="0"/>
      <dgm:spPr/>
    </dgm:pt>
    <dgm:pt modelId="{BAD097F3-D627-41F3-8FF5-F5AF851F6CA3}" type="pres">
      <dgm:prSet presAssocID="{E4114C63-3E31-485F-B6FF-A318C9F5E724}" presName="bgRect" presStyleLbl="bgShp" presStyleIdx="1" presStyleCnt="3"/>
      <dgm:spPr/>
    </dgm:pt>
    <dgm:pt modelId="{FB70C6D4-DDE6-4277-AF1A-04476369EDAE}" type="pres">
      <dgm:prSet presAssocID="{E4114C63-3E31-485F-B6FF-A318C9F5E724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noe"/>
        </a:ext>
      </dgm:extLst>
    </dgm:pt>
    <dgm:pt modelId="{2570670A-82F0-4B97-89D6-DB3A2520321E}" type="pres">
      <dgm:prSet presAssocID="{E4114C63-3E31-485F-B6FF-A318C9F5E724}" presName="spaceRect" presStyleCnt="0"/>
      <dgm:spPr/>
    </dgm:pt>
    <dgm:pt modelId="{66B24F78-C70A-4968-B77D-66BFDF7B9495}" type="pres">
      <dgm:prSet presAssocID="{E4114C63-3E31-485F-B6FF-A318C9F5E724}" presName="parTx" presStyleLbl="revTx" presStyleIdx="1" presStyleCnt="3">
        <dgm:presLayoutVars>
          <dgm:chMax val="0"/>
          <dgm:chPref val="0"/>
        </dgm:presLayoutVars>
      </dgm:prSet>
      <dgm:spPr/>
    </dgm:pt>
    <dgm:pt modelId="{D80EF3D4-EB44-4F77-A278-CB3A639E5B73}" type="pres">
      <dgm:prSet presAssocID="{CE44D84A-939A-4444-B851-AD1AE4C96B12}" presName="sibTrans" presStyleCnt="0"/>
      <dgm:spPr/>
    </dgm:pt>
    <dgm:pt modelId="{5AE9222E-7239-42BD-B088-41C98BD8A8CF}" type="pres">
      <dgm:prSet presAssocID="{9B4ED592-FD95-40C2-B4A1-4F8997FE1668}" presName="compNode" presStyleCnt="0"/>
      <dgm:spPr/>
    </dgm:pt>
    <dgm:pt modelId="{AAB8D630-1807-443B-9B49-0B76B203A1F6}" type="pres">
      <dgm:prSet presAssocID="{9B4ED592-FD95-40C2-B4A1-4F8997FE1668}" presName="bgRect" presStyleLbl="bgShp" presStyleIdx="2" presStyleCnt="3"/>
      <dgm:spPr/>
    </dgm:pt>
    <dgm:pt modelId="{7595F03C-7551-472F-8537-95F083C992C4}" type="pres">
      <dgm:prSet presAssocID="{9B4ED592-FD95-40C2-B4A1-4F8997FE1668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ke"/>
        </a:ext>
      </dgm:extLst>
    </dgm:pt>
    <dgm:pt modelId="{F7A9A548-D372-4B48-B3A5-FC034B09E4C0}" type="pres">
      <dgm:prSet presAssocID="{9B4ED592-FD95-40C2-B4A1-4F8997FE1668}" presName="spaceRect" presStyleCnt="0"/>
      <dgm:spPr/>
    </dgm:pt>
    <dgm:pt modelId="{BE28E54C-D5AA-40B1-A5F3-62E3B950E72C}" type="pres">
      <dgm:prSet presAssocID="{9B4ED592-FD95-40C2-B4A1-4F8997FE1668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A6B756B-3C51-4728-A5B4-E1E7F3E82208}" type="presOf" srcId="{4E6D8FF6-E2FC-494B-8F43-9C46DB923412}" destId="{F0E9073C-7A15-4CC8-9940-74386C9A1215}" srcOrd="0" destOrd="0" presId="urn:microsoft.com/office/officeart/2018/2/layout/IconVerticalSolidList"/>
    <dgm:cxn modelId="{8247626C-3F28-48DF-86FF-6A0356D0C4FB}" srcId="{22391F90-DF33-43FD-B980-3FF2F64BCED1}" destId="{4E6D8FF6-E2FC-494B-8F43-9C46DB923412}" srcOrd="0" destOrd="0" parTransId="{DE191B07-D407-4D51-BC69-29EAEF79B9BB}" sibTransId="{A02DFB7B-2C66-4A0D-9305-65589389515E}"/>
    <dgm:cxn modelId="{3574698A-C21A-4D24-A5E4-3AB87305FB12}" srcId="{22391F90-DF33-43FD-B980-3FF2F64BCED1}" destId="{E4114C63-3E31-485F-B6FF-A318C9F5E724}" srcOrd="1" destOrd="0" parTransId="{80683502-E188-4F37-8C75-939BD915ADEE}" sibTransId="{CE44D84A-939A-4444-B851-AD1AE4C96B12}"/>
    <dgm:cxn modelId="{CBACA49B-AC80-45AE-9F10-024A5C87A45D}" srcId="{22391F90-DF33-43FD-B980-3FF2F64BCED1}" destId="{9B4ED592-FD95-40C2-B4A1-4F8997FE1668}" srcOrd="2" destOrd="0" parTransId="{8E4CD2A5-6EA5-42B4-84B4-E70F07F64778}" sibTransId="{FF08ACA1-E4B3-4C2B-A867-04F0C8047307}"/>
    <dgm:cxn modelId="{3E40DCA8-176B-4CE0-B902-484171F75EE2}" type="presOf" srcId="{22391F90-DF33-43FD-B980-3FF2F64BCED1}" destId="{8B33811D-8790-40F5-A740-E718F52556B4}" srcOrd="0" destOrd="0" presId="urn:microsoft.com/office/officeart/2018/2/layout/IconVerticalSolidList"/>
    <dgm:cxn modelId="{F292C3AC-7725-463A-B9C9-49D4E62CF33A}" type="presOf" srcId="{E4114C63-3E31-485F-B6FF-A318C9F5E724}" destId="{66B24F78-C70A-4968-B77D-66BFDF7B9495}" srcOrd="0" destOrd="0" presId="urn:microsoft.com/office/officeart/2018/2/layout/IconVerticalSolidList"/>
    <dgm:cxn modelId="{F1EB5DEE-4F09-46D5-AF14-0B816DDBB024}" type="presOf" srcId="{9B4ED592-FD95-40C2-B4A1-4F8997FE1668}" destId="{BE28E54C-D5AA-40B1-A5F3-62E3B950E72C}" srcOrd="0" destOrd="0" presId="urn:microsoft.com/office/officeart/2018/2/layout/IconVerticalSolidList"/>
    <dgm:cxn modelId="{7FC523DA-37BC-4DBA-8C0A-1F5848EAA000}" type="presParOf" srcId="{8B33811D-8790-40F5-A740-E718F52556B4}" destId="{57C7190D-ADD7-4F98-BCEE-FF94D210815C}" srcOrd="0" destOrd="0" presId="urn:microsoft.com/office/officeart/2018/2/layout/IconVerticalSolidList"/>
    <dgm:cxn modelId="{A243DBA7-4418-44B5-9270-3DF4D70645C1}" type="presParOf" srcId="{57C7190D-ADD7-4F98-BCEE-FF94D210815C}" destId="{EEA6F865-3F2C-4BCD-979F-FC097142F50E}" srcOrd="0" destOrd="0" presId="urn:microsoft.com/office/officeart/2018/2/layout/IconVerticalSolidList"/>
    <dgm:cxn modelId="{0F063DC5-9D21-4DE9-9F68-821BE6A24440}" type="presParOf" srcId="{57C7190D-ADD7-4F98-BCEE-FF94D210815C}" destId="{8F9BC951-E1F2-4268-B1A7-290DE93589C5}" srcOrd="1" destOrd="0" presId="urn:microsoft.com/office/officeart/2018/2/layout/IconVerticalSolidList"/>
    <dgm:cxn modelId="{416B4AFD-45E3-4BDB-9119-75163374C58E}" type="presParOf" srcId="{57C7190D-ADD7-4F98-BCEE-FF94D210815C}" destId="{407621DD-476E-4828-9E76-08BC3ED63BB7}" srcOrd="2" destOrd="0" presId="urn:microsoft.com/office/officeart/2018/2/layout/IconVerticalSolidList"/>
    <dgm:cxn modelId="{C58B3F90-2D5A-4E64-8F35-337331978731}" type="presParOf" srcId="{57C7190D-ADD7-4F98-BCEE-FF94D210815C}" destId="{F0E9073C-7A15-4CC8-9940-74386C9A1215}" srcOrd="3" destOrd="0" presId="urn:microsoft.com/office/officeart/2018/2/layout/IconVerticalSolidList"/>
    <dgm:cxn modelId="{A7BE4D6A-5C28-44FA-B341-97038859DE2B}" type="presParOf" srcId="{8B33811D-8790-40F5-A740-E718F52556B4}" destId="{5E9C5F8D-9C23-496D-8413-32C64EB9311A}" srcOrd="1" destOrd="0" presId="urn:microsoft.com/office/officeart/2018/2/layout/IconVerticalSolidList"/>
    <dgm:cxn modelId="{BE4A3C14-4673-4B87-A7B9-0886F9DA4343}" type="presParOf" srcId="{8B33811D-8790-40F5-A740-E718F52556B4}" destId="{84B705D4-3A8F-4E74-901D-5321DFC5DB43}" srcOrd="2" destOrd="0" presId="urn:microsoft.com/office/officeart/2018/2/layout/IconVerticalSolidList"/>
    <dgm:cxn modelId="{66972D16-DC30-4C26-A533-DC6E08DDEE4D}" type="presParOf" srcId="{84B705D4-3A8F-4E74-901D-5321DFC5DB43}" destId="{BAD097F3-D627-41F3-8FF5-F5AF851F6CA3}" srcOrd="0" destOrd="0" presId="urn:microsoft.com/office/officeart/2018/2/layout/IconVerticalSolidList"/>
    <dgm:cxn modelId="{7BC50A30-D3A8-44D5-95CB-5D3BA8D80243}" type="presParOf" srcId="{84B705D4-3A8F-4E74-901D-5321DFC5DB43}" destId="{FB70C6D4-DDE6-4277-AF1A-04476369EDAE}" srcOrd="1" destOrd="0" presId="urn:microsoft.com/office/officeart/2018/2/layout/IconVerticalSolidList"/>
    <dgm:cxn modelId="{FB6E15EF-8F85-4503-A528-F88A4D319E36}" type="presParOf" srcId="{84B705D4-3A8F-4E74-901D-5321DFC5DB43}" destId="{2570670A-82F0-4B97-89D6-DB3A2520321E}" srcOrd="2" destOrd="0" presId="urn:microsoft.com/office/officeart/2018/2/layout/IconVerticalSolidList"/>
    <dgm:cxn modelId="{2838F165-B521-4C30-8A8B-478FDC812F50}" type="presParOf" srcId="{84B705D4-3A8F-4E74-901D-5321DFC5DB43}" destId="{66B24F78-C70A-4968-B77D-66BFDF7B9495}" srcOrd="3" destOrd="0" presId="urn:microsoft.com/office/officeart/2018/2/layout/IconVerticalSolidList"/>
    <dgm:cxn modelId="{5E39EAE3-AEB4-4E2A-8FEE-1ACB0C9A21F6}" type="presParOf" srcId="{8B33811D-8790-40F5-A740-E718F52556B4}" destId="{D80EF3D4-EB44-4F77-A278-CB3A639E5B73}" srcOrd="3" destOrd="0" presId="urn:microsoft.com/office/officeart/2018/2/layout/IconVerticalSolidList"/>
    <dgm:cxn modelId="{122DF75A-CE00-4CAA-8BB1-5FC4650FC12F}" type="presParOf" srcId="{8B33811D-8790-40F5-A740-E718F52556B4}" destId="{5AE9222E-7239-42BD-B088-41C98BD8A8CF}" srcOrd="4" destOrd="0" presId="urn:microsoft.com/office/officeart/2018/2/layout/IconVerticalSolidList"/>
    <dgm:cxn modelId="{FC135FBC-455A-4DA9-A490-CEEF3CF7E5DB}" type="presParOf" srcId="{5AE9222E-7239-42BD-B088-41C98BD8A8CF}" destId="{AAB8D630-1807-443B-9B49-0B76B203A1F6}" srcOrd="0" destOrd="0" presId="urn:microsoft.com/office/officeart/2018/2/layout/IconVerticalSolidList"/>
    <dgm:cxn modelId="{8DD283A3-9668-408F-A53F-A574D5471ECF}" type="presParOf" srcId="{5AE9222E-7239-42BD-B088-41C98BD8A8CF}" destId="{7595F03C-7551-472F-8537-95F083C992C4}" srcOrd="1" destOrd="0" presId="urn:microsoft.com/office/officeart/2018/2/layout/IconVerticalSolidList"/>
    <dgm:cxn modelId="{FFF45D28-E06B-494E-B52D-96709488E162}" type="presParOf" srcId="{5AE9222E-7239-42BD-B088-41C98BD8A8CF}" destId="{F7A9A548-D372-4B48-B3A5-FC034B09E4C0}" srcOrd="2" destOrd="0" presId="urn:microsoft.com/office/officeart/2018/2/layout/IconVerticalSolidList"/>
    <dgm:cxn modelId="{B9DD4849-4331-4A41-8FB3-459D8EFDC73E}" type="presParOf" srcId="{5AE9222E-7239-42BD-B088-41C98BD8A8CF}" destId="{BE28E54C-D5AA-40B1-A5F3-62E3B950E72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59742-AF1A-4628-B1FA-811DD01E9BCB}">
      <dsp:nvSpPr>
        <dsp:cNvPr id="0" name=""/>
        <dsp:cNvSpPr/>
      </dsp:nvSpPr>
      <dsp:spPr>
        <a:xfrm>
          <a:off x="0" y="2308"/>
          <a:ext cx="38221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6C4830-34A5-4739-A2AC-7CA0D0942B72}">
      <dsp:nvSpPr>
        <dsp:cNvPr id="0" name=""/>
        <dsp:cNvSpPr/>
      </dsp:nvSpPr>
      <dsp:spPr>
        <a:xfrm>
          <a:off x="0" y="2308"/>
          <a:ext cx="3822189" cy="7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Concentric, eccentric, isometric, isotonic, inner/middle and outer range</a:t>
          </a:r>
        </a:p>
      </dsp:txBody>
      <dsp:txXfrm>
        <a:off x="0" y="2308"/>
        <a:ext cx="3822189" cy="787326"/>
      </dsp:txXfrm>
    </dsp:sp>
    <dsp:sp modelId="{D446AB12-91B6-4FD2-861E-5DE257ECA30C}">
      <dsp:nvSpPr>
        <dsp:cNvPr id="0" name=""/>
        <dsp:cNvSpPr/>
      </dsp:nvSpPr>
      <dsp:spPr>
        <a:xfrm>
          <a:off x="0" y="789635"/>
          <a:ext cx="38221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74FED1-FB20-497D-96D1-BC6CE621B396}">
      <dsp:nvSpPr>
        <dsp:cNvPr id="0" name=""/>
        <dsp:cNvSpPr/>
      </dsp:nvSpPr>
      <dsp:spPr>
        <a:xfrm>
          <a:off x="0" y="789635"/>
          <a:ext cx="3822189" cy="7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Range of movement</a:t>
          </a:r>
        </a:p>
      </dsp:txBody>
      <dsp:txXfrm>
        <a:off x="0" y="789635"/>
        <a:ext cx="3822189" cy="787326"/>
      </dsp:txXfrm>
    </dsp:sp>
    <dsp:sp modelId="{05E2811F-45FF-4F1B-B525-3F7BF824DF60}">
      <dsp:nvSpPr>
        <dsp:cNvPr id="0" name=""/>
        <dsp:cNvSpPr/>
      </dsp:nvSpPr>
      <dsp:spPr>
        <a:xfrm>
          <a:off x="0" y="1576961"/>
          <a:ext cx="38221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59D86B-A09A-4591-AAEF-F9ACB25DA783}">
      <dsp:nvSpPr>
        <dsp:cNvPr id="0" name=""/>
        <dsp:cNvSpPr/>
      </dsp:nvSpPr>
      <dsp:spPr>
        <a:xfrm>
          <a:off x="0" y="1576961"/>
          <a:ext cx="3822189" cy="7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Aerobic</a:t>
          </a:r>
        </a:p>
      </dsp:txBody>
      <dsp:txXfrm>
        <a:off x="0" y="1576961"/>
        <a:ext cx="3822189" cy="787326"/>
      </dsp:txXfrm>
    </dsp:sp>
    <dsp:sp modelId="{A65A738C-732A-4CE4-8BE3-2D0CBAB4825E}">
      <dsp:nvSpPr>
        <dsp:cNvPr id="0" name=""/>
        <dsp:cNvSpPr/>
      </dsp:nvSpPr>
      <dsp:spPr>
        <a:xfrm>
          <a:off x="0" y="2364287"/>
          <a:ext cx="38221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7CD109-4679-4C4C-A8F9-25D755D1B837}">
      <dsp:nvSpPr>
        <dsp:cNvPr id="0" name=""/>
        <dsp:cNvSpPr/>
      </dsp:nvSpPr>
      <dsp:spPr>
        <a:xfrm>
          <a:off x="0" y="2364287"/>
          <a:ext cx="3822189" cy="7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Strengthening</a:t>
          </a:r>
        </a:p>
      </dsp:txBody>
      <dsp:txXfrm>
        <a:off x="0" y="2364287"/>
        <a:ext cx="3822189" cy="787326"/>
      </dsp:txXfrm>
    </dsp:sp>
    <dsp:sp modelId="{2577DF86-3713-4DD1-B7A4-94BED51BECB5}">
      <dsp:nvSpPr>
        <dsp:cNvPr id="0" name=""/>
        <dsp:cNvSpPr/>
      </dsp:nvSpPr>
      <dsp:spPr>
        <a:xfrm>
          <a:off x="0" y="3151613"/>
          <a:ext cx="38221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7C6140-7FAD-4015-82C8-5EA8434EB6B6}">
      <dsp:nvSpPr>
        <dsp:cNvPr id="0" name=""/>
        <dsp:cNvSpPr/>
      </dsp:nvSpPr>
      <dsp:spPr>
        <a:xfrm>
          <a:off x="0" y="3151613"/>
          <a:ext cx="3822189" cy="7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Balance</a:t>
          </a:r>
        </a:p>
      </dsp:txBody>
      <dsp:txXfrm>
        <a:off x="0" y="3151613"/>
        <a:ext cx="3822189" cy="787326"/>
      </dsp:txXfrm>
    </dsp:sp>
    <dsp:sp modelId="{F5D2AD79-8E79-41A6-B623-CEA82002CE62}">
      <dsp:nvSpPr>
        <dsp:cNvPr id="0" name=""/>
        <dsp:cNvSpPr/>
      </dsp:nvSpPr>
      <dsp:spPr>
        <a:xfrm>
          <a:off x="0" y="3938939"/>
          <a:ext cx="38221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FD37D0-E00F-421E-A7CB-FE8222701209}">
      <dsp:nvSpPr>
        <dsp:cNvPr id="0" name=""/>
        <dsp:cNvSpPr/>
      </dsp:nvSpPr>
      <dsp:spPr>
        <a:xfrm>
          <a:off x="0" y="3938939"/>
          <a:ext cx="3822189" cy="7873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Co-ordination</a:t>
          </a:r>
        </a:p>
      </dsp:txBody>
      <dsp:txXfrm>
        <a:off x="0" y="3938939"/>
        <a:ext cx="3822189" cy="7873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6F865-3F2C-4BCD-979F-FC097142F50E}">
      <dsp:nvSpPr>
        <dsp:cNvPr id="0" name=""/>
        <dsp:cNvSpPr/>
      </dsp:nvSpPr>
      <dsp:spPr>
        <a:xfrm>
          <a:off x="0" y="207"/>
          <a:ext cx="7147481" cy="48668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9BC951-E1F2-4268-B1A7-290DE93589C5}">
      <dsp:nvSpPr>
        <dsp:cNvPr id="0" name=""/>
        <dsp:cNvSpPr/>
      </dsp:nvSpPr>
      <dsp:spPr>
        <a:xfrm>
          <a:off x="147223" y="109713"/>
          <a:ext cx="267679" cy="2676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E9073C-7A15-4CC8-9940-74386C9A1215}">
      <dsp:nvSpPr>
        <dsp:cNvPr id="0" name=""/>
        <dsp:cNvSpPr/>
      </dsp:nvSpPr>
      <dsp:spPr>
        <a:xfrm>
          <a:off x="562126" y="207"/>
          <a:ext cx="6585354" cy="486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508" tIns="51508" rIns="51508" bIns="5150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kern="1200" dirty="0"/>
            <a:t>Swimming and Deep Water Walking</a:t>
          </a:r>
          <a:endParaRPr lang="en-US" sz="2400" kern="1200" dirty="0"/>
        </a:p>
      </dsp:txBody>
      <dsp:txXfrm>
        <a:off x="562126" y="207"/>
        <a:ext cx="6585354" cy="486689"/>
      </dsp:txXfrm>
    </dsp:sp>
    <dsp:sp modelId="{BAD097F3-D627-41F3-8FF5-F5AF851F6CA3}">
      <dsp:nvSpPr>
        <dsp:cNvPr id="0" name=""/>
        <dsp:cNvSpPr/>
      </dsp:nvSpPr>
      <dsp:spPr>
        <a:xfrm>
          <a:off x="0" y="608570"/>
          <a:ext cx="7147481" cy="48668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70C6D4-DDE6-4277-AF1A-04476369EDAE}">
      <dsp:nvSpPr>
        <dsp:cNvPr id="0" name=""/>
        <dsp:cNvSpPr/>
      </dsp:nvSpPr>
      <dsp:spPr>
        <a:xfrm>
          <a:off x="147223" y="718075"/>
          <a:ext cx="267679" cy="2676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24F78-C70A-4968-B77D-66BFDF7B9495}">
      <dsp:nvSpPr>
        <dsp:cNvPr id="0" name=""/>
        <dsp:cNvSpPr/>
      </dsp:nvSpPr>
      <dsp:spPr>
        <a:xfrm>
          <a:off x="562126" y="608570"/>
          <a:ext cx="6585354" cy="486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508" tIns="51508" rIns="51508" bIns="5150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kern="1200"/>
            <a:t>Rowing</a:t>
          </a:r>
          <a:endParaRPr lang="en-US" sz="2400" kern="1200"/>
        </a:p>
      </dsp:txBody>
      <dsp:txXfrm>
        <a:off x="562126" y="608570"/>
        <a:ext cx="6585354" cy="486689"/>
      </dsp:txXfrm>
    </dsp:sp>
    <dsp:sp modelId="{AAB8D630-1807-443B-9B49-0B76B203A1F6}">
      <dsp:nvSpPr>
        <dsp:cNvPr id="0" name=""/>
        <dsp:cNvSpPr/>
      </dsp:nvSpPr>
      <dsp:spPr>
        <a:xfrm>
          <a:off x="0" y="1216932"/>
          <a:ext cx="7147481" cy="48668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95F03C-7551-472F-8537-95F083C992C4}">
      <dsp:nvSpPr>
        <dsp:cNvPr id="0" name=""/>
        <dsp:cNvSpPr/>
      </dsp:nvSpPr>
      <dsp:spPr>
        <a:xfrm>
          <a:off x="147223" y="1326437"/>
          <a:ext cx="267679" cy="2676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8E54C-D5AA-40B1-A5F3-62E3B950E72C}">
      <dsp:nvSpPr>
        <dsp:cNvPr id="0" name=""/>
        <dsp:cNvSpPr/>
      </dsp:nvSpPr>
      <dsp:spPr>
        <a:xfrm>
          <a:off x="562126" y="1216932"/>
          <a:ext cx="6585354" cy="486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508" tIns="51508" rIns="51508" bIns="5150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400" kern="1200" dirty="0"/>
            <a:t>Exercycles, Cycling and </a:t>
          </a:r>
          <a:r>
            <a:rPr lang="en-NZ" sz="2400" kern="1200" dirty="0" err="1"/>
            <a:t>Ebikes</a:t>
          </a:r>
          <a:endParaRPr lang="en-NZ" sz="2400" kern="1200" dirty="0"/>
        </a:p>
      </dsp:txBody>
      <dsp:txXfrm>
        <a:off x="562126" y="1216932"/>
        <a:ext cx="6585354" cy="486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0EC74-E760-4429-B7FF-AC8E8B7D6B87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824F3-4F4D-4C14-BB19-595D7DF4ED43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33361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Anecdote on my clumsiness; talk on back care to x200 5</a:t>
            </a:r>
            <a:r>
              <a:rPr lang="en-NZ" baseline="30000" dirty="0"/>
              <a:t>th</a:t>
            </a:r>
            <a:r>
              <a:rPr lang="en-NZ" dirty="0"/>
              <a:t> and 6</a:t>
            </a:r>
            <a:r>
              <a:rPr lang="en-NZ" baseline="30000" dirty="0"/>
              <a:t>th</a:t>
            </a:r>
            <a:r>
              <a:rPr lang="en-NZ" dirty="0"/>
              <a:t> form students, </a:t>
            </a:r>
            <a:r>
              <a:rPr lang="en-NZ" dirty="0" err="1"/>
              <a:t>exs</a:t>
            </a:r>
            <a:r>
              <a:rPr lang="en-NZ" dirty="0"/>
              <a:t> ball, kneeler chair, me falling over , silence except me snorting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13051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08760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33789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Movement of organs/viscera with limb movement &amp; visa/versa in newly deceased rabbit Movement of the skeleton is essential for function of the viscera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37275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15 mins max in 1 position</a:t>
            </a:r>
          </a:p>
          <a:p>
            <a:r>
              <a:rPr lang="en-NZ" dirty="0"/>
              <a:t>Ligament creep after 20 mins sustained posture</a:t>
            </a:r>
          </a:p>
          <a:p>
            <a:r>
              <a:rPr lang="en-NZ" dirty="0"/>
              <a:t>If you want to learn more about the importance of posture, ask my husband as I give him this lecture daily!!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63117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1421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Recent research says that longer walks improve fitness more than several short walks. Longer = 15 mins or more. But if you don’t have that capacity do what you can-little and often and gradually increase </a:t>
            </a:r>
            <a:r>
              <a:rPr lang="en-NZ"/>
              <a:t>the time.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22761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Some research  stopping, short rests and then restarting increases fitness more—time for blood to circulate overcoming inertia burns more energy</a:t>
            </a:r>
          </a:p>
          <a:p>
            <a:r>
              <a:rPr lang="en-NZ" dirty="0"/>
              <a:t>As we age, feel disheartened can not achieve same level exercise so reduce movement overall. Something is better than nothing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Tell about George at 94. Unable to stand unaided 3 months ago. Now walks without aid, can stand on 1 leg for 90 seconds and performs 30 squats daily. All achieved by incremental increases from 1 repetition several times a day.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03197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11424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Research on men in late 80s. </a:t>
            </a:r>
            <a:r>
              <a:rPr lang="en-NZ" dirty="0" err="1"/>
              <a:t>Exs</a:t>
            </a:r>
            <a:r>
              <a:rPr lang="en-NZ" dirty="0"/>
              <a:t> prog x3 weekly led to improved function and 175% increase in muscle mass.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176105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63658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This is not my scope but simple advice is a/a</a:t>
            </a:r>
          </a:p>
          <a:p>
            <a:r>
              <a:rPr lang="en-NZ" dirty="0"/>
              <a:t>Meds: </a:t>
            </a:r>
            <a:r>
              <a:rPr lang="en-NZ" dirty="0" err="1"/>
              <a:t>Bisphosonate</a:t>
            </a:r>
            <a:r>
              <a:rPr lang="en-NZ" dirty="0"/>
              <a:t>/</a:t>
            </a:r>
            <a:r>
              <a:rPr lang="en-NZ" dirty="0" err="1"/>
              <a:t>Alendrenate</a:t>
            </a:r>
            <a:r>
              <a:rPr lang="en-NZ" dirty="0"/>
              <a:t> for older men and post menopausal women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746399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Demo good posture, breathing, pacing, pain management</a:t>
            </a:r>
          </a:p>
          <a:p>
            <a:r>
              <a:rPr lang="en-NZ" dirty="0"/>
              <a:t>Our nervous system uses 40% of our O2—brain is very O2 hungry</a:t>
            </a:r>
          </a:p>
          <a:p>
            <a:r>
              <a:rPr lang="en-NZ" dirty="0"/>
              <a:t>Pain control- 1 rep, pain free, mirroring movements, using assistance and graduating with positive successful outcomes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29232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Suggest integration of </a:t>
            </a:r>
            <a:r>
              <a:rPr lang="en-NZ" dirty="0" err="1"/>
              <a:t>exs</a:t>
            </a:r>
            <a:r>
              <a:rPr lang="en-NZ" dirty="0"/>
              <a:t> into function and several </a:t>
            </a:r>
            <a:r>
              <a:rPr lang="en-NZ" dirty="0" err="1"/>
              <a:t>exs</a:t>
            </a:r>
            <a:r>
              <a:rPr lang="en-NZ" dirty="0"/>
              <a:t> in 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459344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NZ" dirty="0"/>
              <a:t>first muscle to contract when we move shoulder in standing—</a:t>
            </a:r>
            <a:r>
              <a:rPr lang="en-NZ" dirty="0" err="1"/>
              <a:t>gastroc</a:t>
            </a:r>
            <a:r>
              <a:rPr lang="en-NZ" dirty="0"/>
              <a:t>/calf</a:t>
            </a:r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52904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Suggest Piddly Squats instead</a:t>
            </a:r>
          </a:p>
          <a:p>
            <a:r>
              <a:rPr lang="en-NZ" dirty="0"/>
              <a:t>Exercise can be housework, gardening, going for a walk, playing with grandkids as long as it is movement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03370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25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104305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824F3-4F4D-4C14-BB19-595D7DF4ED43}" type="slidenum">
              <a:rPr lang="en-NZ" smtClean="0"/>
              <a:t>26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52236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C1637-774F-E29E-408E-801369519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C66DA4-D7D4-C2B2-0781-B6794ED25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A5F8C-4202-590A-71F7-187F4DFE9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D1CFF-B7E9-523E-81AF-F74DC135E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67E6C-C0BB-78BC-C119-ABF858D40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13703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804CA-571D-005C-7323-521B8B02F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41B58-DB81-E353-594A-AA69D42C9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F988E-1C3F-EC6D-AFAB-4F9952DCB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6A907-7BB9-0E9F-B1AD-CE154904E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F25D3-662E-20E2-761C-08214E7B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88201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84FEF-E425-1C9A-400A-477F00577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1F1AE-8806-E339-BD0C-9E6AB0B61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90095-8AE8-9146-3F92-0DE708993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D78AE-F0F7-70D2-1289-9126898A9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4E1CD-2B1D-9C70-F3E2-20856E52D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77169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DB8AB-CB61-C046-ED90-ED4195251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A587A-F8BE-37E8-9F60-96EDD6E6BB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F8DB79-ED83-AACB-EE94-4AEA2CBC7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142F3-EF9F-2FCB-D11F-BC2934407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72390B-6D3D-9CBB-678F-A057DC012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90FA8D-2E31-0085-C109-705B0E89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68449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1A78B-0D4A-B5DE-031D-658974B3B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15575-E288-F1B6-1425-E2E51E7F6D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A7BE60-9CE1-C301-1344-162CC947C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ADB930-AAD2-FBE5-884F-A6BD920BE8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A74548-0E40-5141-F841-13147CC953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F43411-7D00-4BD9-553B-B671386C4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1967DD-9A1D-D1D9-A3C7-B6B969E74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915C46-E1A1-7EC8-E669-E41EAA591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13395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12ACD-3463-6FD3-EDDE-0CA2741EF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B579FE-3457-C50B-8003-9A23D4088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71B1D1-DC9C-07C0-E237-558E205AB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E89E8-3B91-4995-F073-AF0DA1F5C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92211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B3B2B-D9DA-2AE7-5A5B-9BCC50EF8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81169B-51AD-893E-248C-B5BD70D63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7CF19-7EAC-2D0A-9392-20DC473F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91873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89463-49A5-111E-4B3F-EE059ED4C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F03A9-BCC0-EA36-0FB5-72ABA42DC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7E0C3-4481-E718-66B7-43FEF654D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A01B7-C3E7-0E9C-E3B0-B78564065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0490ED-9CD0-3D71-430C-08816118E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15B0F-2EA7-A8E8-4E83-2D0E8D01F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354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16BC4-F065-35EB-D3D4-D79BEEE04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F23520-B963-AEE9-599E-66FC048264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E560A-46CC-92A8-3EA3-648A7A378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FE8296-6A87-6067-5BE7-D0DA60062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D4CC2E-B4A4-F066-428C-C17614902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2BD50D-EDE7-CFA7-452B-17C8DFA7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15402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792D8-6641-39DD-901B-505CEDC9A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BE602-4D5B-D369-7C68-A7C263F788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D8B13-8593-E84B-3A4B-E82F7BDBA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6D6D9-5ACE-0090-A777-F87E62E2D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3DDD1-4880-47BF-7E68-A315F779B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4436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E734D4-1182-13FF-A93C-790EF15577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05448-F938-EE78-797E-307F9BEDCC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71BB9-E8DC-54A4-8FBD-055297EA9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10DC1-A146-BE63-87F0-5717EBAE7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3DBED-EB69-2167-8CAD-C5B78C2B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08712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D71134-27C1-69DA-5B27-E89E9C799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A6CF5-56B6-8CE2-6E6E-3BB8C6BD3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D1CB1A-AA35-2B66-707A-CAAE7F668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CBC594-F13F-49A2-B1A2-55C2F6930E6B}" type="datetimeFigureOut">
              <a:rPr lang="en-NZ" smtClean="0"/>
              <a:t>04/08/2026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85062-BDD9-2A0F-4A7D-3BB693F90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1CFCF-E8A1-A4FC-4635-D9EADF023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B8AA9C-722B-4472-B2F0-9730C4454DA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6384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7.png"/><Relationship Id="rId7" Type="http://schemas.openxmlformats.org/officeDocument/2006/relationships/diagramLayout" Target="../diagrams/layou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2.xml"/><Relationship Id="rId5" Type="http://schemas.openxmlformats.org/officeDocument/2006/relationships/image" Target="../media/image9.png"/><Relationship Id="rId10" Type="http://schemas.microsoft.com/office/2007/relationships/diagramDrawing" Target="../diagrams/drawing2.xml"/><Relationship Id="rId4" Type="http://schemas.openxmlformats.org/officeDocument/2006/relationships/image" Target="../media/image8.png"/><Relationship Id="rId9" Type="http://schemas.openxmlformats.org/officeDocument/2006/relationships/diagramColors" Target="../diagrams/colors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5FD73-7DEE-9B2C-3D60-90C3454F9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0820" y="661012"/>
            <a:ext cx="6705206" cy="36000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After the WHY  </a:t>
            </a:r>
            <a:b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“Movement is Medicine”</a:t>
            </a:r>
            <a:b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now the </a:t>
            </a:r>
            <a:b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What, When, Where and How</a:t>
            </a:r>
            <a:b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DE8C1B1-02D9-0525-FE8A-ED352EEDA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50820" y="4087259"/>
            <a:ext cx="6690360" cy="2346592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U3A TIMARU</a:t>
            </a:r>
          </a:p>
          <a:p>
            <a:r>
              <a:rPr lang="en-US" sz="2000" dirty="0"/>
              <a:t>Sharon Peck, physiotherapist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F042CA-1AB3-5530-1155-8018D6D6A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036894" y="695800"/>
            <a:ext cx="123362" cy="12207199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D5A982-4141-9143-22DC-C0713B397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897382" y="3835311"/>
            <a:ext cx="123362" cy="5928176"/>
          </a:xfrm>
          <a:prstGeom prst="rect">
            <a:avLst/>
          </a:prstGeom>
          <a:gradFill>
            <a:gsLst>
              <a:gs pos="19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20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1F60F-2868-6F46-DA1E-235E7DC59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31444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</a:rPr>
              <a:t>JOY </a:t>
            </a:r>
            <a:br>
              <a:rPr lang="en-US" sz="8000" b="1" dirty="0">
                <a:solidFill>
                  <a:srgbClr val="FF0000"/>
                </a:solidFill>
              </a:rPr>
            </a:br>
            <a:r>
              <a:rPr lang="en-US" sz="8000" b="1" dirty="0">
                <a:solidFill>
                  <a:srgbClr val="FF0000"/>
                </a:solidFill>
              </a:rPr>
              <a:t>IN</a:t>
            </a:r>
            <a:r>
              <a:rPr lang="en-US" sz="8000" b="1" dirty="0"/>
              <a:t> </a:t>
            </a:r>
            <a:br>
              <a:rPr lang="en-US" sz="8000" b="1" dirty="0"/>
            </a:br>
            <a:r>
              <a:rPr lang="en-US" sz="8000" b="1" dirty="0">
                <a:solidFill>
                  <a:srgbClr val="00B050"/>
                </a:solidFill>
              </a:rPr>
              <a:t> MOVEMENT</a:t>
            </a:r>
            <a:endParaRPr lang="en-NZ" sz="8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857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D5504-64CB-7927-1A59-1E5FA0FD2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900"/>
            <a:ext cx="10515600" cy="2628900"/>
          </a:xfrm>
        </p:spPr>
        <p:txBody>
          <a:bodyPr>
            <a:normAutofit fontScale="90000"/>
          </a:bodyPr>
          <a:lstStyle/>
          <a:p>
            <a:br>
              <a:rPr lang="en-NZ" sz="3600" dirty="0"/>
            </a:br>
            <a:br>
              <a:rPr lang="en-NZ" sz="3600" dirty="0"/>
            </a:br>
            <a:r>
              <a:rPr lang="en-NZ" sz="3600" b="1" dirty="0"/>
              <a:t>Exercise</a:t>
            </a:r>
            <a:r>
              <a:rPr lang="en-NZ" sz="3600" dirty="0"/>
              <a:t>, “A subset of physical activity that is planned, structured and repetitive and has the objective of improvement or maintenance of physical fitness”</a:t>
            </a:r>
            <a:br>
              <a:rPr lang="en-NZ" dirty="0"/>
            </a:b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3DEC5-7853-2DC8-4AE4-63F0B0F2F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0599"/>
            <a:ext cx="10515600" cy="3916363"/>
          </a:xfrm>
        </p:spPr>
        <p:txBody>
          <a:bodyPr/>
          <a:lstStyle/>
          <a:p>
            <a:endParaRPr lang="en-NZ" dirty="0"/>
          </a:p>
          <a:p>
            <a:endParaRPr lang="en-NZ" dirty="0"/>
          </a:p>
          <a:p>
            <a:r>
              <a:rPr lang="en-NZ" dirty="0"/>
              <a:t>Exercise cures, improves or prevents EVERYTHING from halitosis and hair loss to warts and ingrowing toenails       ??????</a:t>
            </a:r>
          </a:p>
          <a:p>
            <a:pPr marL="0" indent="0">
              <a:buNone/>
            </a:pPr>
            <a:endParaRPr lang="en-NZ" dirty="0"/>
          </a:p>
          <a:p>
            <a:r>
              <a:rPr lang="en-NZ" dirty="0"/>
              <a:t>Exercising has become a separate entity to movement, as we have evolved more and more sedentary lives.</a:t>
            </a:r>
          </a:p>
          <a:p>
            <a:pPr marL="0" indent="0">
              <a:buNone/>
            </a:pPr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59139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CE503-302B-CA24-1D22-CD7E19C69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225675"/>
          </a:xfrm>
        </p:spPr>
        <p:txBody>
          <a:bodyPr>
            <a:normAutofit fontScale="90000"/>
          </a:bodyPr>
          <a:lstStyle/>
          <a:p>
            <a:br>
              <a:rPr lang="en-NZ" dirty="0"/>
            </a:br>
            <a:br>
              <a:rPr lang="en-NZ" dirty="0"/>
            </a:br>
            <a:r>
              <a:rPr lang="en-NZ" b="1" dirty="0"/>
              <a:t>Movement</a:t>
            </a:r>
            <a:r>
              <a:rPr lang="en-NZ" dirty="0"/>
              <a:t>, “ the change in the position of a body part with respect to the whole body”</a:t>
            </a:r>
            <a:br>
              <a:rPr lang="en-NZ" dirty="0"/>
            </a:b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27A1D-4C94-FA83-B460-6078BF38F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7899"/>
            <a:ext cx="10515600" cy="39290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r>
              <a:rPr lang="en-NZ" sz="3200" dirty="0"/>
              <a:t>MOVEMENT is what we do intuitively, naturally, functionally</a:t>
            </a:r>
          </a:p>
          <a:p>
            <a:pPr marL="0" indent="0">
              <a:buNone/>
            </a:pPr>
            <a:endParaRPr lang="en-NZ" sz="3200" dirty="0"/>
          </a:p>
          <a:p>
            <a:pPr marL="0" indent="0">
              <a:buNone/>
            </a:pPr>
            <a:r>
              <a:rPr lang="en-NZ" sz="3200" dirty="0"/>
              <a:t>Cave men moved to protect, feed and shelter themselves</a:t>
            </a:r>
          </a:p>
        </p:txBody>
      </p:sp>
    </p:spTree>
    <p:extLst>
      <p:ext uri="{BB962C8B-B14F-4D97-AF65-F5344CB8AC3E}">
        <p14:creationId xmlns:p14="http://schemas.microsoft.com/office/powerpoint/2010/main" val="1884163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16BA0B-CE87-79EF-AF61-0F7675E32582}"/>
              </a:ext>
            </a:extLst>
          </p:cNvPr>
          <p:cNvSpPr txBox="1"/>
          <p:nvPr/>
        </p:nvSpPr>
        <p:spPr>
          <a:xfrm>
            <a:off x="1333500" y="889000"/>
            <a:ext cx="93472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3200" dirty="0"/>
              <a:t>We don’t sleep, eat, breathe, urinate for a single 30 minute session everyday, or for an hour 3 times a week.</a:t>
            </a:r>
          </a:p>
          <a:p>
            <a:r>
              <a:rPr lang="en-NZ" sz="3200" dirty="0"/>
              <a:t>So, why do we think that MOVEMENT is a particular function of the body that requires specific scheduling?</a:t>
            </a:r>
          </a:p>
          <a:p>
            <a:r>
              <a:rPr lang="en-NZ" sz="3200" dirty="0"/>
              <a:t>Exercise should be a pleasure, a hobby that we timetable into our lives but</a:t>
            </a:r>
          </a:p>
          <a:p>
            <a:endParaRPr lang="en-NZ" sz="3200" dirty="0"/>
          </a:p>
          <a:p>
            <a:pPr marL="0" indent="0" algn="ctr">
              <a:buNone/>
            </a:pPr>
            <a:r>
              <a:rPr lang="en-NZ" sz="3200" b="1" dirty="0"/>
              <a:t>MOVEMENT MUST be a HABIT</a:t>
            </a:r>
            <a:r>
              <a:rPr lang="en-NZ" sz="3200" dirty="0"/>
              <a:t>, </a:t>
            </a:r>
          </a:p>
          <a:p>
            <a:pPr marL="0" indent="0" algn="ctr">
              <a:buNone/>
            </a:pPr>
            <a:r>
              <a:rPr lang="en-NZ" sz="3200" dirty="0"/>
              <a:t>performed regularly throughout the day</a:t>
            </a:r>
          </a:p>
        </p:txBody>
      </p:sp>
    </p:spTree>
    <p:extLst>
      <p:ext uri="{BB962C8B-B14F-4D97-AF65-F5344CB8AC3E}">
        <p14:creationId xmlns:p14="http://schemas.microsoft.com/office/powerpoint/2010/main" val="3030114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A6C18-FB22-FA03-89DB-A8E79F647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POSTURE AND MUSCLE SYNCHRONISATION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8531C-2A4C-AD70-823F-D4E90C6423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0521" y="1825625"/>
            <a:ext cx="5198301" cy="4351338"/>
          </a:xfrm>
        </p:spPr>
        <p:txBody>
          <a:bodyPr>
            <a:normAutofit fontScale="92500" lnSpcReduction="10000"/>
          </a:bodyPr>
          <a:lstStyle/>
          <a:p>
            <a:endParaRPr lang="en-NZ" sz="3200" dirty="0"/>
          </a:p>
          <a:p>
            <a:r>
              <a:rPr lang="en-NZ" dirty="0"/>
              <a:t>Deep stability muscles</a:t>
            </a:r>
          </a:p>
          <a:p>
            <a:r>
              <a:rPr lang="en-NZ" dirty="0"/>
              <a:t>Superficial muscles</a:t>
            </a:r>
          </a:p>
          <a:p>
            <a:r>
              <a:rPr lang="en-NZ" dirty="0"/>
              <a:t>Joint stability</a:t>
            </a:r>
          </a:p>
          <a:p>
            <a:pPr marL="0" indent="0">
              <a:buNone/>
            </a:pPr>
            <a:r>
              <a:rPr lang="en-NZ" dirty="0"/>
              <a:t>Weakness of deep muscles leads to: </a:t>
            </a:r>
          </a:p>
          <a:p>
            <a:pPr marL="0" indent="0">
              <a:buNone/>
            </a:pPr>
            <a:r>
              <a:rPr lang="en-NZ" dirty="0"/>
              <a:t>hyper- vigilance of superficial muscles</a:t>
            </a:r>
          </a:p>
          <a:p>
            <a:pPr marL="0" indent="0">
              <a:buNone/>
            </a:pPr>
            <a:r>
              <a:rPr lang="en-NZ" dirty="0"/>
              <a:t>Strain of ligaments</a:t>
            </a:r>
          </a:p>
          <a:p>
            <a:pPr marL="0" indent="0">
              <a:buNone/>
            </a:pPr>
            <a:r>
              <a:rPr lang="en-NZ" dirty="0"/>
              <a:t>Micro trauma to joints</a:t>
            </a:r>
          </a:p>
          <a:p>
            <a:endParaRPr lang="en-NZ" dirty="0"/>
          </a:p>
        </p:txBody>
      </p:sp>
      <p:pic>
        <p:nvPicPr>
          <p:cNvPr id="6" name="Content Placeholder 5" descr="A skeleton of a frog bending over&#10;&#10;AI-generated content may be incorrect.">
            <a:extLst>
              <a:ext uri="{FF2B5EF4-FFF2-40B4-BE49-F238E27FC236}">
                <a16:creationId xmlns:a16="http://schemas.microsoft.com/office/drawing/2014/main" id="{77BDFDCB-7D7C-C01A-5FA0-A99ACE0A56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030" y="2104373"/>
            <a:ext cx="6075123" cy="4072590"/>
          </a:xfrm>
        </p:spPr>
      </p:pic>
    </p:spTree>
    <p:extLst>
      <p:ext uri="{BB962C8B-B14F-4D97-AF65-F5344CB8AC3E}">
        <p14:creationId xmlns:p14="http://schemas.microsoft.com/office/powerpoint/2010/main" val="1295116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0A18-EA97-2526-5C42-84BF2459F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500" y="508001"/>
            <a:ext cx="10515600" cy="1854199"/>
          </a:xfrm>
        </p:spPr>
        <p:txBody>
          <a:bodyPr>
            <a:normAutofit/>
          </a:bodyPr>
          <a:lstStyle/>
          <a:p>
            <a:pPr algn="ctr"/>
            <a:r>
              <a:rPr lang="en-NZ" dirty="0"/>
              <a:t>HEALTHY LONGEVITY</a:t>
            </a:r>
            <a:br>
              <a:rPr lang="en-NZ" dirty="0"/>
            </a:br>
            <a:r>
              <a:rPr lang="en-NZ" sz="3200" dirty="0"/>
              <a:t>to maintain whatever level of independence you desire</a:t>
            </a:r>
            <a:br>
              <a:rPr lang="en-NZ" sz="2800" dirty="0"/>
            </a:b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64BF3-0A2F-9A39-4A6B-92BF342DD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3600"/>
            <a:ext cx="10515600" cy="42163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3200" dirty="0"/>
              <a:t>Not about living longer but living healthier and fitter</a:t>
            </a:r>
          </a:p>
          <a:p>
            <a:pPr marL="0" indent="0">
              <a:buNone/>
            </a:pPr>
            <a:r>
              <a:rPr lang="en-NZ" sz="3200" dirty="0"/>
              <a:t> </a:t>
            </a:r>
          </a:p>
          <a:p>
            <a:pPr marL="0" indent="0">
              <a:buNone/>
            </a:pPr>
            <a:r>
              <a:rPr lang="en-NZ" sz="3200" dirty="0"/>
              <a:t>To be motivated to move or do exercise the activity needs to make you feel good </a:t>
            </a:r>
          </a:p>
          <a:p>
            <a:pPr marL="0" indent="0">
              <a:buNone/>
            </a:pPr>
            <a:endParaRPr lang="en-NZ" sz="3200" dirty="0"/>
          </a:p>
          <a:p>
            <a:pPr marL="0" indent="0">
              <a:buNone/>
            </a:pPr>
            <a:r>
              <a:rPr lang="en-NZ" sz="3200" dirty="0"/>
              <a:t>Movement releases beta endorphin which reduces pain and increases a sense of happiness</a:t>
            </a:r>
            <a:br>
              <a:rPr lang="en-NZ" dirty="0"/>
            </a:b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9634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CD56E-D24F-0B1C-EBFD-6D83D6CFA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Contributors to healthy longevity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431E3-2B7E-5394-0E89-C1239DC545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POSTURE</a:t>
            </a:r>
          </a:p>
          <a:p>
            <a:r>
              <a:rPr lang="en-NZ" dirty="0"/>
              <a:t>MOVEMENT AS A HABIT</a:t>
            </a:r>
          </a:p>
          <a:p>
            <a:r>
              <a:rPr lang="en-NZ" dirty="0"/>
              <a:t>DIET</a:t>
            </a:r>
          </a:p>
          <a:p>
            <a:r>
              <a:rPr lang="en-NZ" dirty="0"/>
              <a:t>FINDING JOY/ HAPPINESS IN SMALL THINGS</a:t>
            </a:r>
          </a:p>
          <a:p>
            <a:r>
              <a:rPr lang="en-NZ" dirty="0"/>
              <a:t>PERSONAL CONNECTIVITY-PETS/ANIMALS/HUMANS/wildlife/the land</a:t>
            </a:r>
          </a:p>
          <a:p>
            <a:r>
              <a:rPr lang="en-NZ" dirty="0"/>
              <a:t>PURPOSE</a:t>
            </a:r>
          </a:p>
          <a:p>
            <a:r>
              <a:rPr lang="en-NZ" dirty="0"/>
              <a:t>EXERCISE AS A HOBBY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53463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3BDF7-5741-F29E-E88A-DE445A259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UNATTAINABLE GOALS</a:t>
            </a:r>
            <a:br>
              <a:rPr lang="en-NZ" dirty="0"/>
            </a:br>
            <a:r>
              <a:rPr lang="en-NZ" dirty="0"/>
              <a:t>biggest risk of failure and defeat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36C43-21AA-F243-92E3-E26537397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0833"/>
            <a:ext cx="10515600" cy="456098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NZ" b="1" dirty="0"/>
          </a:p>
          <a:p>
            <a:pPr marL="0" indent="0" algn="ctr">
              <a:buNone/>
            </a:pPr>
            <a:r>
              <a:rPr lang="en-NZ" b="1" dirty="0"/>
              <a:t>ONE</a:t>
            </a:r>
            <a:r>
              <a:rPr lang="en-NZ" dirty="0"/>
              <a:t> repetition of an exercise is better than </a:t>
            </a:r>
            <a:r>
              <a:rPr lang="en-NZ" b="1" dirty="0"/>
              <a:t>NONE</a:t>
            </a:r>
          </a:p>
          <a:p>
            <a:pPr marL="0" indent="0" algn="ctr">
              <a:buNone/>
            </a:pPr>
            <a:r>
              <a:rPr lang="en-NZ" b="1" dirty="0"/>
              <a:t>"A journey of a thousand miles begins with a single step”</a:t>
            </a:r>
          </a:p>
          <a:p>
            <a:pPr marL="0" indent="0" algn="ctr">
              <a:buNone/>
            </a:pPr>
            <a:endParaRPr lang="en-NZ" sz="3200" dirty="0"/>
          </a:p>
          <a:p>
            <a:pPr marL="0" indent="0" algn="ctr">
              <a:buNone/>
            </a:pPr>
            <a:r>
              <a:rPr lang="en-NZ" sz="3200" dirty="0"/>
              <a:t>THINK BINARY </a:t>
            </a:r>
          </a:p>
          <a:p>
            <a:pPr marL="0" indent="0" algn="ctr">
              <a:buNone/>
            </a:pPr>
            <a:r>
              <a:rPr lang="en-NZ" sz="3200" dirty="0"/>
              <a:t>COMPUTERS ACHIEVE AMAZING THINGS WORKING ON JUST I AND II</a:t>
            </a:r>
          </a:p>
          <a:p>
            <a:pPr marL="0" indent="0" algn="ctr">
              <a:buNone/>
            </a:pPr>
            <a:r>
              <a:rPr lang="en-NZ" sz="3200" dirty="0"/>
              <a:t> </a:t>
            </a:r>
          </a:p>
          <a:p>
            <a:pPr marL="0" indent="0" algn="ctr">
              <a:buNone/>
            </a:pPr>
            <a:r>
              <a:rPr lang="en-NZ" sz="3200" dirty="0"/>
              <a:t>Do 1 or 2 repetitions many times a day </a:t>
            </a:r>
          </a:p>
          <a:p>
            <a:pPr marL="0" indent="0" algn="ctr">
              <a:buNone/>
            </a:pPr>
            <a:endParaRPr lang="en-NZ" sz="4000" dirty="0"/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837963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2F3FA-F126-DC09-EE2A-F81794814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Who in the audience today does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636E9-1BAD-17E9-099A-1F568B6AA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NZ" dirty="0"/>
              <a:t>? 10,000 steps a day</a:t>
            </a:r>
          </a:p>
          <a:p>
            <a:pPr marL="0" indent="0">
              <a:buNone/>
            </a:pPr>
            <a:r>
              <a:rPr lang="en-NZ" dirty="0"/>
              <a:t>? 30 minutes of exercise a day</a:t>
            </a:r>
          </a:p>
          <a:p>
            <a:pPr marL="0" indent="0">
              <a:buNone/>
            </a:pPr>
            <a:r>
              <a:rPr lang="en-NZ" dirty="0"/>
              <a:t>? 30 reps of lifting 40kg</a:t>
            </a:r>
          </a:p>
          <a:p>
            <a:pPr marL="0" indent="0">
              <a:buNone/>
            </a:pPr>
            <a:r>
              <a:rPr lang="en-NZ" dirty="0"/>
              <a:t>? Swimming 50 lengths</a:t>
            </a:r>
          </a:p>
          <a:p>
            <a:pPr marL="0" indent="0">
              <a:buNone/>
            </a:pPr>
            <a:r>
              <a:rPr lang="en-NZ" dirty="0"/>
              <a:t>? Intensity- running fast for 5 minutes/Running up 3 flights of stairs</a:t>
            </a:r>
          </a:p>
          <a:p>
            <a:pPr marL="0" indent="0">
              <a:buNone/>
            </a:pPr>
            <a:r>
              <a:rPr lang="en-NZ" dirty="0"/>
              <a:t>? Stamina- cycle 60km in a morning</a:t>
            </a:r>
          </a:p>
          <a:p>
            <a:pPr marL="0" indent="0" algn="ctr">
              <a:buNone/>
            </a:pPr>
            <a:endParaRPr lang="en-NZ" b="1" dirty="0"/>
          </a:p>
          <a:p>
            <a:pPr marL="0" indent="0" algn="ctr">
              <a:buNone/>
            </a:pPr>
            <a:r>
              <a:rPr lang="en-NZ" b="1" dirty="0"/>
              <a:t>INTEGRATE MOVEMENT AND EXERCISE INTO YOUR DAY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85360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793E0-305F-E691-1CA7-9946117D9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1068"/>
            <a:ext cx="10515600" cy="2197289"/>
          </a:xfrm>
        </p:spPr>
        <p:txBody>
          <a:bodyPr>
            <a:normAutofit/>
          </a:bodyPr>
          <a:lstStyle/>
          <a:p>
            <a:pPr algn="ctr"/>
            <a:r>
              <a:rPr lang="en-NZ" dirty="0"/>
              <a:t>MOTIVATION</a:t>
            </a:r>
            <a:br>
              <a:rPr lang="en-NZ" dirty="0"/>
            </a:br>
            <a:r>
              <a:rPr lang="en-NZ" dirty="0"/>
              <a:t>Physical activity needs to FEEL better than inactivity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C3991-C2FA-1AC6-5F60-35CC9A302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15903"/>
            <a:ext cx="10515600" cy="3461059"/>
          </a:xfrm>
        </p:spPr>
        <p:txBody>
          <a:bodyPr/>
          <a:lstStyle/>
          <a:p>
            <a:r>
              <a:rPr lang="en-NZ" sz="3600" dirty="0"/>
              <a:t>Performance of activity is influenced by environment, social situation, gender, the individual’s previous experiences and BMI</a:t>
            </a:r>
          </a:p>
          <a:p>
            <a:pPr marL="0" indent="0">
              <a:buNone/>
            </a:pPr>
            <a:endParaRPr lang="en-NZ" sz="3600" dirty="0"/>
          </a:p>
          <a:p>
            <a:r>
              <a:rPr lang="en-NZ" sz="3600" dirty="0"/>
              <a:t>Motivation from CHOICE NOT PRESSURE results in better long term engagement and outcomes</a:t>
            </a:r>
          </a:p>
          <a:p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40164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73621-DCA8-02AE-BC31-4C689B16C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Successful Physical Activity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2272D-A155-16FE-98F0-027CAFBDE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NZ" sz="3200" dirty="0"/>
              <a:t>Choice of actions</a:t>
            </a:r>
          </a:p>
          <a:p>
            <a:r>
              <a:rPr lang="en-NZ" sz="3200" dirty="0"/>
              <a:t>To feel successful</a:t>
            </a:r>
          </a:p>
          <a:p>
            <a:r>
              <a:rPr lang="en-NZ" sz="3200" dirty="0"/>
              <a:t>To feel connected and supported by others</a:t>
            </a:r>
          </a:p>
          <a:p>
            <a:r>
              <a:rPr lang="en-NZ" sz="3200" dirty="0"/>
              <a:t>Participation with like minded people with a common goal</a:t>
            </a:r>
          </a:p>
          <a:p>
            <a:pPr marL="0" indent="0">
              <a:buNone/>
            </a:pPr>
            <a:endParaRPr lang="en-NZ" sz="3200" b="1" dirty="0"/>
          </a:p>
          <a:p>
            <a:pPr marL="0" indent="0">
              <a:buNone/>
            </a:pPr>
            <a:r>
              <a:rPr lang="en-NZ" sz="3200" b="1" dirty="0"/>
              <a:t>The activity does not need to be community, group based. Self directed can be just as successful as long as you feel supported by family/work/friends and that you ENJOY it.</a:t>
            </a:r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78270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6026-1853-A7AB-744E-0D4C49F6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33955-B682-CA64-A640-7CCA6FE73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6260"/>
            <a:ext cx="10515600" cy="5016615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NZ" dirty="0">
                <a:solidFill>
                  <a:srgbClr val="C00000"/>
                </a:solidFill>
              </a:rPr>
              <a:t>Weak muscles &amp; bones and poor posture -&gt; increase risk of falls, hunched posture and respiratory illness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NZ" dirty="0">
                <a:solidFill>
                  <a:srgbClr val="C00000"/>
                </a:solidFill>
              </a:rPr>
              <a:t>Vertebral and hip fractures increase risk of death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NZ" dirty="0">
                <a:solidFill>
                  <a:srgbClr val="C00000"/>
                </a:solidFill>
              </a:rPr>
              <a:t>No. 1 cause of death in over 60 </a:t>
            </a:r>
            <a:r>
              <a:rPr lang="en-NZ" dirty="0" err="1">
                <a:solidFill>
                  <a:srgbClr val="C00000"/>
                </a:solidFill>
              </a:rPr>
              <a:t>yo</a:t>
            </a:r>
            <a:r>
              <a:rPr lang="en-NZ" dirty="0">
                <a:solidFill>
                  <a:srgbClr val="C00000"/>
                </a:solidFill>
              </a:rPr>
              <a:t> is falls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NZ" dirty="0">
                <a:solidFill>
                  <a:srgbClr val="C00000"/>
                </a:solidFill>
              </a:rPr>
              <a:t>WHO: </a:t>
            </a:r>
            <a:r>
              <a:rPr lang="en-NZ" dirty="0" err="1">
                <a:solidFill>
                  <a:srgbClr val="C00000"/>
                </a:solidFill>
              </a:rPr>
              <a:t>av</a:t>
            </a:r>
            <a:r>
              <a:rPr lang="en-NZ" dirty="0">
                <a:solidFill>
                  <a:srgbClr val="C00000"/>
                </a:solidFill>
              </a:rPr>
              <a:t> lifespan in USA is 79, </a:t>
            </a:r>
            <a:r>
              <a:rPr lang="en-NZ" dirty="0" err="1">
                <a:solidFill>
                  <a:srgbClr val="C00000"/>
                </a:solidFill>
              </a:rPr>
              <a:t>av</a:t>
            </a:r>
            <a:r>
              <a:rPr lang="en-NZ" dirty="0">
                <a:solidFill>
                  <a:srgbClr val="C00000"/>
                </a:solidFill>
              </a:rPr>
              <a:t> living health is 64 = 15 years of poor health before death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NZ" dirty="0">
                <a:solidFill>
                  <a:srgbClr val="C00000"/>
                </a:solidFill>
              </a:rPr>
              <a:t>24 hours of bedrest -&gt; muscle mass loss. Takes 7 days to recover it.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NZ" dirty="0">
                <a:solidFill>
                  <a:srgbClr val="C00000"/>
                </a:solidFill>
              </a:rPr>
              <a:t>Bone density and muscle mass decrease with age (especially over 65)</a:t>
            </a:r>
          </a:p>
          <a:p>
            <a:pPr marL="0" indent="0" algn="ctr">
              <a:buNone/>
            </a:pPr>
            <a:endParaRPr lang="en-NZ" sz="3600" b="1" dirty="0"/>
          </a:p>
          <a:p>
            <a:pPr marL="0" indent="0" algn="ctr">
              <a:buNone/>
            </a:pPr>
            <a:r>
              <a:rPr lang="en-NZ" sz="3600" b="1" dirty="0"/>
              <a:t>NEVER TOO LATE TO IMPROVE</a:t>
            </a:r>
          </a:p>
        </p:txBody>
      </p:sp>
    </p:spTree>
    <p:extLst>
      <p:ext uri="{BB962C8B-B14F-4D97-AF65-F5344CB8AC3E}">
        <p14:creationId xmlns:p14="http://schemas.microsoft.com/office/powerpoint/2010/main" val="1036095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Elderly woman at the beach">
            <a:extLst>
              <a:ext uri="{FF2B5EF4-FFF2-40B4-BE49-F238E27FC236}">
                <a16:creationId xmlns:a16="http://schemas.microsoft.com/office/drawing/2014/main" id="{2A795514-3453-B43C-D855-EA3DE24753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5884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1A6273-F14D-C393-7269-77B29670F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3822189" cy="63695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000" dirty="0"/>
              <a:t>PHYSIOLOGY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27B02AE-FA30-F920-8CC1-6D94D0F8A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81038"/>
            <a:ext cx="3822189" cy="5495926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30% blood flow reduction with muscle contraction followed by refill with relaxation</a:t>
            </a:r>
          </a:p>
          <a:p>
            <a:r>
              <a:rPr lang="en-US" sz="2400" dirty="0"/>
              <a:t>Movement of joints stimulates phagocytic cell action to “clean” the joint - important for arthritic joints</a:t>
            </a:r>
          </a:p>
          <a:p>
            <a:r>
              <a:rPr lang="en-US" sz="2400" dirty="0"/>
              <a:t>Bone density, Vit D, sunshine and weight bearing exercise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43810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DD842-AC6C-7DA5-DB5B-961D8A08F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SIMPLE BIOMARKERS </a:t>
            </a:r>
            <a:br>
              <a:rPr lang="en-NZ" dirty="0"/>
            </a:br>
            <a:r>
              <a:rPr lang="en-NZ" dirty="0"/>
              <a:t>FOR PHYSICAL FITNESS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380E1-3388-93DC-1ACD-FA6A9FD2C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NZ" sz="4000" dirty="0"/>
          </a:p>
          <a:p>
            <a:r>
              <a:rPr lang="en-NZ" sz="4000" dirty="0"/>
              <a:t>Ability to stand on one leg (finger tip support to help balance)</a:t>
            </a:r>
          </a:p>
          <a:p>
            <a:pPr marL="0" indent="0">
              <a:buNone/>
            </a:pPr>
            <a:r>
              <a:rPr lang="en-NZ" sz="4000" dirty="0"/>
              <a:t> </a:t>
            </a:r>
          </a:p>
          <a:p>
            <a:r>
              <a:rPr lang="en-NZ" sz="4000" dirty="0"/>
              <a:t>Grip strength for over 65 </a:t>
            </a:r>
            <a:r>
              <a:rPr lang="en-NZ" sz="4000" dirty="0" err="1"/>
              <a:t>yo</a:t>
            </a:r>
            <a:r>
              <a:rPr lang="en-NZ" sz="4000" dirty="0"/>
              <a:t>: </a:t>
            </a:r>
          </a:p>
          <a:p>
            <a:pPr marL="0" indent="0">
              <a:buNone/>
            </a:pPr>
            <a:r>
              <a:rPr lang="en-NZ" sz="4000" dirty="0"/>
              <a:t>Men &gt; 28kg, Women &gt; 15kg</a:t>
            </a:r>
          </a:p>
        </p:txBody>
      </p:sp>
    </p:spTree>
    <p:extLst>
      <p:ext uri="{BB962C8B-B14F-4D97-AF65-F5344CB8AC3E}">
        <p14:creationId xmlns:p14="http://schemas.microsoft.com/office/powerpoint/2010/main" val="4239522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614CC-284A-9DBD-165C-AFBF12E88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DIET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C270E-E650-048A-955A-4FBE4620A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 dirty="0"/>
          </a:p>
          <a:p>
            <a:r>
              <a:rPr lang="en-NZ" dirty="0"/>
              <a:t>Protein 45-60g per day women, 65-85g men. Eaten throughout the day</a:t>
            </a:r>
          </a:p>
          <a:p>
            <a:r>
              <a:rPr lang="en-NZ" dirty="0"/>
              <a:t>Green </a:t>
            </a:r>
            <a:r>
              <a:rPr lang="en-NZ" dirty="0" err="1"/>
              <a:t>veges</a:t>
            </a:r>
            <a:r>
              <a:rPr lang="en-NZ" dirty="0"/>
              <a:t> and fruit</a:t>
            </a:r>
          </a:p>
          <a:p>
            <a:r>
              <a:rPr lang="en-NZ" dirty="0"/>
              <a:t>Vit C (muscles), B12 (nerves) and Vit D (bones) (also from exposure to sunshine)</a:t>
            </a:r>
          </a:p>
          <a:p>
            <a:r>
              <a:rPr lang="en-NZ" dirty="0"/>
              <a:t>Source of Calcium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40269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88826-116A-0DC9-4CE9-A84B745A5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NZ" dirty="0"/>
            </a:br>
            <a:r>
              <a:rPr lang="en-NZ" dirty="0"/>
              <a:t>PREPARATION</a:t>
            </a:r>
            <a:br>
              <a:rPr lang="en-NZ" dirty="0"/>
            </a:b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07303-E447-53A0-B9A5-3AD7DB3BA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Good POSTURE</a:t>
            </a:r>
          </a:p>
          <a:p>
            <a:r>
              <a:rPr lang="en-NZ" dirty="0"/>
              <a:t>Efficient BREATHING</a:t>
            </a:r>
          </a:p>
          <a:p>
            <a:r>
              <a:rPr lang="en-NZ" dirty="0"/>
              <a:t>Comfortable and supportive FOOTWEAR</a:t>
            </a:r>
          </a:p>
          <a:p>
            <a:r>
              <a:rPr lang="en-NZ" dirty="0"/>
              <a:t>PAIN management</a:t>
            </a:r>
          </a:p>
          <a:p>
            <a:r>
              <a:rPr lang="en-NZ" dirty="0"/>
              <a:t>PACING</a:t>
            </a:r>
          </a:p>
          <a:p>
            <a:r>
              <a:rPr lang="en-NZ" dirty="0"/>
              <a:t>HYDRATION</a:t>
            </a:r>
          </a:p>
        </p:txBody>
      </p:sp>
    </p:spTree>
    <p:extLst>
      <p:ext uri="{BB962C8B-B14F-4D97-AF65-F5344CB8AC3E}">
        <p14:creationId xmlns:p14="http://schemas.microsoft.com/office/powerpoint/2010/main" val="2941950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32332D-FECA-367C-7409-0FD50D65F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2943"/>
            <a:ext cx="3807187" cy="15015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ESSENTIAL DAILY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5F2BF-543D-9BFB-5E55-141B4EF83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714501"/>
            <a:ext cx="3799425" cy="493055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/>
            <a:endParaRPr lang="en-US" sz="2000" dirty="0"/>
          </a:p>
          <a:p>
            <a:r>
              <a:rPr lang="en-US" dirty="0"/>
              <a:t>Squats (with ball between knees)</a:t>
            </a:r>
          </a:p>
          <a:p>
            <a:r>
              <a:rPr lang="en-US" dirty="0"/>
              <a:t>Sit to stand</a:t>
            </a:r>
          </a:p>
          <a:p>
            <a:r>
              <a:rPr lang="en-US" dirty="0"/>
              <a:t>Single leg stand</a:t>
            </a:r>
          </a:p>
          <a:p>
            <a:r>
              <a:rPr lang="en-US" dirty="0"/>
              <a:t>Integrate several </a:t>
            </a:r>
            <a:r>
              <a:rPr lang="en-US" dirty="0" err="1"/>
              <a:t>exs</a:t>
            </a:r>
            <a:r>
              <a:rPr lang="en-US" dirty="0"/>
              <a:t> into 1</a:t>
            </a:r>
          </a:p>
          <a:p>
            <a:r>
              <a:rPr lang="en-US" dirty="0"/>
              <a:t>Move/exercise whilst performing daily functions</a:t>
            </a:r>
          </a:p>
          <a:p>
            <a:r>
              <a:rPr lang="en-US" dirty="0"/>
              <a:t>Little and often</a:t>
            </a:r>
          </a:p>
          <a:p>
            <a:endParaRPr lang="en-US" sz="2000" dirty="0"/>
          </a:p>
        </p:txBody>
      </p:sp>
      <p:pic>
        <p:nvPicPr>
          <p:cNvPr id="6" name="Content Placeholder 5" descr="A white goose standing in grass&#10;&#10;AI-generated content may be incorrect.">
            <a:extLst>
              <a:ext uri="{FF2B5EF4-FFF2-40B4-BE49-F238E27FC236}">
                <a16:creationId xmlns:a16="http://schemas.microsoft.com/office/drawing/2014/main" id="{B2869EEA-2E85-8750-04A5-6EB7D05B06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1" r="23771"/>
          <a:stretch>
            <a:fillRect/>
          </a:stretch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812733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F1B9B-8A5E-26A3-9E7A-0999E3FE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0337"/>
            <a:ext cx="10515600" cy="1455821"/>
          </a:xfrm>
        </p:spPr>
        <p:txBody>
          <a:bodyPr>
            <a:normAutofit fontScale="90000"/>
          </a:bodyPr>
          <a:lstStyle/>
          <a:p>
            <a:br>
              <a:rPr lang="en-NZ" sz="3600" dirty="0"/>
            </a:br>
            <a:r>
              <a:rPr lang="en-NZ" sz="3100" dirty="0"/>
              <a:t>Correct performance of an exercise is important to minimise the risk of injury and maximise effect</a:t>
            </a:r>
            <a:br>
              <a:rPr lang="en-NZ" sz="3100" dirty="0"/>
            </a:br>
            <a:r>
              <a:rPr lang="en-NZ" sz="3100" dirty="0"/>
              <a:t>Strengthening the deep muscles is essential and is achieved by GENTLE exercises</a:t>
            </a:r>
            <a:br>
              <a:rPr lang="en-NZ" dirty="0"/>
            </a:b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04A18-13CD-1E5A-016B-AED1DB216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83041"/>
            <a:ext cx="5181600" cy="349392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NZ" b="1" dirty="0"/>
              <a:t>Standing on 1 leg</a:t>
            </a:r>
          </a:p>
          <a:p>
            <a:pPr marL="0" indent="0">
              <a:buNone/>
            </a:pPr>
            <a:r>
              <a:rPr lang="en-NZ" dirty="0"/>
              <a:t>Make sure that you feel stable (finger tip support)</a:t>
            </a:r>
          </a:p>
          <a:p>
            <a:pPr marL="0" indent="0">
              <a:buNone/>
            </a:pPr>
            <a:r>
              <a:rPr lang="en-NZ" dirty="0"/>
              <a:t>The pelvis of the lifted leg should be higher than the weight bearing leg</a:t>
            </a:r>
          </a:p>
          <a:p>
            <a:pPr marL="0" indent="0">
              <a:buNone/>
            </a:pPr>
            <a:r>
              <a:rPr lang="en-NZ" dirty="0"/>
              <a:t>Increase complexity by standing on a soft surface (cushion) orby moving your arms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690C41-FBDF-BD37-F680-48B02C4DE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683040"/>
            <a:ext cx="5181600" cy="37297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NZ" b="1" dirty="0"/>
              <a:t>Squats/ step ups /sit to stand</a:t>
            </a:r>
          </a:p>
          <a:p>
            <a:pPr marL="0" indent="0">
              <a:buNone/>
            </a:pPr>
            <a:r>
              <a:rPr lang="en-NZ" dirty="0"/>
              <a:t>These do not need to be deep</a:t>
            </a:r>
          </a:p>
          <a:p>
            <a:pPr marL="0" indent="0">
              <a:buNone/>
            </a:pPr>
            <a:r>
              <a:rPr lang="en-NZ" dirty="0"/>
              <a:t>Always keep feet hip distance apart</a:t>
            </a:r>
          </a:p>
          <a:p>
            <a:pPr marL="0" indent="0">
              <a:buNone/>
            </a:pPr>
            <a:r>
              <a:rPr lang="en-NZ" dirty="0"/>
              <a:t>As you move ensure that your knees do not move towards each other</a:t>
            </a:r>
          </a:p>
          <a:p>
            <a:pPr marL="0" indent="0">
              <a:buNone/>
            </a:pPr>
            <a:r>
              <a:rPr lang="en-NZ" dirty="0"/>
              <a:t>Keep your hips and knees over your toes</a:t>
            </a:r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643431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8044B-5522-D20C-F89A-EEE3B833E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DEEP HIP STABILISER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AD62B-8E93-9E46-DD76-FF457DEAC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Sit on a chair or ball with your feet hip-width apart and place your hands on your thighs. </a:t>
            </a:r>
          </a:p>
          <a:p>
            <a:r>
              <a:rPr lang="en-US" dirty="0"/>
              <a:t>Try to sit up by firstly rolling your pelvis forward leading from the bottom of your spine so that you are sitting in neutral spine position.</a:t>
            </a:r>
          </a:p>
          <a:p>
            <a:r>
              <a:rPr lang="en-US" dirty="0"/>
              <a:t>Imagine gently drawing your thigh bones back into the hip sockets and drawing in the muscles across the front of your pelvis.</a:t>
            </a:r>
          </a:p>
          <a:p>
            <a:r>
              <a:rPr lang="en-US" dirty="0"/>
              <a:t>Keep imagining “thighs back and hips together”. </a:t>
            </a:r>
          </a:p>
          <a:p>
            <a:r>
              <a:rPr lang="en-US" dirty="0"/>
              <a:t>Repeat x3, several times a day. This exercise also helps with bladder control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5628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A person doing push ups with dumbbells&#10;&#10;AI-generated content may be incorrect.">
            <a:extLst>
              <a:ext uri="{FF2B5EF4-FFF2-40B4-BE49-F238E27FC236}">
                <a16:creationId xmlns:a16="http://schemas.microsoft.com/office/drawing/2014/main" id="{1DB79E34-35A6-9F30-65B3-1983214678F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97" b="1"/>
          <a:stretch>
            <a:fillRect/>
          </a:stretch>
        </p:blipFill>
        <p:spPr>
          <a:xfrm>
            <a:off x="2519309" y="-263037"/>
            <a:ext cx="966964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21BD9-1093-7690-7C66-CF62988E5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WHOLE..ISTIC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22B99677-0897-60DC-0D5B-9F1E75469976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85149408"/>
              </p:ext>
            </p:extLst>
          </p:nvPr>
        </p:nvGraphicFramePr>
        <p:xfrm>
          <a:off x="838200" y="1866378"/>
          <a:ext cx="3822189" cy="4728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63271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15CDA-2A65-24A4-87AF-DC553D4F7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119265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/>
              <a:t>PROGRESSION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00D2E-34F2-5D40-9C9D-F1BE1E4155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741118"/>
            <a:ext cx="3799425" cy="470978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r>
              <a:rPr lang="en-US" dirty="0"/>
              <a:t>Reps and sets, increase complexity</a:t>
            </a:r>
          </a:p>
          <a:p>
            <a:r>
              <a:rPr lang="en-US" dirty="0"/>
              <a:t>Pacing—10% increase rule, 20% decrease rule, 15 mins max then rest, ( ligament creep) repeat</a:t>
            </a:r>
          </a:p>
          <a:p>
            <a:r>
              <a:rPr lang="en-US" dirty="0"/>
              <a:t>No 2 consecutive days without </a:t>
            </a:r>
            <a:r>
              <a:rPr lang="en-US" dirty="0" err="1"/>
              <a:t>exs</a:t>
            </a:r>
            <a:r>
              <a:rPr lang="en-US" dirty="0"/>
              <a:t>/movement</a:t>
            </a:r>
          </a:p>
          <a:p>
            <a:r>
              <a:rPr lang="en-US" dirty="0"/>
              <a:t>Weight bearing </a:t>
            </a:r>
            <a:r>
              <a:rPr lang="en-US" dirty="0" err="1"/>
              <a:t>exs</a:t>
            </a:r>
            <a:endParaRPr lang="en-US" dirty="0"/>
          </a:p>
          <a:p>
            <a:r>
              <a:rPr lang="en-US" dirty="0"/>
              <a:t>Non WB </a:t>
            </a:r>
            <a:r>
              <a:rPr lang="en-US" dirty="0" err="1"/>
              <a:t>exs</a:t>
            </a:r>
            <a:endParaRPr lang="en-US" dirty="0"/>
          </a:p>
          <a:p>
            <a:endParaRPr lang="en-US" sz="1900" dirty="0"/>
          </a:p>
        </p:txBody>
      </p:sp>
      <p:pic>
        <p:nvPicPr>
          <p:cNvPr id="6" name="Content Placeholder 5" descr="A frog lying on a leaf&#10;&#10;AI-generated content may be incorrect.">
            <a:extLst>
              <a:ext uri="{FF2B5EF4-FFF2-40B4-BE49-F238E27FC236}">
                <a16:creationId xmlns:a16="http://schemas.microsoft.com/office/drawing/2014/main" id="{74767EBB-839F-A4A4-22A5-24F6638DD1C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43"/>
          <a:stretch>
            <a:fillRect/>
          </a:stretch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4691363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FCD45-F0B0-87B2-329E-CDCB0FEF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8920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/>
              <a:t>FIND 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204C5-467C-C2F8-8D57-77B28B3E2B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988957"/>
            <a:ext cx="3799425" cy="4116563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sz="3200" dirty="0"/>
              <a:t>Enjoyable </a:t>
            </a:r>
            <a:r>
              <a:rPr lang="en-US" sz="3200" dirty="0" err="1"/>
              <a:t>exs</a:t>
            </a:r>
            <a:endParaRPr lang="en-US" sz="3200" dirty="0"/>
          </a:p>
          <a:p>
            <a:r>
              <a:rPr lang="en-US" sz="3200" dirty="0"/>
              <a:t>Sociable </a:t>
            </a:r>
            <a:r>
              <a:rPr lang="en-US" sz="3200" dirty="0" err="1"/>
              <a:t>exs</a:t>
            </a:r>
            <a:endParaRPr lang="en-US" sz="3200" dirty="0"/>
          </a:p>
          <a:p>
            <a:r>
              <a:rPr lang="en-US" sz="3200" dirty="0"/>
              <a:t>Music and other parts of the brain</a:t>
            </a:r>
          </a:p>
          <a:p>
            <a:endParaRPr lang="en-US" sz="2000" dirty="0"/>
          </a:p>
        </p:txBody>
      </p:sp>
      <p:pic>
        <p:nvPicPr>
          <p:cNvPr id="6" name="Content Placeholder 5" descr="A person in pink leopard outfit with white beard and white hair&#10;&#10;AI-generated content may be incorrect.">
            <a:extLst>
              <a:ext uri="{FF2B5EF4-FFF2-40B4-BE49-F238E27FC236}">
                <a16:creationId xmlns:a16="http://schemas.microsoft.com/office/drawing/2014/main" id="{E1C238B2-17DA-E4A6-77B6-23BB7075E6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"/>
          <a:stretch>
            <a:fillRect/>
          </a:stretch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77366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5A54F-EFC6-3C6C-0C0A-C913C9058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7100"/>
            <a:ext cx="10515600" cy="4279900"/>
          </a:xfrm>
        </p:spPr>
        <p:txBody>
          <a:bodyPr>
            <a:normAutofit fontScale="90000"/>
          </a:bodyPr>
          <a:lstStyle/>
          <a:p>
            <a:br>
              <a:rPr lang="en-NZ" dirty="0"/>
            </a:br>
            <a:r>
              <a:rPr lang="en-NZ" dirty="0"/>
              <a:t>Weight bearing exercise: walking-use a stick/tramping pole, tennis, golf, gardening, </a:t>
            </a:r>
            <a:r>
              <a:rPr lang="en-NZ" dirty="0" err="1"/>
              <a:t>T’ai</a:t>
            </a:r>
            <a:r>
              <a:rPr lang="en-NZ" dirty="0"/>
              <a:t> Chi, Pilates, yoga, table tennis, badminton, gym</a:t>
            </a:r>
            <a:br>
              <a:rPr lang="en-NZ" dirty="0"/>
            </a:br>
            <a:br>
              <a:rPr lang="en-NZ" dirty="0"/>
            </a:br>
            <a:r>
              <a:rPr lang="en-NZ" b="1" dirty="0"/>
              <a:t>Sports South Canterbury</a:t>
            </a:r>
            <a:r>
              <a:rPr lang="en-NZ" dirty="0"/>
              <a:t>, Aorangi Stadium, Morgans Road </a:t>
            </a:r>
            <a:br>
              <a:rPr lang="en-NZ" dirty="0"/>
            </a:br>
            <a:r>
              <a:rPr lang="en-NZ" dirty="0"/>
              <a:t>for ideas, advice and groups to join</a:t>
            </a:r>
          </a:p>
        </p:txBody>
      </p:sp>
    </p:spTree>
    <p:extLst>
      <p:ext uri="{BB962C8B-B14F-4D97-AF65-F5344CB8AC3E}">
        <p14:creationId xmlns:p14="http://schemas.microsoft.com/office/powerpoint/2010/main" val="15025869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E9986A5-A7D1-4022-BAC0-885FB7A141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7FFA00-B052-8200-3DC6-4105B4C9A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44570"/>
            <a:ext cx="3344528" cy="20566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 </a:t>
            </a:r>
            <a:b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you enjoy</a:t>
            </a:r>
            <a:b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you are good at</a:t>
            </a:r>
            <a:b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or learn a new skill</a:t>
            </a:r>
          </a:p>
        </p:txBody>
      </p:sp>
      <p:pic>
        <p:nvPicPr>
          <p:cNvPr id="9" name="Picture 8" descr="A sheep wearing sunglasses and lying in a pool&#10;&#10;AI-generated content may be incorrect.">
            <a:extLst>
              <a:ext uri="{FF2B5EF4-FFF2-40B4-BE49-F238E27FC236}">
                <a16:creationId xmlns:a16="http://schemas.microsoft.com/office/drawing/2014/main" id="{4E737B3C-4221-01E4-44AC-8177788A8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8" r="11945" b="2"/>
          <a:stretch>
            <a:fillRect/>
          </a:stretch>
        </p:blipFill>
        <p:spPr>
          <a:xfrm>
            <a:off x="20" y="-1"/>
            <a:ext cx="3842714" cy="4306593"/>
          </a:xfrm>
          <a:custGeom>
            <a:avLst/>
            <a:gdLst/>
            <a:ahLst/>
            <a:cxnLst/>
            <a:rect l="l" t="t" r="r" b="b"/>
            <a:pathLst>
              <a:path w="3975464" h="4365555">
                <a:moveTo>
                  <a:pt x="0" y="0"/>
                </a:moveTo>
                <a:lnTo>
                  <a:pt x="3954724" y="0"/>
                </a:lnTo>
                <a:lnTo>
                  <a:pt x="3944328" y="441228"/>
                </a:lnTo>
                <a:cubicBezTo>
                  <a:pt x="3942781" y="508796"/>
                  <a:pt x="3939430" y="576877"/>
                  <a:pt x="3951159" y="643804"/>
                </a:cubicBezTo>
                <a:cubicBezTo>
                  <a:pt x="3980543" y="810736"/>
                  <a:pt x="3979900" y="978310"/>
                  <a:pt x="3967011" y="1146396"/>
                </a:cubicBezTo>
                <a:cubicBezTo>
                  <a:pt x="3954123" y="1321150"/>
                  <a:pt x="3931569" y="1495262"/>
                  <a:pt x="3940203" y="1671170"/>
                </a:cubicBezTo>
                <a:cubicBezTo>
                  <a:pt x="3945230" y="1770534"/>
                  <a:pt x="3953091" y="1869643"/>
                  <a:pt x="3953091" y="1969263"/>
                </a:cubicBezTo>
                <a:cubicBezTo>
                  <a:pt x="3955799" y="2447623"/>
                  <a:pt x="3948581" y="2926496"/>
                  <a:pt x="3959665" y="3405241"/>
                </a:cubicBezTo>
                <a:cubicBezTo>
                  <a:pt x="3962629" y="3529479"/>
                  <a:pt x="3949097" y="3653076"/>
                  <a:pt x="3946777" y="3777057"/>
                </a:cubicBezTo>
                <a:cubicBezTo>
                  <a:pt x="3944973" y="3878089"/>
                  <a:pt x="3947873" y="3979056"/>
                  <a:pt x="3950499" y="4080023"/>
                </a:cubicBezTo>
                <a:lnTo>
                  <a:pt x="3952324" y="4346210"/>
                </a:lnTo>
                <a:lnTo>
                  <a:pt x="3923793" y="4344582"/>
                </a:lnTo>
                <a:cubicBezTo>
                  <a:pt x="3869166" y="4337251"/>
                  <a:pt x="3813841" y="4336693"/>
                  <a:pt x="3759075" y="4342933"/>
                </a:cubicBezTo>
                <a:cubicBezTo>
                  <a:pt x="3703277" y="4347626"/>
                  <a:pt x="3647607" y="4354981"/>
                  <a:pt x="3591682" y="4357645"/>
                </a:cubicBezTo>
                <a:cubicBezTo>
                  <a:pt x="3349688" y="4370998"/>
                  <a:pt x="3107046" y="4367447"/>
                  <a:pt x="2865549" y="4346991"/>
                </a:cubicBezTo>
                <a:cubicBezTo>
                  <a:pt x="2661378" y="4329084"/>
                  <a:pt x="2456048" y="4328501"/>
                  <a:pt x="2251775" y="4345215"/>
                </a:cubicBezTo>
                <a:cubicBezTo>
                  <a:pt x="2200819" y="4349148"/>
                  <a:pt x="2149862" y="4359293"/>
                  <a:pt x="2098906" y="4351937"/>
                </a:cubicBezTo>
                <a:cubicBezTo>
                  <a:pt x="2025044" y="4342895"/>
                  <a:pt x="1950494" y="4340688"/>
                  <a:pt x="1876224" y="4345343"/>
                </a:cubicBezTo>
                <a:cubicBezTo>
                  <a:pt x="1700042" y="4352318"/>
                  <a:pt x="1523986" y="4361576"/>
                  <a:pt x="1347676" y="4359039"/>
                </a:cubicBezTo>
                <a:cubicBezTo>
                  <a:pt x="1064484" y="4355108"/>
                  <a:pt x="781420" y="4341031"/>
                  <a:pt x="498101" y="4351430"/>
                </a:cubicBezTo>
                <a:cubicBezTo>
                  <a:pt x="364340" y="4356376"/>
                  <a:pt x="230578" y="4360752"/>
                  <a:pt x="96817" y="4355568"/>
                </a:cubicBezTo>
                <a:lnTo>
                  <a:pt x="0" y="4349268"/>
                </a:lnTo>
                <a:close/>
              </a:path>
            </a:pathLst>
          </a:custGeom>
        </p:spPr>
      </p:pic>
      <p:pic>
        <p:nvPicPr>
          <p:cNvPr id="7" name="Content Placeholder 6" descr="A hippo riding a bicycle&#10;&#10;AI-generated content may be incorrect.">
            <a:extLst>
              <a:ext uri="{FF2B5EF4-FFF2-40B4-BE49-F238E27FC236}">
                <a16:creationId xmlns:a16="http://schemas.microsoft.com/office/drawing/2014/main" id="{CCF4EF86-6F80-5A83-1D40-92316A3D74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5" r="8603" b="-3"/>
          <a:stretch>
            <a:fillRect/>
          </a:stretch>
        </p:blipFill>
        <p:spPr>
          <a:xfrm>
            <a:off x="3845782" y="-1"/>
            <a:ext cx="4080145" cy="4306594"/>
          </a:xfrm>
          <a:custGeom>
            <a:avLst/>
            <a:gdLst/>
            <a:ahLst/>
            <a:cxnLst/>
            <a:rect l="l" t="t" r="r" b="b"/>
            <a:pathLst>
              <a:path w="3872656" h="4370715">
                <a:moveTo>
                  <a:pt x="9308" y="0"/>
                </a:moveTo>
                <a:lnTo>
                  <a:pt x="3851998" y="0"/>
                </a:lnTo>
                <a:lnTo>
                  <a:pt x="3841520" y="444702"/>
                </a:lnTo>
                <a:cubicBezTo>
                  <a:pt x="3839973" y="512270"/>
                  <a:pt x="3836622" y="580351"/>
                  <a:pt x="3848351" y="647278"/>
                </a:cubicBezTo>
                <a:cubicBezTo>
                  <a:pt x="3877736" y="814210"/>
                  <a:pt x="3877092" y="981784"/>
                  <a:pt x="3864203" y="1149870"/>
                </a:cubicBezTo>
                <a:cubicBezTo>
                  <a:pt x="3851315" y="1324624"/>
                  <a:pt x="3828761" y="1498736"/>
                  <a:pt x="3837395" y="1674644"/>
                </a:cubicBezTo>
                <a:cubicBezTo>
                  <a:pt x="3842422" y="1774008"/>
                  <a:pt x="3850284" y="1873117"/>
                  <a:pt x="3850284" y="1972737"/>
                </a:cubicBezTo>
                <a:cubicBezTo>
                  <a:pt x="3852991" y="2451097"/>
                  <a:pt x="3845773" y="2929970"/>
                  <a:pt x="3856857" y="3408715"/>
                </a:cubicBezTo>
                <a:cubicBezTo>
                  <a:pt x="3859821" y="3532953"/>
                  <a:pt x="3846289" y="3656550"/>
                  <a:pt x="3843969" y="3780531"/>
                </a:cubicBezTo>
                <a:cubicBezTo>
                  <a:pt x="3842165" y="3881563"/>
                  <a:pt x="3845065" y="3982530"/>
                  <a:pt x="3847691" y="4083497"/>
                </a:cubicBezTo>
                <a:lnTo>
                  <a:pt x="3849494" y="4346466"/>
                </a:lnTo>
                <a:lnTo>
                  <a:pt x="3739963" y="4345485"/>
                </a:lnTo>
                <a:cubicBezTo>
                  <a:pt x="3702780" y="4346420"/>
                  <a:pt x="3665581" y="4348259"/>
                  <a:pt x="3628383" y="4349908"/>
                </a:cubicBezTo>
                <a:cubicBezTo>
                  <a:pt x="3508316" y="4356655"/>
                  <a:pt x="3387918" y="4354828"/>
                  <a:pt x="3268119" y="4344454"/>
                </a:cubicBezTo>
                <a:cubicBezTo>
                  <a:pt x="3196206" y="4335589"/>
                  <a:pt x="3123466" y="4335589"/>
                  <a:pt x="3051553" y="4344454"/>
                </a:cubicBezTo>
                <a:cubicBezTo>
                  <a:pt x="2869715" y="4368829"/>
                  <a:pt x="2685977" y="4376260"/>
                  <a:pt x="2502751" y="4366648"/>
                </a:cubicBezTo>
                <a:cubicBezTo>
                  <a:pt x="2288987" y="4357263"/>
                  <a:pt x="2075733" y="4337859"/>
                  <a:pt x="1861843" y="4332533"/>
                </a:cubicBezTo>
                <a:cubicBezTo>
                  <a:pt x="1726297" y="4329109"/>
                  <a:pt x="1589733" y="4319851"/>
                  <a:pt x="1455972" y="4342552"/>
                </a:cubicBezTo>
                <a:cubicBezTo>
                  <a:pt x="1319536" y="4365887"/>
                  <a:pt x="1184374" y="4354980"/>
                  <a:pt x="1048318" y="4348258"/>
                </a:cubicBezTo>
                <a:cubicBezTo>
                  <a:pt x="946532" y="4340953"/>
                  <a:pt x="844365" y="4340953"/>
                  <a:pt x="742578" y="4348258"/>
                </a:cubicBezTo>
                <a:cubicBezTo>
                  <a:pt x="618869" y="4360661"/>
                  <a:pt x="494432" y="4364263"/>
                  <a:pt x="370214" y="4359038"/>
                </a:cubicBezTo>
                <a:cubicBezTo>
                  <a:pt x="296007" y="4355170"/>
                  <a:pt x="221738" y="4351270"/>
                  <a:pt x="147421" y="4348702"/>
                </a:cubicBezTo>
                <a:lnTo>
                  <a:pt x="13040" y="4347289"/>
                </a:lnTo>
                <a:lnTo>
                  <a:pt x="371" y="4103870"/>
                </a:lnTo>
                <a:cubicBezTo>
                  <a:pt x="-757" y="4012134"/>
                  <a:pt x="886" y="3920334"/>
                  <a:pt x="2690" y="3828598"/>
                </a:cubicBezTo>
                <a:cubicBezTo>
                  <a:pt x="5913" y="3670768"/>
                  <a:pt x="16095" y="3513067"/>
                  <a:pt x="20090" y="3355238"/>
                </a:cubicBezTo>
                <a:cubicBezTo>
                  <a:pt x="25761" y="3127790"/>
                  <a:pt x="3336" y="2900469"/>
                  <a:pt x="10940" y="2573142"/>
                </a:cubicBezTo>
                <a:cubicBezTo>
                  <a:pt x="20218" y="2391979"/>
                  <a:pt x="14032" y="2111578"/>
                  <a:pt x="14677" y="1830024"/>
                </a:cubicBezTo>
                <a:cubicBezTo>
                  <a:pt x="15451" y="1640269"/>
                  <a:pt x="5268" y="1450771"/>
                  <a:pt x="6171" y="1261145"/>
                </a:cubicBezTo>
                <a:cubicBezTo>
                  <a:pt x="6815" y="1121522"/>
                  <a:pt x="19961" y="982540"/>
                  <a:pt x="25374" y="843301"/>
                </a:cubicBezTo>
                <a:cubicBezTo>
                  <a:pt x="30078" y="673215"/>
                  <a:pt x="25426" y="502988"/>
                  <a:pt x="11455" y="333401"/>
                </a:cubicBezTo>
                <a:cubicBezTo>
                  <a:pt x="4817" y="239678"/>
                  <a:pt x="5623" y="145890"/>
                  <a:pt x="8088" y="52087"/>
                </a:cubicBezTo>
                <a:close/>
              </a:path>
            </a:pathLst>
          </a:custGeom>
        </p:spPr>
      </p:pic>
      <p:pic>
        <p:nvPicPr>
          <p:cNvPr id="11" name="Picture 10" descr="A group of people fishing in the water&#10;&#10;AI-generated content may be incorrect.">
            <a:extLst>
              <a:ext uri="{FF2B5EF4-FFF2-40B4-BE49-F238E27FC236}">
                <a16:creationId xmlns:a16="http://schemas.microsoft.com/office/drawing/2014/main" id="{9D504951-83B8-0383-A728-54A4FAD069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1" r="25792"/>
          <a:stretch>
            <a:fillRect/>
          </a:stretch>
        </p:blipFill>
        <p:spPr>
          <a:xfrm>
            <a:off x="7928975" y="-1"/>
            <a:ext cx="4263025" cy="4306593"/>
          </a:xfrm>
          <a:custGeom>
            <a:avLst/>
            <a:gdLst/>
            <a:ahLst/>
            <a:cxnLst/>
            <a:rect l="l" t="t" r="r" b="b"/>
            <a:pathLst>
              <a:path w="3997047" h="4358703">
                <a:moveTo>
                  <a:pt x="9389" y="0"/>
                </a:moveTo>
                <a:lnTo>
                  <a:pt x="3997047" y="0"/>
                </a:lnTo>
                <a:lnTo>
                  <a:pt x="3997047" y="4347477"/>
                </a:lnTo>
                <a:lnTo>
                  <a:pt x="3922844" y="4341211"/>
                </a:lnTo>
                <a:cubicBezTo>
                  <a:pt x="3821334" y="4336140"/>
                  <a:pt x="3719771" y="4340396"/>
                  <a:pt x="3618208" y="4343440"/>
                </a:cubicBezTo>
                <a:cubicBezTo>
                  <a:pt x="3488013" y="4347245"/>
                  <a:pt x="3357819" y="4358659"/>
                  <a:pt x="3227370" y="4344455"/>
                </a:cubicBezTo>
                <a:cubicBezTo>
                  <a:pt x="3152388" y="4335717"/>
                  <a:pt x="3076577" y="4336833"/>
                  <a:pt x="3001887" y="4347752"/>
                </a:cubicBezTo>
                <a:cubicBezTo>
                  <a:pt x="2932216" y="4357340"/>
                  <a:pt x="2861768" y="4360092"/>
                  <a:pt x="2791563" y="4355995"/>
                </a:cubicBezTo>
                <a:cubicBezTo>
                  <a:pt x="2658694" y="4350416"/>
                  <a:pt x="2524678" y="4346991"/>
                  <a:pt x="2391171" y="4351303"/>
                </a:cubicBezTo>
                <a:cubicBezTo>
                  <a:pt x="2185433" y="4357898"/>
                  <a:pt x="1979696" y="4363985"/>
                  <a:pt x="1773830" y="4351303"/>
                </a:cubicBezTo>
                <a:cubicBezTo>
                  <a:pt x="1620961" y="4342172"/>
                  <a:pt x="1468090" y="4341031"/>
                  <a:pt x="1315220" y="4345723"/>
                </a:cubicBezTo>
                <a:cubicBezTo>
                  <a:pt x="1162350" y="4350416"/>
                  <a:pt x="1009480" y="4359927"/>
                  <a:pt x="856610" y="4351303"/>
                </a:cubicBezTo>
                <a:cubicBezTo>
                  <a:pt x="678261" y="4341158"/>
                  <a:pt x="499913" y="4342933"/>
                  <a:pt x="321565" y="4344708"/>
                </a:cubicBezTo>
                <a:cubicBezTo>
                  <a:pt x="235449" y="4345596"/>
                  <a:pt x="149428" y="4348323"/>
                  <a:pt x="63422" y="4349686"/>
                </a:cubicBezTo>
                <a:lnTo>
                  <a:pt x="12951" y="4349060"/>
                </a:lnTo>
                <a:lnTo>
                  <a:pt x="371" y="4107346"/>
                </a:lnTo>
                <a:cubicBezTo>
                  <a:pt x="-757" y="4015610"/>
                  <a:pt x="887" y="3923810"/>
                  <a:pt x="2691" y="3832074"/>
                </a:cubicBezTo>
                <a:cubicBezTo>
                  <a:pt x="5913" y="3674244"/>
                  <a:pt x="16095" y="3516543"/>
                  <a:pt x="20090" y="3358714"/>
                </a:cubicBezTo>
                <a:cubicBezTo>
                  <a:pt x="25761" y="3131266"/>
                  <a:pt x="3336" y="2903945"/>
                  <a:pt x="10940" y="2576618"/>
                </a:cubicBezTo>
                <a:cubicBezTo>
                  <a:pt x="20219" y="2395455"/>
                  <a:pt x="14032" y="2115054"/>
                  <a:pt x="14677" y="1833500"/>
                </a:cubicBezTo>
                <a:cubicBezTo>
                  <a:pt x="15451" y="1643745"/>
                  <a:pt x="5269" y="1454247"/>
                  <a:pt x="6171" y="1264621"/>
                </a:cubicBezTo>
                <a:cubicBezTo>
                  <a:pt x="6815" y="1124998"/>
                  <a:pt x="19961" y="986016"/>
                  <a:pt x="25375" y="846777"/>
                </a:cubicBezTo>
                <a:cubicBezTo>
                  <a:pt x="30078" y="676691"/>
                  <a:pt x="25426" y="506464"/>
                  <a:pt x="11455" y="336877"/>
                </a:cubicBezTo>
                <a:cubicBezTo>
                  <a:pt x="4818" y="243154"/>
                  <a:pt x="5623" y="149366"/>
                  <a:pt x="8088" y="55563"/>
                </a:cubicBezTo>
                <a:close/>
              </a:path>
            </a:pathLst>
          </a:custGeom>
        </p:spPr>
      </p:pic>
      <p:sp>
        <p:nvSpPr>
          <p:cNvPr id="18" name="sketch line">
            <a:extLst>
              <a:ext uri="{FF2B5EF4-FFF2-40B4-BE49-F238E27FC236}">
                <a16:creationId xmlns:a16="http://schemas.microsoft.com/office/drawing/2014/main" id="{D2758DA7-6A89-49A1-B9F5-546D99324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422904" y="5413767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31A7C49A-E69F-BDDE-8327-A397678DD52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7334459"/>
              </p:ext>
            </p:extLst>
          </p:nvPr>
        </p:nvGraphicFramePr>
        <p:xfrm>
          <a:off x="4413582" y="4544570"/>
          <a:ext cx="7147481" cy="1703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1238545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263D1-D64C-2574-1B8F-4CE57E1B9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NZ" dirty="0"/>
              <a:t>Some condition specific exercises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CE657-78CD-D1A4-8197-F9B5A3A725B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NZ" dirty="0">
                <a:highlight>
                  <a:srgbClr val="FFFF00"/>
                </a:highlight>
              </a:rPr>
              <a:t>POTS- recumbent position</a:t>
            </a:r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r>
              <a:rPr lang="en-NZ" dirty="0">
                <a:highlight>
                  <a:srgbClr val="00FFFF"/>
                </a:highlight>
              </a:rPr>
              <a:t>Restless legs syndrome</a:t>
            </a:r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r>
              <a:rPr lang="en-NZ" dirty="0">
                <a:solidFill>
                  <a:schemeClr val="bg1"/>
                </a:solidFill>
                <a:highlight>
                  <a:srgbClr val="000000"/>
                </a:highlight>
              </a:rPr>
              <a:t>Osteoporosis</a:t>
            </a:r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endParaRPr lang="en-NZ" dirty="0">
              <a:highlight>
                <a:srgbClr val="00FF00"/>
              </a:highlight>
            </a:endParaRPr>
          </a:p>
          <a:p>
            <a:pPr marL="0" indent="0">
              <a:buNone/>
            </a:pPr>
            <a:r>
              <a:rPr lang="en-NZ" dirty="0">
                <a:highlight>
                  <a:srgbClr val="00FF00"/>
                </a:highlight>
              </a:rPr>
              <a:t>Prolonged sitting—DVT prevention</a:t>
            </a:r>
          </a:p>
          <a:p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966A8E-7481-17EE-FFD7-66EB6CB8D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03124"/>
            <a:ext cx="5181600" cy="479746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NZ" dirty="0">
                <a:highlight>
                  <a:srgbClr val="FFFF00"/>
                </a:highlight>
              </a:rPr>
              <a:t>Rowing machine/recumbent bike</a:t>
            </a:r>
          </a:p>
          <a:p>
            <a:pPr marL="0" indent="0">
              <a:buNone/>
            </a:pPr>
            <a:endParaRPr lang="en-NZ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en-NZ" dirty="0">
                <a:highlight>
                  <a:srgbClr val="00FFFF"/>
                </a:highlight>
              </a:rPr>
              <a:t>Toe rises, calf stretches, squats</a:t>
            </a:r>
          </a:p>
          <a:p>
            <a:pPr marL="0" indent="0">
              <a:buNone/>
            </a:pPr>
            <a:endParaRPr lang="en-NZ" dirty="0">
              <a:highlight>
                <a:srgbClr val="00FFFF"/>
              </a:highlight>
            </a:endParaRPr>
          </a:p>
          <a:p>
            <a:pPr marL="0" indent="0">
              <a:buNone/>
            </a:pPr>
            <a:r>
              <a:rPr lang="en-NZ" dirty="0">
                <a:solidFill>
                  <a:schemeClr val="bg1"/>
                </a:solidFill>
                <a:highlight>
                  <a:srgbClr val="000000"/>
                </a:highlight>
              </a:rPr>
              <a:t>Weight bearing and resistance training in sunlight</a:t>
            </a:r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r>
              <a:rPr lang="en-NZ" dirty="0">
                <a:highlight>
                  <a:srgbClr val="00FF00"/>
                </a:highlight>
              </a:rPr>
              <a:t>Toe curls, heel/toe raises, knee bend and straighten, walking on the spot</a:t>
            </a:r>
          </a:p>
        </p:txBody>
      </p:sp>
    </p:spTree>
    <p:extLst>
      <p:ext uri="{BB962C8B-B14F-4D97-AF65-F5344CB8AC3E}">
        <p14:creationId xmlns:p14="http://schemas.microsoft.com/office/powerpoint/2010/main" val="36611342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monkey laughing with its mouth open&#10;&#10;AI-generated content may be incorrect.">
            <a:extLst>
              <a:ext uri="{FF2B5EF4-FFF2-40B4-BE49-F238E27FC236}">
                <a16:creationId xmlns:a16="http://schemas.microsoft.com/office/drawing/2014/main" id="{445B4C3B-C20D-580F-AE54-FD9D25FCBE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9" r="1" b="21442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EBD550-2461-FFF7-C52F-D6F40E1E8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7091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dirty="0"/>
              <a:t>POINTS TO REMEMBER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185084B-BDB7-4A89-E82D-3FDB0D095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5317" y="1215025"/>
            <a:ext cx="5247340" cy="53360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It takes 14 muscles to open a bottle of wine</a:t>
            </a:r>
          </a:p>
          <a:p>
            <a:r>
              <a:rPr lang="en-US" dirty="0"/>
              <a:t>It takes 25 muscles </a:t>
            </a:r>
            <a:r>
              <a:rPr lang="en-US"/>
              <a:t>to laugh</a:t>
            </a:r>
            <a:endParaRPr lang="en-US" dirty="0"/>
          </a:p>
          <a:p>
            <a:r>
              <a:rPr lang="en-US" dirty="0"/>
              <a:t>It takes 50 muscles to frown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dirty="0"/>
              <a:t>SO …LAUGHING YOUR WAY THROUGH TWO BOTTLES OF WINE  IS MORE OF A WORKOUT THAN BEING MISERABLE!!</a:t>
            </a:r>
          </a:p>
        </p:txBody>
      </p:sp>
    </p:spTree>
    <p:extLst>
      <p:ext uri="{BB962C8B-B14F-4D97-AF65-F5344CB8AC3E}">
        <p14:creationId xmlns:p14="http://schemas.microsoft.com/office/powerpoint/2010/main" val="10582090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57223-CE65-21A5-BF02-E0832EB20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16086"/>
            <a:ext cx="10515600" cy="1564395"/>
          </a:xfrm>
        </p:spPr>
        <p:txBody>
          <a:bodyPr>
            <a:normAutofit/>
          </a:bodyPr>
          <a:lstStyle/>
          <a:p>
            <a:pPr algn="ctr"/>
            <a:r>
              <a:rPr lang="en-NZ" sz="6600" dirty="0">
                <a:solidFill>
                  <a:srgbClr val="FF0000"/>
                </a:solidFill>
              </a:rPr>
              <a:t>T</a:t>
            </a:r>
            <a:r>
              <a:rPr lang="en-NZ" sz="6600" dirty="0">
                <a:solidFill>
                  <a:srgbClr val="FFC000"/>
                </a:solidFill>
              </a:rPr>
              <a:t>H</a:t>
            </a:r>
            <a:r>
              <a:rPr lang="en-NZ" sz="6600" dirty="0">
                <a:solidFill>
                  <a:srgbClr val="FFFF00"/>
                </a:solidFill>
              </a:rPr>
              <a:t>A</a:t>
            </a:r>
            <a:r>
              <a:rPr lang="en-NZ" sz="6600" dirty="0">
                <a:solidFill>
                  <a:srgbClr val="00B050"/>
                </a:solidFill>
              </a:rPr>
              <a:t>N</a:t>
            </a:r>
            <a:r>
              <a:rPr lang="en-NZ" sz="6600" dirty="0">
                <a:solidFill>
                  <a:srgbClr val="00B0F0"/>
                </a:solidFill>
              </a:rPr>
              <a:t>K</a:t>
            </a:r>
            <a:r>
              <a:rPr lang="en-NZ" sz="6600" dirty="0"/>
              <a:t> </a:t>
            </a:r>
            <a:r>
              <a:rPr lang="en-NZ" sz="6600" dirty="0">
                <a:solidFill>
                  <a:srgbClr val="002060"/>
                </a:solidFill>
              </a:rPr>
              <a:t>Y</a:t>
            </a:r>
            <a:r>
              <a:rPr lang="en-NZ" sz="6600" dirty="0">
                <a:solidFill>
                  <a:srgbClr val="7030A0"/>
                </a:solidFill>
              </a:rPr>
              <a:t>OU</a:t>
            </a:r>
            <a:endParaRPr lang="en-NZ" sz="6600" dirty="0"/>
          </a:p>
        </p:txBody>
      </p:sp>
    </p:spTree>
    <p:extLst>
      <p:ext uri="{BB962C8B-B14F-4D97-AF65-F5344CB8AC3E}">
        <p14:creationId xmlns:p14="http://schemas.microsoft.com/office/powerpoint/2010/main" val="1855443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1678</Words>
  <Application>Microsoft Macintosh PowerPoint</Application>
  <PresentationFormat>Widescreen</PresentationFormat>
  <Paragraphs>219</Paragraphs>
  <Slides>28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Aptos</vt:lpstr>
      <vt:lpstr>Aptos Display</vt:lpstr>
      <vt:lpstr>Arial</vt:lpstr>
      <vt:lpstr>Wingdings</vt:lpstr>
      <vt:lpstr>Office Theme</vt:lpstr>
      <vt:lpstr>              After the WHY   “Movement is Medicine” now the  What, When, Where and How  </vt:lpstr>
      <vt:lpstr>JOY  IN   MOVEMENT</vt:lpstr>
      <vt:lpstr>  Exercise, “A subset of physical activity that is planned, structured and repetitive and has the objective of improvement or maintenance of physical fitness” </vt:lpstr>
      <vt:lpstr>  Movement, “ the change in the position of a body part with respect to the whole body” </vt:lpstr>
      <vt:lpstr>PowerPoint Presentation</vt:lpstr>
      <vt:lpstr>POSTURE AND MUSCLE SYNCHRONISATION</vt:lpstr>
      <vt:lpstr>HEALTHY LONGEVITY to maintain whatever level of independence you desire </vt:lpstr>
      <vt:lpstr>Contributors to healthy longevity</vt:lpstr>
      <vt:lpstr>UNATTAINABLE GOALS biggest risk of failure and defeat</vt:lpstr>
      <vt:lpstr>Who in the audience today does these?</vt:lpstr>
      <vt:lpstr>MOTIVATION Physical activity needs to FEEL better than inactivity</vt:lpstr>
      <vt:lpstr>Successful Physical Activity Engagement</vt:lpstr>
      <vt:lpstr>RECAP</vt:lpstr>
      <vt:lpstr>PHYSIOLOGY</vt:lpstr>
      <vt:lpstr>SIMPLE BIOMARKERS  FOR PHYSICAL FITNESS</vt:lpstr>
      <vt:lpstr>DIET</vt:lpstr>
      <vt:lpstr> PREPARATION </vt:lpstr>
      <vt:lpstr>ESSENTIAL DAILY EXERCISES</vt:lpstr>
      <vt:lpstr> Correct performance of an exercise is important to minimise the risk of injury and maximise effect Strengthening the deep muscles is essential and is achieved by GENTLE exercises </vt:lpstr>
      <vt:lpstr>DEEP HIP STABILISER EXERCISE</vt:lpstr>
      <vt:lpstr>WHOLE..ISTIC</vt:lpstr>
      <vt:lpstr>PROGRESSION</vt:lpstr>
      <vt:lpstr>FIND JOY</vt:lpstr>
      <vt:lpstr> Weight bearing exercise: walking-use a stick/tramping pole, tennis, golf, gardening, T’ai Chi, Pilates, yoga, table tennis, badminton, gym  Sports South Canterbury, Aorangi Stadium, Morgans Road  for ideas, advice and groups to join</vt:lpstr>
      <vt:lpstr>Do  what you enjoy what you are good at or learn a new skill</vt:lpstr>
      <vt:lpstr>Some condition specific exercises</vt:lpstr>
      <vt:lpstr>POINTS TO REMEMBER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sharon peck</dc:creator>
  <cp:lastModifiedBy>Bob and Mary Cumming</cp:lastModifiedBy>
  <cp:revision>20</cp:revision>
  <dcterms:created xsi:type="dcterms:W3CDTF">2025-08-12T22:30:28Z</dcterms:created>
  <dcterms:modified xsi:type="dcterms:W3CDTF">2026-08-03T21:27:52Z</dcterms:modified>
</cp:coreProperties>
</file>