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5"/>
  </p:notesMasterIdLst>
  <p:sldIdLst>
    <p:sldId id="257" r:id="rId2"/>
    <p:sldId id="419" r:id="rId3"/>
    <p:sldId id="420" r:id="rId4"/>
    <p:sldId id="416" r:id="rId5"/>
    <p:sldId id="417" r:id="rId6"/>
    <p:sldId id="418" r:id="rId7"/>
    <p:sldId id="402" r:id="rId8"/>
    <p:sldId id="382" r:id="rId9"/>
    <p:sldId id="374" r:id="rId10"/>
    <p:sldId id="408" r:id="rId11"/>
    <p:sldId id="378" r:id="rId12"/>
    <p:sldId id="323" r:id="rId13"/>
    <p:sldId id="375" r:id="rId14"/>
    <p:sldId id="403" r:id="rId15"/>
    <p:sldId id="404" r:id="rId16"/>
    <p:sldId id="405" r:id="rId17"/>
    <p:sldId id="406" r:id="rId18"/>
    <p:sldId id="407" r:id="rId19"/>
    <p:sldId id="393" r:id="rId20"/>
    <p:sldId id="338" r:id="rId21"/>
    <p:sldId id="397" r:id="rId22"/>
    <p:sldId id="342" r:id="rId23"/>
    <p:sldId id="396" r:id="rId24"/>
    <p:sldId id="398" r:id="rId25"/>
    <p:sldId id="399" r:id="rId26"/>
    <p:sldId id="395" r:id="rId27"/>
    <p:sldId id="409" r:id="rId28"/>
    <p:sldId id="410" r:id="rId29"/>
    <p:sldId id="411" r:id="rId30"/>
    <p:sldId id="412" r:id="rId31"/>
    <p:sldId id="413" r:id="rId32"/>
    <p:sldId id="414" r:id="rId33"/>
    <p:sldId id="415" r:id="rId3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3074" autoAdjust="0"/>
  </p:normalViewPr>
  <p:slideViewPr>
    <p:cSldViewPr>
      <p:cViewPr varScale="1">
        <p:scale>
          <a:sx n="69" d="100"/>
          <a:sy n="69" d="100"/>
        </p:scale>
        <p:origin x="499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2590C4FB-1729-5A72-BD73-74BD1320101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B6D64CD0-1B7C-EFE6-5F5F-B806B9B80A3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BE4B7954-FB8E-B14A-AE58-B2D6CEE909B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9637" name="Rectangle 5">
            <a:extLst>
              <a:ext uri="{FF2B5EF4-FFF2-40B4-BE49-F238E27FC236}">
                <a16:creationId xmlns:a16="http://schemas.microsoft.com/office/drawing/2014/main" id="{99144CAB-16FE-E477-7B57-D2F8C1CF0EE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69638" name="Rectangle 6">
            <a:extLst>
              <a:ext uri="{FF2B5EF4-FFF2-40B4-BE49-F238E27FC236}">
                <a16:creationId xmlns:a16="http://schemas.microsoft.com/office/drawing/2014/main" id="{A3A0437B-A153-A688-BBBC-B162782E675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9639" name="Rectangle 7">
            <a:extLst>
              <a:ext uri="{FF2B5EF4-FFF2-40B4-BE49-F238E27FC236}">
                <a16:creationId xmlns:a16="http://schemas.microsoft.com/office/drawing/2014/main" id="{1DC225BE-83C9-10CC-A95F-2B36D5CE85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602E970-2D71-4E71-9F32-148ED62948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76A4A907-85DF-3BF2-C9F1-0EC88B221B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26FF22D-2C28-48E2-A740-AC69EF1BCDCB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936E1B20-390F-1839-6D4F-351302DF90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0186BFDA-855C-193E-17BD-0315A4C6C5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587BAEE3-1C09-3898-8670-D905330F1F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6362D19-47DC-4800-848E-8CC9ED993B63}" type="slidenum">
              <a:rPr lang="en-US" altLang="en-US" sz="1200" smtClean="0"/>
              <a:pPr/>
              <a:t>12</a:t>
            </a:fld>
            <a:endParaRPr lang="en-US" altLang="en-US" sz="1200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D022F986-6782-B030-8112-789847CD06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79BB623B-E9CB-F652-28A8-7234B04C02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1E6C2B45-8E51-93E5-AA57-C27E9A4867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0C8509B-2E83-465F-9B8F-78670FFC3170}" type="slidenum">
              <a:rPr lang="en-US" altLang="en-US" sz="1200" smtClean="0"/>
              <a:pPr/>
              <a:t>19</a:t>
            </a:fld>
            <a:endParaRPr lang="en-US" altLang="en-US" sz="120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CF9E6D0B-143E-FA9E-7391-6B854E4A75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FE7C891A-495B-E0F9-5FD3-A4B0B19286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94769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>
            <a:extLst>
              <a:ext uri="{FF2B5EF4-FFF2-40B4-BE49-F238E27FC236}">
                <a16:creationId xmlns:a16="http://schemas.microsoft.com/office/drawing/2014/main" id="{2F7FCCF3-484A-A87D-EAEB-C08AD2B431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A5F822F-36BA-451B-A032-899614EA27CD}" type="slidenum">
              <a:rPr lang="en-US" altLang="en-US" sz="1200" smtClean="0"/>
              <a:pPr/>
              <a:t>20</a:t>
            </a:fld>
            <a:endParaRPr lang="en-US" altLang="en-US" sz="1200"/>
          </a:p>
        </p:txBody>
      </p:sp>
      <p:sp>
        <p:nvSpPr>
          <p:cNvPr id="104451" name="Rectangle 2">
            <a:extLst>
              <a:ext uri="{FF2B5EF4-FFF2-40B4-BE49-F238E27FC236}">
                <a16:creationId xmlns:a16="http://schemas.microsoft.com/office/drawing/2014/main" id="{68E6FFE5-556F-C2F6-7808-C46D9989C0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>
            <a:extLst>
              <a:ext uri="{FF2B5EF4-FFF2-40B4-BE49-F238E27FC236}">
                <a16:creationId xmlns:a16="http://schemas.microsoft.com/office/drawing/2014/main" id="{BC54A285-69E3-AFEA-1888-49945790F5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>
            <a:extLst>
              <a:ext uri="{FF2B5EF4-FFF2-40B4-BE49-F238E27FC236}">
                <a16:creationId xmlns:a16="http://schemas.microsoft.com/office/drawing/2014/main" id="{1BE6AA5D-DA4E-C718-609B-80FD81E49F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715EABB-D3C1-4AB0-8CB3-C15718561B82}" type="slidenum">
              <a:rPr lang="en-US" altLang="en-US" sz="1200" smtClean="0"/>
              <a:pPr/>
              <a:t>22</a:t>
            </a:fld>
            <a:endParaRPr lang="en-US" altLang="en-US" sz="1200"/>
          </a:p>
        </p:txBody>
      </p:sp>
      <p:sp>
        <p:nvSpPr>
          <p:cNvPr id="106499" name="Rectangle 2">
            <a:extLst>
              <a:ext uri="{FF2B5EF4-FFF2-40B4-BE49-F238E27FC236}">
                <a16:creationId xmlns:a16="http://schemas.microsoft.com/office/drawing/2014/main" id="{54174E6F-6716-F326-6436-38BC5A1766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>
            <a:extLst>
              <a:ext uri="{FF2B5EF4-FFF2-40B4-BE49-F238E27FC236}">
                <a16:creationId xmlns:a16="http://schemas.microsoft.com/office/drawing/2014/main" id="{609D7C1F-9B26-BA59-5935-45B6E941B3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E41C1E-72AC-DD21-C2AF-11284FB79A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818A90-9AA8-ABAA-9C69-3745E91E76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54570EA-7139-F15C-FE0B-024AD29680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C9536-958C-4760-93AF-5C7048C67C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0688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19C33A9-1BBD-7BF5-454D-3AE75F5813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D2C9B5D-A7D6-A3F6-9044-D1ABF251C6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D28CBFA-D429-9B04-0A4C-DEF0BCDD6F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01808C-FBC2-4819-A128-51B4D29FE5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9728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B517B7A-961D-FDC8-4AE8-754E031B0C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54BBD2-DC71-810C-F244-06287EF0C1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DB66340-58E0-D24E-AF15-BFA5C6BDB8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0EEA8-5965-4DF3-BDA1-01FA5D742C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2832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FCFC27-958A-5A44-D243-40D367452B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4C4E52-F405-5DCC-FC6D-1C2B89C25B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65DFA9-9747-678F-8994-98719F5034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459117-FBD5-4BB1-87CA-9EDDD0AB2E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5859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79524BC-263C-52A3-1BF1-2CB5BAC647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4865D5E-1C76-A4B1-6060-6902442883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314E784-F6E1-56CA-43C1-EFEABDF72A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A408A-A30F-4923-864B-AC1AE0AD69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1975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B3BAD6D-D2D7-0F06-1FBF-0219E87979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35C9C1F-2C59-FCEE-ACE4-36FDA9A93C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BF4D143-9428-5CC8-4873-17ADEFF47B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AACB24-E5FB-4219-BC06-77737441A9F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4552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0C98AA9-6931-BA60-E737-FBC90D5DB0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84C4864-884D-3557-1639-89719AF34D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5EDE963-7B20-A167-7EC8-B67FD92764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BFA5E-3903-453D-8691-6DF5603327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3307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3D4BAF-6851-ACDB-1572-2AC0141B91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E69C29-D5D9-DAE3-9A88-CD341CC026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048504-27C8-844E-C208-6933AE3ED0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40373-0353-4736-B07D-E2E061FC02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7751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NZ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3CE610-A667-3E40-D16F-E67559C0C2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870841-3763-07F9-2FF0-84B6858A2B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B28309-9E81-72FB-DE66-FE9E4D8D1F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B99B06-97F8-44E9-B80D-2C9E3062B1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9447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C98C99D-1391-46E9-ADBA-E6F9675303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0846C6-FDF1-F697-05D9-E10D86DFC4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5240B18-09D3-C696-4F03-39DB3E6BF9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367B2-F024-434B-95C1-55F2083954D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18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492FF6B-91FA-B429-8F89-98AC82565B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F8AA486-CD67-88B9-5EB6-3094857763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2DE7145-78C0-5EA4-4884-7D828726B7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265A9-4318-4AC4-A521-52D46E6D65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6074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39BF7DC-97E7-202C-74A2-C66E3C203E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8444EC7-91BB-0E98-5000-CEE472D283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53667CF-AA28-1860-A7A1-6D23AA86079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2FCC6EE-9D1D-AC64-529B-04872973AF7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66D4F9D-2F0B-F8F3-FC16-478F7CF0681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E88FF03-33B4-490A-8884-53D95B4C44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643" name="Rectangle 25642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rested Moa">
            <a:extLst>
              <a:ext uri="{FF2B5EF4-FFF2-40B4-BE49-F238E27FC236}">
                <a16:creationId xmlns:a16="http://schemas.microsoft.com/office/drawing/2014/main" id="{66AAA9A0-BAC4-292E-77F1-90755B775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" r="15050" b="2"/>
          <a:stretch/>
        </p:blipFill>
        <p:spPr bwMode="auto">
          <a:xfrm>
            <a:off x="1891768" y="10"/>
            <a:ext cx="725223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45" name="Rectangle 25644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328D8F71-8A77-D605-F2F7-5A6A35C73E8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23528" y="1052736"/>
            <a:ext cx="3514697" cy="5133825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algn="l" eaLnBrk="1" hangingPunct="1">
              <a:lnSpc>
                <a:spcPct val="90000"/>
              </a:lnSpc>
            </a:pPr>
            <a:br>
              <a:rPr lang="en-US" altLang="en-US" sz="1800" kern="1200" dirty="0">
                <a:latin typeface="+mj-lt"/>
                <a:ea typeface="+mj-ea"/>
                <a:cs typeface="+mj-cs"/>
              </a:rPr>
            </a:br>
            <a:br>
              <a:rPr lang="en-US" altLang="en-US" sz="1800" kern="1200" dirty="0">
                <a:latin typeface="+mj-lt"/>
                <a:ea typeface="+mj-ea"/>
                <a:cs typeface="+mj-cs"/>
              </a:rPr>
            </a:br>
            <a:r>
              <a:rPr lang="en-US" altLang="en-US" sz="3100" b="1" kern="1200" dirty="0">
                <a:solidFill>
                  <a:srgbClr val="FF0000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MOAS ARK REBORN?</a:t>
            </a:r>
            <a:br>
              <a:rPr lang="en-US" altLang="en-US" sz="3100" kern="1200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</a:br>
            <a:br>
              <a:rPr lang="en-US" altLang="en-US" sz="3100" kern="1200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</a:br>
            <a:br>
              <a:rPr lang="en-US" altLang="en-US" sz="3100" kern="1200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</a:br>
            <a:r>
              <a:rPr lang="en-US" altLang="en-US" sz="3100" kern="1200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The Return of the Giant Moa</a:t>
            </a:r>
            <a:br>
              <a:rPr lang="en-US" altLang="en-US" sz="3100" kern="1200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</a:br>
            <a:br>
              <a:rPr lang="en-US" altLang="en-US" sz="3100" kern="1200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</a:br>
            <a:r>
              <a:rPr lang="en-US" altLang="en-US" sz="2700" kern="1200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Adj Prof. Paul Scofield</a:t>
            </a:r>
            <a:br>
              <a:rPr lang="en-US" altLang="en-US" sz="2700" kern="1200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</a:br>
            <a:endParaRPr lang="en-US" altLang="en-US" sz="2700" kern="1200" dirty="0"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5FB52-799B-876B-3821-FE8CD19F8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128" y="2728317"/>
            <a:ext cx="7772400" cy="1143000"/>
          </a:xfrm>
        </p:spPr>
        <p:txBody>
          <a:bodyPr/>
          <a:lstStyle/>
          <a:p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232A8-9074-5001-7242-0D9ABDA6D4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D081E0-D44B-1CF4-4CB3-56DC930229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1924"/>
            <a:ext cx="9144000" cy="5234152"/>
          </a:xfrm>
          <a:prstGeom prst="rect">
            <a:avLst/>
          </a:prstGeom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0F4CDD45-BACF-B4EE-2CC4-0EDF75299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157192"/>
            <a:ext cx="4114800" cy="78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1383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06DE8-A2DF-1586-67F6-88176B873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9C973-D76C-4643-1439-419FBBF1F7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3074" name="Picture 2" descr="Visually searched image">
            <a:extLst>
              <a:ext uri="{FF2B5EF4-FFF2-40B4-BE49-F238E27FC236}">
                <a16:creationId xmlns:a16="http://schemas.microsoft.com/office/drawing/2014/main" id="{73EAAD78-D3AB-E29C-E289-6E6EE7624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013" y="0"/>
            <a:ext cx="51323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6135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CB78E-2A2F-6EDE-24B4-3BC2008D5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045B8-6FD4-9C04-5296-CFC6189D24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9259A3-15A3-43F2-DF8A-39E9FD900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6459"/>
            <a:ext cx="9144000" cy="498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014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13615-A5D5-EB86-036E-376545CD2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B657E-D5A0-726A-3C08-04213E963D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A3205F-5091-1745-3285-F90ABB748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5496"/>
            <a:ext cx="9144000" cy="5067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420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81034-A1F1-582E-EF35-98885956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08A0F-4219-5BBA-F732-A2CB32C02D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1026" name="Picture 2" descr="Modern Noah’s Ark UAE to Build Futuristic ‘BioVault’ Storing DNA of 10,000+ Species as a Backup for Life">
            <a:extLst>
              <a:ext uri="{FF2B5EF4-FFF2-40B4-BE49-F238E27FC236}">
                <a16:creationId xmlns:a16="http://schemas.microsoft.com/office/drawing/2014/main" id="{9289FA14-0D7A-4037-CFB6-59CF82EB5B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0"/>
            <a:ext cx="548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6814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9" name="Rectangle 1843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8434" name="Picture 2" descr="Colour illustration of a rangatira (chief) standing in a waka (canoe) on the beach while speaking to a group of toa (warriors) with their weapons.">
            <a:extLst>
              <a:ext uri="{FF2B5EF4-FFF2-40B4-BE49-F238E27FC236}">
                <a16:creationId xmlns:a16="http://schemas.microsoft.com/office/drawing/2014/main" id="{9A98FDF1-3A5F-9F14-4D50-F1D647EF796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57" r="10196"/>
          <a:stretch/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220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C681C32C-7AFC-4BB3-9088-65CBDFC5D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3ADB68-88E4-27F5-CDFA-0365958E2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956" y="4583953"/>
            <a:ext cx="3514393" cy="1465973"/>
          </a:xfrm>
        </p:spPr>
        <p:txBody>
          <a:bodyPr anchor="t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NZ" sz="320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Early Polynesian Arrival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NZ" sz="320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1280 AD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A64977C5-977D-2E3E-4867-9F64BD6D2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19" b="760"/>
          <a:stretch/>
        </p:blipFill>
        <p:spPr bwMode="auto">
          <a:xfrm>
            <a:off x="20" y="432"/>
            <a:ext cx="9143980" cy="4244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577CA-B4D3-88B1-7211-24A3A5BCB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4583953"/>
            <a:ext cx="4229100" cy="1465973"/>
          </a:xfrm>
        </p:spPr>
        <p:txBody>
          <a:bodyPr>
            <a:normAutofit/>
          </a:bodyPr>
          <a:lstStyle/>
          <a:p>
            <a:endParaRPr lang="en-NZ" sz="1700"/>
          </a:p>
        </p:txBody>
      </p:sp>
      <p:sp>
        <p:nvSpPr>
          <p:cNvPr id="8201" name="Rectangle 8200">
            <a:extLst>
              <a:ext uri="{FF2B5EF4-FFF2-40B4-BE49-F238E27FC236}">
                <a16:creationId xmlns:a16="http://schemas.microsoft.com/office/drawing/2014/main" id="{199C0ED0-69DE-4C31-A5CF-E2A46FD30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9144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3" name="Rectangle 8202">
            <a:extLst>
              <a:ext uri="{FF2B5EF4-FFF2-40B4-BE49-F238E27FC236}">
                <a16:creationId xmlns:a16="http://schemas.microsoft.com/office/drawing/2014/main" id="{8D42B8BD-40AF-488E-8A79-D7256C917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8950" y="6400799"/>
            <a:ext cx="611504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719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3" name="Rectangle 207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No photo description available.">
            <a:extLst>
              <a:ext uri="{FF2B5EF4-FFF2-40B4-BE49-F238E27FC236}">
                <a16:creationId xmlns:a16="http://schemas.microsoft.com/office/drawing/2014/main" id="{7883BB9E-6F3F-97DA-7510-CFD248219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7" r="19430"/>
          <a:stretch/>
        </p:blipFill>
        <p:spPr bwMode="auto">
          <a:xfrm>
            <a:off x="1891767" y="10"/>
            <a:ext cx="725223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5" name="Rectangle 207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4D509E-C9D6-E5AA-3E30-1FC031D4D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780928"/>
            <a:ext cx="4680520" cy="14268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2800" dirty="0">
                <a:solidFill>
                  <a:schemeClr val="tx2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Early Polynesian Arrival</a:t>
            </a:r>
          </a:p>
          <a:p>
            <a:pPr marL="0" indent="0">
              <a:buNone/>
            </a:pPr>
            <a:r>
              <a:rPr lang="en-NZ" sz="2800" dirty="0">
                <a:solidFill>
                  <a:schemeClr val="tx2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1280 AD</a:t>
            </a:r>
          </a:p>
        </p:txBody>
      </p:sp>
    </p:spTree>
    <p:extLst>
      <p:ext uri="{BB962C8B-B14F-4D97-AF65-F5344CB8AC3E}">
        <p14:creationId xmlns:p14="http://schemas.microsoft.com/office/powerpoint/2010/main" val="1864619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7DAD1-E678-8999-4DB5-648D14652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787E00-C97E-C271-D93D-5F796C2EA0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23554" name="Picture 2" descr="Stout-legged moa | Moa hakahaka. Model (adult). Purchased 2006. Specimen registration no. S.044281; image no. MA_I079458. November 1899. Image © Te Papa.">
            <a:extLst>
              <a:ext uri="{FF2B5EF4-FFF2-40B4-BE49-F238E27FC236}">
                <a16:creationId xmlns:a16="http://schemas.microsoft.com/office/drawing/2014/main" id="{30925AAD-228A-D2C1-892C-8DAF18DA9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1317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Wingless giants - Moa by artbyjrc on DeviantArt">
            <a:extLst>
              <a:ext uri="{FF2B5EF4-FFF2-40B4-BE49-F238E27FC236}">
                <a16:creationId xmlns:a16="http://schemas.microsoft.com/office/drawing/2014/main" id="{F6164320-34A0-DE5C-C109-B895AAF5C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00"/>
            <a:ext cx="9144000" cy="558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6491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4">
            <a:extLst>
              <a:ext uri="{FF2B5EF4-FFF2-40B4-BE49-F238E27FC236}">
                <a16:creationId xmlns:a16="http://schemas.microsoft.com/office/drawing/2014/main" id="{F15EBCDF-F7C7-5D8D-85B9-A59C4B59F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04813"/>
            <a:ext cx="7453313" cy="5992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951AA-8A3C-A8BD-AB61-24D3B7B00F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/>
          </a:p>
        </p:txBody>
      </p:sp>
      <p:pic>
        <p:nvPicPr>
          <p:cNvPr id="3074" name="Picture 2" descr="Ghosts of species past: shedding new light on the demise of NZ's moa can  help other flightless birds">
            <a:extLst>
              <a:ext uri="{FF2B5EF4-FFF2-40B4-BE49-F238E27FC236}">
                <a16:creationId xmlns:a16="http://schemas.microsoft.com/office/drawing/2014/main" id="{6530885C-A534-DFE8-68F8-25D08D3C9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9180"/>
            <a:ext cx="5292080" cy="6946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A657DCB-05E0-33A7-1D1D-55AFF0343602}"/>
              </a:ext>
            </a:extLst>
          </p:cNvPr>
          <p:cNvSpPr txBox="1"/>
          <p:nvPr/>
        </p:nvSpPr>
        <p:spPr>
          <a:xfrm>
            <a:off x="5508104" y="1054380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2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Giant Moa </a:t>
            </a:r>
            <a:r>
              <a:rPr lang="en-NZ" sz="2400" i="1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Dinornis</a:t>
            </a:r>
            <a:endParaRPr lang="en-NZ" sz="2400" i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7CD42C-6E84-989E-BB00-393D81B77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9707" y="2633842"/>
            <a:ext cx="3989047" cy="4224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3061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8A9253-E3BE-7787-1B78-7DC041603625}"/>
              </a:ext>
            </a:extLst>
          </p:cNvPr>
          <p:cNvSpPr txBox="1"/>
          <p:nvPr/>
        </p:nvSpPr>
        <p:spPr>
          <a:xfrm>
            <a:off x="5076056" y="476672"/>
            <a:ext cx="44074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Heavy footed Moa </a:t>
            </a:r>
            <a:r>
              <a:rPr lang="en-NZ" sz="4400" i="1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Pachyornis</a:t>
            </a:r>
            <a:endParaRPr lang="en-NZ" sz="4400" i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05C2F7-984A-B330-88A4-A3F858409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3276290"/>
            <a:ext cx="3863675" cy="3581710"/>
          </a:xfrm>
          <a:prstGeom prst="rect">
            <a:avLst/>
          </a:prstGeom>
        </p:spPr>
      </p:pic>
      <p:pic>
        <p:nvPicPr>
          <p:cNvPr id="19458" name="Picture 2" descr="Heavy-footed moa | Moa waewae taumaha. Heavy-footed moa (Pachyornis elephantopus). Image 2006-0010-1/20 from the series 'Extinct birds of New Zealand'. Masterton, December 2004. Image © Purchased 2006. © Te Papa by Paul Martinson.">
            <a:extLst>
              <a:ext uri="{FF2B5EF4-FFF2-40B4-BE49-F238E27FC236}">
                <a16:creationId xmlns:a16="http://schemas.microsoft.com/office/drawing/2014/main" id="{76D970B8-9A5C-6346-E0DF-2C1D18091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014" y="0"/>
            <a:ext cx="51270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0380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7ED7C7-A45B-77A5-43EF-E15124A4DD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3348" y="2564904"/>
            <a:ext cx="4180952" cy="4180952"/>
          </a:xfrm>
          <a:prstGeom prst="rect">
            <a:avLst/>
          </a:prstGeom>
        </p:spPr>
      </p:pic>
      <p:pic>
        <p:nvPicPr>
          <p:cNvPr id="20482" name="Picture 2" descr="Stout-legged moa | Moa hakahaka. Image 2006-0010-1/24 from the series 'Extinct birds of New Zealand'. Masterton, January 2005. Image © Purchased 2006. © Te Papa by Paul Martinson.">
            <a:extLst>
              <a:ext uri="{FF2B5EF4-FFF2-40B4-BE49-F238E27FC236}">
                <a16:creationId xmlns:a16="http://schemas.microsoft.com/office/drawing/2014/main" id="{4C3E043F-B5C6-7AEB-4A45-C9B5DCD98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905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4DD70AC-4458-C91B-5357-8AA0CCC97E21}"/>
              </a:ext>
            </a:extLst>
          </p:cNvPr>
          <p:cNvSpPr txBox="1"/>
          <p:nvPr/>
        </p:nvSpPr>
        <p:spPr>
          <a:xfrm>
            <a:off x="5292080" y="404664"/>
            <a:ext cx="36724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2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Stout legged Moa </a:t>
            </a:r>
            <a:r>
              <a:rPr lang="en-NZ" sz="2400" i="1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Euryapteryx</a:t>
            </a:r>
            <a:endParaRPr lang="en-NZ" sz="2400" i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3493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40D096-B2A0-CFB6-BDF5-943B56803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4265534"/>
            <a:ext cx="3535986" cy="2560542"/>
          </a:xfrm>
          <a:prstGeom prst="rect">
            <a:avLst/>
          </a:prstGeom>
        </p:spPr>
      </p:pic>
      <p:pic>
        <p:nvPicPr>
          <p:cNvPr id="21506" name="Picture 2" descr="Eastern moa | Moa mōmona. Image 2006-0010-1/23 from the series 'Extinct birds of New Zealand'. Masterton, December 2004. Image © Purchased 2006. © Te Papa by Paul Martinson.">
            <a:extLst>
              <a:ext uri="{FF2B5EF4-FFF2-40B4-BE49-F238E27FC236}">
                <a16:creationId xmlns:a16="http://schemas.microsoft.com/office/drawing/2014/main" id="{A7D88A9D-6B30-534A-33F3-D47CCB1565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4" y="0"/>
            <a:ext cx="52816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E158A4-8131-8E63-4A6A-109E47F287FB}"/>
              </a:ext>
            </a:extLst>
          </p:cNvPr>
          <p:cNvSpPr txBox="1"/>
          <p:nvPr/>
        </p:nvSpPr>
        <p:spPr>
          <a:xfrm>
            <a:off x="5279609" y="1124744"/>
            <a:ext cx="37568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2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Coastal or Eastern Moa </a:t>
            </a:r>
            <a:r>
              <a:rPr lang="en-NZ" sz="2400" i="1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Emeus</a:t>
            </a:r>
            <a:endParaRPr lang="en-NZ" sz="2400" i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9173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165842-9D5C-89F8-A34B-1113FE9D7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9272" y="3403787"/>
            <a:ext cx="3969483" cy="34542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2CB9F9-DBDB-B1B5-B89A-11822843F838}"/>
              </a:ext>
            </a:extLst>
          </p:cNvPr>
          <p:cNvSpPr txBox="1"/>
          <p:nvPr/>
        </p:nvSpPr>
        <p:spPr>
          <a:xfrm>
            <a:off x="5897869" y="1268760"/>
            <a:ext cx="25922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2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Little Bush Moa </a:t>
            </a:r>
            <a:r>
              <a:rPr lang="en-NZ" sz="24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NZ" sz="2400" i="1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Anomalopteryx</a:t>
            </a:r>
            <a:endParaRPr lang="en-NZ" sz="2400" i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22530" name="Picture 2" descr="Little bush moa | Moariki. Image 2006-0010-1/22 from the series 'Extinct birds of New Zealand'. Masterton, December 2004. Image © Purchased 2006. © Te Papa by Paul Martinson.">
            <a:extLst>
              <a:ext uri="{FF2B5EF4-FFF2-40B4-BE49-F238E27FC236}">
                <a16:creationId xmlns:a16="http://schemas.microsoft.com/office/drawing/2014/main" id="{2EE45ECD-C71A-9B80-A0B4-EC81CC97D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213"/>
            <a:ext cx="53101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9506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28FDB6-89FA-3762-0A02-6B5E1E6FF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144" y="3013143"/>
            <a:ext cx="3132091" cy="38103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AC36475-DC44-4232-7409-CB15E6C04425}"/>
              </a:ext>
            </a:extLst>
          </p:cNvPr>
          <p:cNvSpPr txBox="1"/>
          <p:nvPr/>
        </p:nvSpPr>
        <p:spPr>
          <a:xfrm>
            <a:off x="6012160" y="980728"/>
            <a:ext cx="28083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2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Upland Moa</a:t>
            </a:r>
          </a:p>
          <a:p>
            <a:r>
              <a:rPr lang="en-NZ" sz="2400" i="1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Megalapteryx</a:t>
            </a:r>
            <a:endParaRPr lang="en-NZ" sz="2400" i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24578" name="Picture 2" descr="Upland moa | Moa pukepuke. Upland moa (Megalapteryx didinus). Image 2006-0010-1/16 from the series 'Extinct birds of New Zealand'. Masterton, December 2004. Image © Purchased 2006. © Te Papa by Paul Martinson.">
            <a:extLst>
              <a:ext uri="{FF2B5EF4-FFF2-40B4-BE49-F238E27FC236}">
                <a16:creationId xmlns:a16="http://schemas.microsoft.com/office/drawing/2014/main" id="{82A214F8-24EE-819E-722D-C171F571F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4527"/>
            <a:ext cx="53101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46327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>
            <a:extLst>
              <a:ext uri="{FF2B5EF4-FFF2-40B4-BE49-F238E27FC236}">
                <a16:creationId xmlns:a16="http://schemas.microsoft.com/office/drawing/2014/main" id="{06BF6CDC-0538-FC1C-4D95-BEE0CA5B34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15616" y="1879170"/>
            <a:ext cx="5562014" cy="378822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NZ" altLang="en-US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Diet &amp; Ecosystem Effects?</a:t>
            </a:r>
          </a:p>
          <a:p>
            <a:endParaRPr lang="en-US" altLang="en-US" sz="44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endParaRPr lang="en-US" altLang="en-US" sz="2100" dirty="0"/>
          </a:p>
        </p:txBody>
      </p:sp>
      <p:pic>
        <p:nvPicPr>
          <p:cNvPr id="2" name="Graphic 1" descr="Cherries with solid fill">
            <a:extLst>
              <a:ext uri="{FF2B5EF4-FFF2-40B4-BE49-F238E27FC236}">
                <a16:creationId xmlns:a16="http://schemas.microsoft.com/office/drawing/2014/main" id="{EE8016EB-D746-6C5F-08CC-5F54979034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255795" y="4575019"/>
            <a:ext cx="1057851" cy="1057851"/>
          </a:xfrm>
          <a:prstGeom prst="rect">
            <a:avLst/>
          </a:prstGeom>
        </p:spPr>
      </p:pic>
      <p:pic>
        <p:nvPicPr>
          <p:cNvPr id="4" name="Graphic 3" descr="Grasshopper with solid fill">
            <a:extLst>
              <a:ext uri="{FF2B5EF4-FFF2-40B4-BE49-F238E27FC236}">
                <a16:creationId xmlns:a16="http://schemas.microsoft.com/office/drawing/2014/main" id="{787888D0-D68B-2648-0A52-17D9696B4C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208880" y="2132856"/>
            <a:ext cx="1057851" cy="1057851"/>
          </a:xfrm>
          <a:prstGeom prst="rect">
            <a:avLst/>
          </a:prstGeom>
        </p:spPr>
      </p:pic>
      <p:pic>
        <p:nvPicPr>
          <p:cNvPr id="3" name="Graphic 2" descr="Chick outline">
            <a:extLst>
              <a:ext uri="{FF2B5EF4-FFF2-40B4-BE49-F238E27FC236}">
                <a16:creationId xmlns:a16="http://schemas.microsoft.com/office/drawing/2014/main" id="{09046977-07D4-6C2B-D589-F67BCBD721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38099" y="3473084"/>
            <a:ext cx="1057851" cy="1057851"/>
          </a:xfrm>
          <a:prstGeom prst="rect">
            <a:avLst/>
          </a:prstGeom>
        </p:spPr>
      </p:pic>
      <p:pic>
        <p:nvPicPr>
          <p:cNvPr id="5" name="Graphic 4" descr="Forest scene with solid fill">
            <a:extLst>
              <a:ext uri="{FF2B5EF4-FFF2-40B4-BE49-F238E27FC236}">
                <a16:creationId xmlns:a16="http://schemas.microsoft.com/office/drawing/2014/main" id="{471E150F-EB69-184D-A78D-6E886AD2896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227404" y="933816"/>
            <a:ext cx="1057851" cy="105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9855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5">
            <a:extLst>
              <a:ext uri="{FF2B5EF4-FFF2-40B4-BE49-F238E27FC236}">
                <a16:creationId xmlns:a16="http://schemas.microsoft.com/office/drawing/2014/main" id="{C05F96A7-3A5C-4107-DEEC-EB9341282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13" y="1023938"/>
            <a:ext cx="7648575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D4B4CE5-81B0-967C-B151-C9D972F9B411}"/>
              </a:ext>
            </a:extLst>
          </p:cNvPr>
          <p:cNvSpPr txBox="1"/>
          <p:nvPr/>
        </p:nvSpPr>
        <p:spPr>
          <a:xfrm>
            <a:off x="2286000" y="188640"/>
            <a:ext cx="17819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NZ" altLang="en-US" sz="2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Coprolites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69" name="Rectangle 15368">
            <a:extLst>
              <a:ext uri="{FF2B5EF4-FFF2-40B4-BE49-F238E27FC236}">
                <a16:creationId xmlns:a16="http://schemas.microsoft.com/office/drawing/2014/main" id="{F101B3CC-B49F-4CE0-B198-228D1D428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5362" name="Picture 2" descr="Browsing Whitetail Deer">
            <a:extLst>
              <a:ext uri="{FF2B5EF4-FFF2-40B4-BE49-F238E27FC236}">
                <a16:creationId xmlns:a16="http://schemas.microsoft.com/office/drawing/2014/main" id="{062D8483-F7D4-F5B9-2B94-DC147742E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22" r="28852" b="1"/>
          <a:stretch/>
        </p:blipFill>
        <p:spPr bwMode="auto">
          <a:xfrm>
            <a:off x="241300" y="557189"/>
            <a:ext cx="3207717" cy="5743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Deer devils of the deep south">
            <a:extLst>
              <a:ext uri="{FF2B5EF4-FFF2-40B4-BE49-F238E27FC236}">
                <a16:creationId xmlns:a16="http://schemas.microsoft.com/office/drawing/2014/main" id="{D82FB4B7-1D03-F7F3-BFF4-EC8F3B01C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16" r="19628"/>
          <a:stretch/>
        </p:blipFill>
        <p:spPr bwMode="auto">
          <a:xfrm>
            <a:off x="3579393" y="557189"/>
            <a:ext cx="5323307" cy="5743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4089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4">
            <a:extLst>
              <a:ext uri="{FF2B5EF4-FFF2-40B4-BE49-F238E27FC236}">
                <a16:creationId xmlns:a16="http://schemas.microsoft.com/office/drawing/2014/main" id="{EBE09F9E-629F-4008-C166-AE64EC627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98550"/>
            <a:ext cx="9144000" cy="466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45" name="Rectangle 14344">
            <a:extLst>
              <a:ext uri="{FF2B5EF4-FFF2-40B4-BE49-F238E27FC236}">
                <a16:creationId xmlns:a16="http://schemas.microsoft.com/office/drawing/2014/main" id="{1D50F262-343C-4101-AB3C-9DA1072F73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8" name="Picture 2" descr="undefined">
            <a:extLst>
              <a:ext uri="{FF2B5EF4-FFF2-40B4-BE49-F238E27FC236}">
                <a16:creationId xmlns:a16="http://schemas.microsoft.com/office/drawing/2014/main" id="{47A6E821-3EDD-62AC-84B8-131AC3522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0" r="18613"/>
          <a:stretch/>
        </p:blipFill>
        <p:spPr bwMode="auto">
          <a:xfrm>
            <a:off x="5862097" y="-2"/>
            <a:ext cx="3281903" cy="6858000"/>
          </a:xfrm>
          <a:custGeom>
            <a:avLst/>
            <a:gdLst/>
            <a:ahLst/>
            <a:cxnLst/>
            <a:rect l="l" t="t" r="r" b="b"/>
            <a:pathLst>
              <a:path w="4375870" h="6858000">
                <a:moveTo>
                  <a:pt x="4441" y="0"/>
                </a:moveTo>
                <a:lnTo>
                  <a:pt x="4375870" y="0"/>
                </a:lnTo>
                <a:lnTo>
                  <a:pt x="4375870" y="23"/>
                </a:lnTo>
                <a:lnTo>
                  <a:pt x="4375870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The Twisted Plants Story - Tawapou">
            <a:extLst>
              <a:ext uri="{FF2B5EF4-FFF2-40B4-BE49-F238E27FC236}">
                <a16:creationId xmlns:a16="http://schemas.microsoft.com/office/drawing/2014/main" id="{47A4480D-3263-C5CD-4275-75CB73DAB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97" r="23766"/>
          <a:stretch/>
        </p:blipFill>
        <p:spPr bwMode="auto">
          <a:xfrm>
            <a:off x="2696553" y="33"/>
            <a:ext cx="3706723" cy="6857999"/>
          </a:xfrm>
          <a:custGeom>
            <a:avLst/>
            <a:gdLst/>
            <a:ahLst/>
            <a:cxnLst/>
            <a:rect l="l" t="t" r="r" b="b"/>
            <a:pathLst>
              <a:path w="4942298" h="6857999">
                <a:moveTo>
                  <a:pt x="0" y="0"/>
                </a:moveTo>
                <a:lnTo>
                  <a:pt x="4164238" y="0"/>
                </a:lnTo>
                <a:lnTo>
                  <a:pt x="4271743" y="210478"/>
                </a:lnTo>
                <a:cubicBezTo>
                  <a:pt x="4695097" y="1127919"/>
                  <a:pt x="4942298" y="2233909"/>
                  <a:pt x="4942298" y="3424428"/>
                </a:cubicBezTo>
                <a:cubicBezTo>
                  <a:pt x="4942298" y="4614948"/>
                  <a:pt x="4695097" y="5720938"/>
                  <a:pt x="4271743" y="6638378"/>
                </a:cubicBezTo>
                <a:lnTo>
                  <a:pt x="4159568" y="6857999"/>
                </a:lnTo>
                <a:lnTo>
                  <a:pt x="49488" y="6857999"/>
                </a:lnTo>
                <a:lnTo>
                  <a:pt x="119616" y="6721637"/>
                </a:lnTo>
                <a:cubicBezTo>
                  <a:pt x="540124" y="5863919"/>
                  <a:pt x="796416" y="4724528"/>
                  <a:pt x="796416" y="3474162"/>
                </a:cubicBezTo>
                <a:cubicBezTo>
                  <a:pt x="796416" y="2140439"/>
                  <a:pt x="504812" y="932979"/>
                  <a:pt x="33352" y="5895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4347" name="Freeform: Shape 14346">
            <a:extLst>
              <a:ext uri="{FF2B5EF4-FFF2-40B4-BE49-F238E27FC236}">
                <a16:creationId xmlns:a16="http://schemas.microsoft.com/office/drawing/2014/main" id="{6A0924B3-0260-445E-AFD7-9533C0D1B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97852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349" name="Freeform: Shape 14348">
            <a:extLst>
              <a:ext uri="{FF2B5EF4-FFF2-40B4-BE49-F238E27FC236}">
                <a16:creationId xmlns:a16="http://schemas.microsoft.com/office/drawing/2014/main" id="{7C34E8CB-B972-4A94-8469-315C10C2A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89878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23E898-E866-4DF8-907F-81201A17D4E9}"/>
              </a:ext>
            </a:extLst>
          </p:cNvPr>
          <p:cNvSpPr txBox="1"/>
          <p:nvPr/>
        </p:nvSpPr>
        <p:spPr>
          <a:xfrm>
            <a:off x="329184" y="1511589"/>
            <a:ext cx="2573219" cy="28964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5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Divaricating Scrubs</a:t>
            </a:r>
          </a:p>
        </p:txBody>
      </p:sp>
      <p:sp>
        <p:nvSpPr>
          <p:cNvPr id="14351" name="Rectangle 14350">
            <a:extLst>
              <a:ext uri="{FF2B5EF4-FFF2-40B4-BE49-F238E27FC236}">
                <a16:creationId xmlns:a16="http://schemas.microsoft.com/office/drawing/2014/main" id="{114A821F-8663-46BA-8CC0-D4C44F639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7704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14353" name="Rectangle 14352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4544568"/>
            <a:ext cx="256122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41316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3BB4C-D480-2469-FBC7-A4E74528C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9BB74-D2C3-FF1A-A06B-2092212870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4AAC85D3-D1C8-7193-2455-6A2D14F85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-10915"/>
            <a:ext cx="8424935" cy="682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56149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693A96-48E3-B9E4-9389-5848217976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556793"/>
            <a:ext cx="9144000" cy="368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2232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B14600-3E24-EDCA-AED8-A9DBDE80E7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9" y="116633"/>
            <a:ext cx="9118791" cy="66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3517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9AC4B5-A6B7-75CD-1128-696E5C6F4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5554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D93A91-824E-169E-4BE8-9E0FEBA5C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657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606494-5475-9C28-0AE8-45F0798498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3797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8E5BB1-BEB4-546A-9408-7725A20D2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2802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32F781-539B-FEF7-7DD5-F28BBF2F3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2619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21C8AF-8474-56B9-F4AA-50047D473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632"/>
            <a:ext cx="9144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0579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90B631-0F69-AB87-9158-09E9281C1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82489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11499</TotalTime>
  <Words>69</Words>
  <Application>Microsoft Office PowerPoint</Application>
  <PresentationFormat>On-screen Show (4:3)</PresentationFormat>
  <Paragraphs>20</Paragraphs>
  <Slides>33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ADLaM Display</vt:lpstr>
      <vt:lpstr>Arial</vt:lpstr>
      <vt:lpstr>Avenir Next LT Pro</vt:lpstr>
      <vt:lpstr>Calibri</vt:lpstr>
      <vt:lpstr>Times New Roman</vt:lpstr>
      <vt:lpstr>Default Design</vt:lpstr>
      <vt:lpstr>  MOAS ARK REBORN?   The Return of the Giant Moa  Adj Prof. Paul Scofield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Early Polynesian Arrival 1280 AD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Canterbury Museum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effects of introduced animals on New Zealand/Aotearoa fauna</dc:title>
  <dc:creator>Scofield</dc:creator>
  <cp:lastModifiedBy>Paul Scofield</cp:lastModifiedBy>
  <cp:revision>58</cp:revision>
  <dcterms:created xsi:type="dcterms:W3CDTF">2002-05-09T04:17:07Z</dcterms:created>
  <dcterms:modified xsi:type="dcterms:W3CDTF">2026-02-16T19:19:48Z</dcterms:modified>
</cp:coreProperties>
</file>